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3523" r:id="rId6"/>
    <p:sldId id="514" r:id="rId7"/>
    <p:sldId id="3524" r:id="rId8"/>
    <p:sldId id="1639" r:id="rId9"/>
    <p:sldId id="480" r:id="rId10"/>
    <p:sldId id="3530" r:id="rId11"/>
    <p:sldId id="1402" r:id="rId12"/>
    <p:sldId id="1656" r:id="rId13"/>
    <p:sldId id="1712" r:id="rId14"/>
    <p:sldId id="1861" r:id="rId15"/>
    <p:sldId id="1862" r:id="rId16"/>
    <p:sldId id="1865" r:id="rId17"/>
    <p:sldId id="1681" r:id="rId18"/>
    <p:sldId id="1867" r:id="rId19"/>
    <p:sldId id="1634" r:id="rId20"/>
    <p:sldId id="1885" r:id="rId21"/>
    <p:sldId id="1176" r:id="rId22"/>
    <p:sldId id="1693" r:id="rId23"/>
    <p:sldId id="1692" r:id="rId24"/>
    <p:sldId id="1635" r:id="rId25"/>
    <p:sldId id="1866" r:id="rId26"/>
    <p:sldId id="1643" r:id="rId27"/>
    <p:sldId id="1854" r:id="rId28"/>
    <p:sldId id="1863" r:id="rId29"/>
    <p:sldId id="877" r:id="rId30"/>
    <p:sldId id="918" r:id="rId31"/>
    <p:sldId id="18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ary Amster" initials="HA" lastIdx="13" clrIdx="0">
    <p:extLst>
      <p:ext uri="{19B8F6BF-5375-455C-9EA6-DF929625EA0E}">
        <p15:presenceInfo xmlns:p15="http://schemas.microsoft.com/office/powerpoint/2012/main" userId="S::hillary.amster@coppermark.org::e8c259c1-bec6-458a-8fee-b6463b5e5e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53"/>
    <a:srgbClr val="D5FC79"/>
    <a:srgbClr val="B9CC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5"/>
    <p:restoredTop sz="87013" autoAdjust="0"/>
  </p:normalViewPr>
  <p:slideViewPr>
    <p:cSldViewPr snapToGrid="0">
      <p:cViewPr varScale="1">
        <p:scale>
          <a:sx n="63" d="100"/>
          <a:sy n="63" d="100"/>
        </p:scale>
        <p:origin x="768" y="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1-8CF6-48A8-A9D2-7752E5B844AA}"/>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3-8CF6-48A8-A9D2-7752E5B844AA}"/>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5-8CF6-48A8-A9D2-7752E5B844AA}"/>
              </c:ext>
            </c:extLst>
          </c:dPt>
          <c:dPt>
            <c:idx val="3"/>
            <c:bubble3D val="0"/>
            <c:spPr>
              <a:gradFill rotWithShape="1">
                <a:gsLst>
                  <a:gs pos="0">
                    <a:schemeClr val="accent6">
                      <a:lumMod val="75000"/>
                    </a:schemeClr>
                  </a:gs>
                  <a:gs pos="79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7-8CF6-48A8-A9D2-7752E5B844AA}"/>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extLst>
              <c:ext xmlns:c16="http://schemas.microsoft.com/office/drawing/2014/chart" uri="{C3380CC4-5D6E-409C-BE32-E72D297353CC}">
                <c16:uniqueId val="{00000009-8CF6-48A8-A9D2-7752E5B844AA}"/>
              </c:ext>
            </c:extLst>
          </c:dPt>
          <c:dLbls>
            <c:dLbl>
              <c:idx val="2"/>
              <c:tx>
                <c:rich>
                  <a:bodyPr/>
                  <a:lstStyle/>
                  <a:p>
                    <a:r>
                      <a:rPr lang="en-US" dirty="0"/>
                      <a:t>23%</a:t>
                    </a:r>
                  </a:p>
                </c:rich>
              </c:tx>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8CF6-48A8-A9D2-7752E5B844A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65000"/>
                        <a:lumOff val="35000"/>
                      </a:schemeClr>
                    </a:solidFill>
                    <a:latin typeface="+mn-lt"/>
                    <a:ea typeface="+mn-ea"/>
                    <a:cs typeface="+mn-cs"/>
                  </a:defRPr>
                </a:pPr>
                <a:endParaRPr lang="es-CL"/>
              </a:p>
            </c:txPr>
            <c:showLegendKey val="0"/>
            <c:showVal val="0"/>
            <c:showCatName val="0"/>
            <c:showSerName val="0"/>
            <c:showPercent val="1"/>
            <c:showBubbleSize val="0"/>
            <c:showLeaderLines val="0"/>
            <c:extLst>
              <c:ext xmlns:c15="http://schemas.microsoft.com/office/drawing/2012/chart" uri="{CE6537A1-D6FC-4f65-9D91-7224C49458BB}"/>
            </c:extLst>
          </c:dLbls>
          <c:cat>
            <c:strRef>
              <c:f>Hoja1!$B$20:$B$24</c:f>
              <c:strCache>
                <c:ptCount val="5"/>
                <c:pt idx="0">
                  <c:v>Construcción</c:v>
                </c:pt>
                <c:pt idx="1">
                  <c:v>Consumo General</c:v>
                </c:pt>
                <c:pt idx="2">
                  <c:v>Eléctrico</c:v>
                </c:pt>
                <c:pt idx="3">
                  <c:v>Transporte</c:v>
                </c:pt>
                <c:pt idx="4">
                  <c:v>Maquinaria Industrial</c:v>
                </c:pt>
              </c:strCache>
            </c:strRef>
          </c:cat>
          <c:val>
            <c:numRef>
              <c:f>Hoja1!$C$20:$C$24</c:f>
              <c:numCache>
                <c:formatCode>0%</c:formatCode>
                <c:ptCount val="5"/>
                <c:pt idx="0">
                  <c:v>0.31</c:v>
                </c:pt>
                <c:pt idx="1">
                  <c:v>0.25</c:v>
                </c:pt>
                <c:pt idx="2">
                  <c:v>0.23</c:v>
                </c:pt>
                <c:pt idx="3">
                  <c:v>0.11</c:v>
                </c:pt>
                <c:pt idx="4">
                  <c:v>0.1</c:v>
                </c:pt>
              </c:numCache>
            </c:numRef>
          </c:val>
          <c:extLst>
            <c:ext xmlns:c16="http://schemas.microsoft.com/office/drawing/2014/chart" uri="{C3380CC4-5D6E-409C-BE32-E72D297353CC}">
              <c16:uniqueId val="{0000000A-8CF6-48A8-A9D2-7752E5B844AA}"/>
            </c:ext>
          </c:extLst>
        </c:ser>
        <c:dLbls>
          <c:showLegendKey val="0"/>
          <c:showVal val="0"/>
          <c:showCatName val="0"/>
          <c:showSerName val="0"/>
          <c:showPercent val="1"/>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1">
    <c:autoUpdate val="0"/>
  </c:externalData>
</c:chartSpace>
</file>

<file path=ppt/diagrams/_rels/data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96E27B-5432-154B-B8A9-4CA5B8648F8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46935A6F-FCD7-F845-86D4-896A79FEA79F}">
      <dgm:prSet/>
      <dgm:spPr/>
      <dgm:t>
        <a:bodyPr/>
        <a:lstStyle/>
        <a:p>
          <a:r>
            <a:rPr lang="en-CH" dirty="0"/>
            <a:t>One assessment, one site </a:t>
          </a:r>
        </a:p>
      </dgm:t>
    </dgm:pt>
    <dgm:pt modelId="{350A8067-CA37-5A48-86E8-BEB2534345DC}" type="parTrans" cxnId="{ADBBAB22-A837-0F46-9D70-0B31D8545F30}">
      <dgm:prSet/>
      <dgm:spPr/>
      <dgm:t>
        <a:bodyPr/>
        <a:lstStyle/>
        <a:p>
          <a:endParaRPr lang="en-GB"/>
        </a:p>
      </dgm:t>
    </dgm:pt>
    <dgm:pt modelId="{34178962-8942-0F4B-B979-C06869F48A08}" type="sibTrans" cxnId="{ADBBAB22-A837-0F46-9D70-0B31D8545F30}">
      <dgm:prSet/>
      <dgm:spPr/>
      <dgm:t>
        <a:bodyPr/>
        <a:lstStyle/>
        <a:p>
          <a:endParaRPr lang="en-GB"/>
        </a:p>
      </dgm:t>
    </dgm:pt>
    <dgm:pt modelId="{D117B6D6-ECB2-D74A-B400-6411106536AB}">
      <dgm:prSet/>
      <dgm:spPr/>
      <dgm:t>
        <a:bodyPr/>
        <a:lstStyle/>
        <a:p>
          <a:pPr marL="0" indent="0">
            <a:buNone/>
            <a:tabLst/>
          </a:pPr>
          <a:r>
            <a:rPr lang="en-CH" dirty="0"/>
            <a:t>The C</a:t>
          </a:r>
          <a:r>
            <a:rPr lang="en-GB" dirty="0"/>
            <a:t>o</a:t>
          </a:r>
          <a:r>
            <a:rPr lang="en-CH" dirty="0"/>
            <a:t>pper Mark covers all major environmental, social and governance issues and enables LME compliance.</a:t>
          </a:r>
        </a:p>
      </dgm:t>
    </dgm:pt>
    <dgm:pt modelId="{C1752CCF-D91E-F147-AC8A-54B196967EB5}" type="parTrans" cxnId="{A833125F-C343-5349-B91B-6D84D28FE61D}">
      <dgm:prSet/>
      <dgm:spPr/>
      <dgm:t>
        <a:bodyPr/>
        <a:lstStyle/>
        <a:p>
          <a:endParaRPr lang="en-GB"/>
        </a:p>
      </dgm:t>
    </dgm:pt>
    <dgm:pt modelId="{EB68026C-23D4-734D-A578-F3BF7CCC0AE1}" type="sibTrans" cxnId="{A833125F-C343-5349-B91B-6D84D28FE61D}">
      <dgm:prSet/>
      <dgm:spPr/>
      <dgm:t>
        <a:bodyPr/>
        <a:lstStyle/>
        <a:p>
          <a:endParaRPr lang="en-GB"/>
        </a:p>
      </dgm:t>
    </dgm:pt>
    <dgm:pt modelId="{96B052CE-0777-CB48-972F-CF643284E29A}">
      <dgm:prSet/>
      <dgm:spPr/>
      <dgm:t>
        <a:bodyPr/>
        <a:lstStyle/>
        <a:p>
          <a:r>
            <a:rPr lang="en-CH" dirty="0"/>
            <a:t>Global implementation </a:t>
          </a:r>
        </a:p>
      </dgm:t>
    </dgm:pt>
    <dgm:pt modelId="{CFE873E1-8136-694B-86E4-98F54E46EC88}" type="parTrans" cxnId="{1BDF86AF-DF75-6941-A82D-B1C1644C0595}">
      <dgm:prSet/>
      <dgm:spPr/>
      <dgm:t>
        <a:bodyPr/>
        <a:lstStyle/>
        <a:p>
          <a:endParaRPr lang="en-GB"/>
        </a:p>
      </dgm:t>
    </dgm:pt>
    <dgm:pt modelId="{3286684F-D9DA-3E46-9AC5-489020A2A3B5}" type="sibTrans" cxnId="{1BDF86AF-DF75-6941-A82D-B1C1644C0595}">
      <dgm:prSet/>
      <dgm:spPr/>
      <dgm:t>
        <a:bodyPr/>
        <a:lstStyle/>
        <a:p>
          <a:endParaRPr lang="en-GB"/>
        </a:p>
      </dgm:t>
    </dgm:pt>
    <dgm:pt modelId="{CCCB4AE6-27E2-7D4A-BB41-44520F5C0E44}">
      <dgm:prSet/>
      <dgm:spPr/>
      <dgm:t>
        <a:bodyPr/>
        <a:lstStyle/>
        <a:p>
          <a:pPr marL="0" indent="0">
            <a:buNone/>
            <a:tabLst/>
          </a:pPr>
          <a:r>
            <a:rPr lang="en-CH" dirty="0"/>
            <a:t>The assurance framework covers any type of operation between mining and refining.</a:t>
          </a:r>
        </a:p>
      </dgm:t>
    </dgm:pt>
    <dgm:pt modelId="{D8D5C5B7-470C-1A4F-A230-E5A268FCF9BF}" type="parTrans" cxnId="{401B3E67-D374-F144-B9CA-9C2E6F7804E4}">
      <dgm:prSet/>
      <dgm:spPr/>
      <dgm:t>
        <a:bodyPr/>
        <a:lstStyle/>
        <a:p>
          <a:endParaRPr lang="en-GB"/>
        </a:p>
      </dgm:t>
    </dgm:pt>
    <dgm:pt modelId="{CE24F0A2-E076-5241-9F71-3EBC72978CB2}" type="sibTrans" cxnId="{401B3E67-D374-F144-B9CA-9C2E6F7804E4}">
      <dgm:prSet/>
      <dgm:spPr/>
      <dgm:t>
        <a:bodyPr/>
        <a:lstStyle/>
        <a:p>
          <a:endParaRPr lang="en-GB"/>
        </a:p>
      </dgm:t>
    </dgm:pt>
    <dgm:pt modelId="{CF18CCB6-5250-934E-80A8-5797973DF055}">
      <dgm:prSet/>
      <dgm:spPr/>
      <dgm:t>
        <a:bodyPr/>
        <a:lstStyle/>
        <a:p>
          <a:r>
            <a:rPr lang="en-CH" dirty="0"/>
            <a:t>Site based </a:t>
          </a:r>
        </a:p>
      </dgm:t>
    </dgm:pt>
    <dgm:pt modelId="{3BC086B6-B594-B542-9D81-6C483CDD0760}" type="parTrans" cxnId="{C182BED6-01AB-E042-8A63-CB1EC8E0144A}">
      <dgm:prSet/>
      <dgm:spPr/>
      <dgm:t>
        <a:bodyPr/>
        <a:lstStyle/>
        <a:p>
          <a:endParaRPr lang="en-GB"/>
        </a:p>
      </dgm:t>
    </dgm:pt>
    <dgm:pt modelId="{48DB7144-EB47-0941-A098-9F22CB42C1DD}" type="sibTrans" cxnId="{C182BED6-01AB-E042-8A63-CB1EC8E0144A}">
      <dgm:prSet/>
      <dgm:spPr/>
      <dgm:t>
        <a:bodyPr/>
        <a:lstStyle/>
        <a:p>
          <a:endParaRPr lang="en-GB"/>
        </a:p>
      </dgm:t>
    </dgm:pt>
    <dgm:pt modelId="{533CFC56-A40A-6845-9CBE-41B6E3928F3A}">
      <dgm:prSet/>
      <dgm:spPr/>
      <dgm:t>
        <a:bodyPr/>
        <a:lstStyle/>
        <a:p>
          <a:pPr marL="0" indent="0">
            <a:buNone/>
            <a:tabLst/>
          </a:pPr>
          <a:r>
            <a:rPr lang="en-CH" dirty="0"/>
            <a:t>The site-level assessment meets customer expectations and allows for a phased implementation.</a:t>
          </a:r>
        </a:p>
      </dgm:t>
    </dgm:pt>
    <dgm:pt modelId="{9457DF00-AA11-0745-991B-5AF88ACD31C7}" type="parTrans" cxnId="{D050A548-527B-1143-9685-7D9E29BE274F}">
      <dgm:prSet/>
      <dgm:spPr/>
      <dgm:t>
        <a:bodyPr/>
        <a:lstStyle/>
        <a:p>
          <a:endParaRPr lang="en-GB"/>
        </a:p>
      </dgm:t>
    </dgm:pt>
    <dgm:pt modelId="{E3F554A6-9CEA-EE45-9687-069484857356}" type="sibTrans" cxnId="{D050A548-527B-1143-9685-7D9E29BE274F}">
      <dgm:prSet/>
      <dgm:spPr/>
      <dgm:t>
        <a:bodyPr/>
        <a:lstStyle/>
        <a:p>
          <a:endParaRPr lang="en-GB"/>
        </a:p>
      </dgm:t>
    </dgm:pt>
    <dgm:pt modelId="{BAC30451-AEEC-A747-A4BB-09AF588CE215}">
      <dgm:prSet/>
      <dgm:spPr/>
      <dgm:t>
        <a:bodyPr/>
        <a:lstStyle/>
        <a:p>
          <a:r>
            <a:rPr lang="en-CH" dirty="0"/>
            <a:t>Equivalency</a:t>
          </a:r>
        </a:p>
      </dgm:t>
    </dgm:pt>
    <dgm:pt modelId="{B99E1CC1-3D01-BF47-95B8-68AB96ECB297}" type="parTrans" cxnId="{FAA754E3-D830-3B47-BE6E-DBE1CA97E60D}">
      <dgm:prSet/>
      <dgm:spPr/>
      <dgm:t>
        <a:bodyPr/>
        <a:lstStyle/>
        <a:p>
          <a:endParaRPr lang="en-GB"/>
        </a:p>
      </dgm:t>
    </dgm:pt>
    <dgm:pt modelId="{E9749483-D2D1-5E4F-BF98-8F48F81429BD}" type="sibTrans" cxnId="{FAA754E3-D830-3B47-BE6E-DBE1CA97E60D}">
      <dgm:prSet/>
      <dgm:spPr/>
      <dgm:t>
        <a:bodyPr/>
        <a:lstStyle/>
        <a:p>
          <a:endParaRPr lang="en-GB"/>
        </a:p>
      </dgm:t>
    </dgm:pt>
    <dgm:pt modelId="{6486B7CC-651B-444C-910E-E800C6C8EBC0}">
      <dgm:prSet/>
      <dgm:spPr/>
      <dgm:t>
        <a:bodyPr/>
        <a:lstStyle/>
        <a:p>
          <a:pPr marL="0" indent="0">
            <a:buNone/>
            <a:tabLst/>
          </a:pPr>
          <a:r>
            <a:rPr lang="en-CH" dirty="0"/>
            <a:t>All major systems for responsible mining (ICMM, TSM, IRMA, ISO) and due diligence (RMI, LBMA) are recognized.</a:t>
          </a:r>
        </a:p>
      </dgm:t>
    </dgm:pt>
    <dgm:pt modelId="{96EB4E06-ACB8-F04F-98D2-B28F478F5EF4}" type="parTrans" cxnId="{89C15093-26A0-A244-A0F5-BDB8D9911D0D}">
      <dgm:prSet/>
      <dgm:spPr/>
      <dgm:t>
        <a:bodyPr/>
        <a:lstStyle/>
        <a:p>
          <a:endParaRPr lang="en-GB"/>
        </a:p>
      </dgm:t>
    </dgm:pt>
    <dgm:pt modelId="{D29E81E0-8BCA-CF47-A417-D38ABB1E49B8}" type="sibTrans" cxnId="{89C15093-26A0-A244-A0F5-BDB8D9911D0D}">
      <dgm:prSet/>
      <dgm:spPr/>
      <dgm:t>
        <a:bodyPr/>
        <a:lstStyle/>
        <a:p>
          <a:endParaRPr lang="en-GB"/>
        </a:p>
      </dgm:t>
    </dgm:pt>
    <dgm:pt modelId="{53E90D5F-68A9-364E-B054-08A79F951071}">
      <dgm:prSet/>
      <dgm:spPr/>
      <dgm:t>
        <a:bodyPr/>
        <a:lstStyle/>
        <a:p>
          <a:r>
            <a:rPr lang="en-CH" dirty="0"/>
            <a:t>Fit for purpose</a:t>
          </a:r>
        </a:p>
      </dgm:t>
    </dgm:pt>
    <dgm:pt modelId="{CC2A3FC3-2152-4D4B-90DE-30EC964B559D}" type="parTrans" cxnId="{4A65911C-BBC1-1347-9888-8ECF06BC92D6}">
      <dgm:prSet/>
      <dgm:spPr/>
      <dgm:t>
        <a:bodyPr/>
        <a:lstStyle/>
        <a:p>
          <a:endParaRPr lang="en-GB"/>
        </a:p>
      </dgm:t>
    </dgm:pt>
    <dgm:pt modelId="{214AD299-F016-2640-8D82-D85B90186BEA}" type="sibTrans" cxnId="{4A65911C-BBC1-1347-9888-8ECF06BC92D6}">
      <dgm:prSet/>
      <dgm:spPr/>
      <dgm:t>
        <a:bodyPr/>
        <a:lstStyle/>
        <a:p>
          <a:endParaRPr lang="en-GB"/>
        </a:p>
      </dgm:t>
    </dgm:pt>
    <dgm:pt modelId="{B5387D6C-D1D8-854C-AB12-7F707133E147}">
      <dgm:prSet/>
      <dgm:spPr/>
      <dgm:t>
        <a:bodyPr/>
        <a:lstStyle/>
        <a:p>
          <a:pPr marL="0" indent="0">
            <a:buNone/>
            <a:tabLst/>
          </a:pPr>
          <a:r>
            <a:rPr lang="en-CH" dirty="0"/>
            <a:t>The C</a:t>
          </a:r>
          <a:r>
            <a:rPr lang="en-GB" dirty="0"/>
            <a:t>o</a:t>
          </a:r>
          <a:r>
            <a:rPr lang="en-CH" dirty="0"/>
            <a:t>pper Mark is tailored to fit the needs of the copper industry.</a:t>
          </a:r>
        </a:p>
      </dgm:t>
    </dgm:pt>
    <dgm:pt modelId="{4482ED6D-A643-E543-B868-FC2F709BEABC}" type="parTrans" cxnId="{565C19BD-A293-FF4D-B35E-2BDCA3D3CF32}">
      <dgm:prSet/>
      <dgm:spPr/>
      <dgm:t>
        <a:bodyPr/>
        <a:lstStyle/>
        <a:p>
          <a:endParaRPr lang="en-GB"/>
        </a:p>
      </dgm:t>
    </dgm:pt>
    <dgm:pt modelId="{5B51AE78-511E-3644-A303-62B31DA89E89}" type="sibTrans" cxnId="{565C19BD-A293-FF4D-B35E-2BDCA3D3CF32}">
      <dgm:prSet/>
      <dgm:spPr/>
      <dgm:t>
        <a:bodyPr/>
        <a:lstStyle/>
        <a:p>
          <a:endParaRPr lang="en-GB"/>
        </a:p>
      </dgm:t>
    </dgm:pt>
    <dgm:pt modelId="{E691B172-06AE-6F4D-B17E-46756173403C}" type="pres">
      <dgm:prSet presAssocID="{3F96E27B-5432-154B-B8A9-4CA5B8648F80}" presName="linear" presStyleCnt="0">
        <dgm:presLayoutVars>
          <dgm:dir/>
          <dgm:animLvl val="lvl"/>
          <dgm:resizeHandles val="exact"/>
        </dgm:presLayoutVars>
      </dgm:prSet>
      <dgm:spPr/>
    </dgm:pt>
    <dgm:pt modelId="{2785B464-59FC-2E46-9449-155B5E628108}" type="pres">
      <dgm:prSet presAssocID="{46935A6F-FCD7-F845-86D4-896A79FEA79F}" presName="parentLin" presStyleCnt="0"/>
      <dgm:spPr/>
    </dgm:pt>
    <dgm:pt modelId="{0B3843F1-1468-F040-9640-C0BEE71C5602}" type="pres">
      <dgm:prSet presAssocID="{46935A6F-FCD7-F845-86D4-896A79FEA79F}" presName="parentLeftMargin" presStyleLbl="node1" presStyleIdx="0" presStyleCnt="5"/>
      <dgm:spPr/>
    </dgm:pt>
    <dgm:pt modelId="{0AAF6440-8D1F-DA41-B78D-33F5E4D36D33}" type="pres">
      <dgm:prSet presAssocID="{46935A6F-FCD7-F845-86D4-896A79FEA79F}" presName="parentText" presStyleLbl="node1" presStyleIdx="0" presStyleCnt="5">
        <dgm:presLayoutVars>
          <dgm:chMax val="0"/>
          <dgm:bulletEnabled val="1"/>
        </dgm:presLayoutVars>
      </dgm:prSet>
      <dgm:spPr/>
    </dgm:pt>
    <dgm:pt modelId="{B03425FB-AF7A-9740-BDDD-D6C548509C7D}" type="pres">
      <dgm:prSet presAssocID="{46935A6F-FCD7-F845-86D4-896A79FEA79F}" presName="negativeSpace" presStyleCnt="0"/>
      <dgm:spPr/>
    </dgm:pt>
    <dgm:pt modelId="{D9C2BB0C-CF2F-6C41-AE76-C4FA4D45258A}" type="pres">
      <dgm:prSet presAssocID="{46935A6F-FCD7-F845-86D4-896A79FEA79F}" presName="childText" presStyleLbl="conFgAcc1" presStyleIdx="0" presStyleCnt="5">
        <dgm:presLayoutVars>
          <dgm:bulletEnabled val="1"/>
        </dgm:presLayoutVars>
      </dgm:prSet>
      <dgm:spPr/>
    </dgm:pt>
    <dgm:pt modelId="{839C9D56-DB42-F74D-A05F-89645F84EF0A}" type="pres">
      <dgm:prSet presAssocID="{34178962-8942-0F4B-B979-C06869F48A08}" presName="spaceBetweenRectangles" presStyleCnt="0"/>
      <dgm:spPr/>
    </dgm:pt>
    <dgm:pt modelId="{8FFAA534-3D8A-664B-BB72-EA1D0094FD2F}" type="pres">
      <dgm:prSet presAssocID="{96B052CE-0777-CB48-972F-CF643284E29A}" presName="parentLin" presStyleCnt="0"/>
      <dgm:spPr/>
    </dgm:pt>
    <dgm:pt modelId="{DD2AE9A8-2425-FC4D-891A-BA71C36BC87D}" type="pres">
      <dgm:prSet presAssocID="{96B052CE-0777-CB48-972F-CF643284E29A}" presName="parentLeftMargin" presStyleLbl="node1" presStyleIdx="0" presStyleCnt="5"/>
      <dgm:spPr/>
    </dgm:pt>
    <dgm:pt modelId="{973AC351-36F4-9F45-9273-2F63ED4E9405}" type="pres">
      <dgm:prSet presAssocID="{96B052CE-0777-CB48-972F-CF643284E29A}" presName="parentText" presStyleLbl="node1" presStyleIdx="1" presStyleCnt="5">
        <dgm:presLayoutVars>
          <dgm:chMax val="0"/>
          <dgm:bulletEnabled val="1"/>
        </dgm:presLayoutVars>
      </dgm:prSet>
      <dgm:spPr/>
    </dgm:pt>
    <dgm:pt modelId="{453ADEEB-66A9-3A4B-A5E0-00A02903979F}" type="pres">
      <dgm:prSet presAssocID="{96B052CE-0777-CB48-972F-CF643284E29A}" presName="negativeSpace" presStyleCnt="0"/>
      <dgm:spPr/>
    </dgm:pt>
    <dgm:pt modelId="{7AB182EC-9F09-FF4C-A521-B6EB51278DD2}" type="pres">
      <dgm:prSet presAssocID="{96B052CE-0777-CB48-972F-CF643284E29A}" presName="childText" presStyleLbl="conFgAcc1" presStyleIdx="1" presStyleCnt="5">
        <dgm:presLayoutVars>
          <dgm:bulletEnabled val="1"/>
        </dgm:presLayoutVars>
      </dgm:prSet>
      <dgm:spPr/>
    </dgm:pt>
    <dgm:pt modelId="{B006688C-2C9C-B748-9AEE-FFABA0621AAD}" type="pres">
      <dgm:prSet presAssocID="{3286684F-D9DA-3E46-9AC5-489020A2A3B5}" presName="spaceBetweenRectangles" presStyleCnt="0"/>
      <dgm:spPr/>
    </dgm:pt>
    <dgm:pt modelId="{00368B9E-4107-9B4A-8C0B-09EFAB031D0D}" type="pres">
      <dgm:prSet presAssocID="{CF18CCB6-5250-934E-80A8-5797973DF055}" presName="parentLin" presStyleCnt="0"/>
      <dgm:spPr/>
    </dgm:pt>
    <dgm:pt modelId="{98953CA5-48FF-994F-ADF6-87B26B3488A9}" type="pres">
      <dgm:prSet presAssocID="{CF18CCB6-5250-934E-80A8-5797973DF055}" presName="parentLeftMargin" presStyleLbl="node1" presStyleIdx="1" presStyleCnt="5"/>
      <dgm:spPr/>
    </dgm:pt>
    <dgm:pt modelId="{C6ACAE96-160E-E447-9F60-D142989B9CD2}" type="pres">
      <dgm:prSet presAssocID="{CF18CCB6-5250-934E-80A8-5797973DF055}" presName="parentText" presStyleLbl="node1" presStyleIdx="2" presStyleCnt="5">
        <dgm:presLayoutVars>
          <dgm:chMax val="0"/>
          <dgm:bulletEnabled val="1"/>
        </dgm:presLayoutVars>
      </dgm:prSet>
      <dgm:spPr/>
    </dgm:pt>
    <dgm:pt modelId="{2F1932BA-FE51-3A48-ABB1-B3D9A45EB878}" type="pres">
      <dgm:prSet presAssocID="{CF18CCB6-5250-934E-80A8-5797973DF055}" presName="negativeSpace" presStyleCnt="0"/>
      <dgm:spPr/>
    </dgm:pt>
    <dgm:pt modelId="{632250CC-AD75-3140-868F-149261043EF4}" type="pres">
      <dgm:prSet presAssocID="{CF18CCB6-5250-934E-80A8-5797973DF055}" presName="childText" presStyleLbl="conFgAcc1" presStyleIdx="2" presStyleCnt="5">
        <dgm:presLayoutVars>
          <dgm:bulletEnabled val="1"/>
        </dgm:presLayoutVars>
      </dgm:prSet>
      <dgm:spPr/>
    </dgm:pt>
    <dgm:pt modelId="{547C9673-B472-0242-921B-FA03B1B828BD}" type="pres">
      <dgm:prSet presAssocID="{48DB7144-EB47-0941-A098-9F22CB42C1DD}" presName="spaceBetweenRectangles" presStyleCnt="0"/>
      <dgm:spPr/>
    </dgm:pt>
    <dgm:pt modelId="{F8FF0140-6B6B-DA46-B014-366DEA00FA64}" type="pres">
      <dgm:prSet presAssocID="{BAC30451-AEEC-A747-A4BB-09AF588CE215}" presName="parentLin" presStyleCnt="0"/>
      <dgm:spPr/>
    </dgm:pt>
    <dgm:pt modelId="{DC9E1C86-49D0-954D-AF9A-026F7D722570}" type="pres">
      <dgm:prSet presAssocID="{BAC30451-AEEC-A747-A4BB-09AF588CE215}" presName="parentLeftMargin" presStyleLbl="node1" presStyleIdx="2" presStyleCnt="5"/>
      <dgm:spPr/>
    </dgm:pt>
    <dgm:pt modelId="{BA01F420-95A0-FB4F-9F31-8582F154592A}" type="pres">
      <dgm:prSet presAssocID="{BAC30451-AEEC-A747-A4BB-09AF588CE215}" presName="parentText" presStyleLbl="node1" presStyleIdx="3" presStyleCnt="5">
        <dgm:presLayoutVars>
          <dgm:chMax val="0"/>
          <dgm:bulletEnabled val="1"/>
        </dgm:presLayoutVars>
      </dgm:prSet>
      <dgm:spPr/>
    </dgm:pt>
    <dgm:pt modelId="{361A579C-1889-8B4F-96BE-248108BAEF6E}" type="pres">
      <dgm:prSet presAssocID="{BAC30451-AEEC-A747-A4BB-09AF588CE215}" presName="negativeSpace" presStyleCnt="0"/>
      <dgm:spPr/>
    </dgm:pt>
    <dgm:pt modelId="{6F51FDCA-FA05-7A4E-8EF5-2A5996215DCA}" type="pres">
      <dgm:prSet presAssocID="{BAC30451-AEEC-A747-A4BB-09AF588CE215}" presName="childText" presStyleLbl="conFgAcc1" presStyleIdx="3" presStyleCnt="5">
        <dgm:presLayoutVars>
          <dgm:bulletEnabled val="1"/>
        </dgm:presLayoutVars>
      </dgm:prSet>
      <dgm:spPr/>
    </dgm:pt>
    <dgm:pt modelId="{8E03CFD2-B2FF-B24B-9CCE-45FB9C15225F}" type="pres">
      <dgm:prSet presAssocID="{E9749483-D2D1-5E4F-BF98-8F48F81429BD}" presName="spaceBetweenRectangles" presStyleCnt="0"/>
      <dgm:spPr/>
    </dgm:pt>
    <dgm:pt modelId="{E41E1965-E1B4-AB47-B5A8-AC877D419166}" type="pres">
      <dgm:prSet presAssocID="{53E90D5F-68A9-364E-B054-08A79F951071}" presName="parentLin" presStyleCnt="0"/>
      <dgm:spPr/>
    </dgm:pt>
    <dgm:pt modelId="{E1D29588-98FE-944E-85DA-586E863FC5A2}" type="pres">
      <dgm:prSet presAssocID="{53E90D5F-68A9-364E-B054-08A79F951071}" presName="parentLeftMargin" presStyleLbl="node1" presStyleIdx="3" presStyleCnt="5"/>
      <dgm:spPr/>
    </dgm:pt>
    <dgm:pt modelId="{1272A4FC-D489-8C4F-AA84-3A69BB23854C}" type="pres">
      <dgm:prSet presAssocID="{53E90D5F-68A9-364E-B054-08A79F951071}" presName="parentText" presStyleLbl="node1" presStyleIdx="4" presStyleCnt="5">
        <dgm:presLayoutVars>
          <dgm:chMax val="0"/>
          <dgm:bulletEnabled val="1"/>
        </dgm:presLayoutVars>
      </dgm:prSet>
      <dgm:spPr/>
    </dgm:pt>
    <dgm:pt modelId="{9B97F0C2-9994-8D44-9275-D939F85BE774}" type="pres">
      <dgm:prSet presAssocID="{53E90D5F-68A9-364E-B054-08A79F951071}" presName="negativeSpace" presStyleCnt="0"/>
      <dgm:spPr/>
    </dgm:pt>
    <dgm:pt modelId="{0AA4B9E0-C7FC-744F-9760-102E62E108C0}" type="pres">
      <dgm:prSet presAssocID="{53E90D5F-68A9-364E-B054-08A79F951071}" presName="childText" presStyleLbl="conFgAcc1" presStyleIdx="4" presStyleCnt="5">
        <dgm:presLayoutVars>
          <dgm:bulletEnabled val="1"/>
        </dgm:presLayoutVars>
      </dgm:prSet>
      <dgm:spPr/>
    </dgm:pt>
  </dgm:ptLst>
  <dgm:cxnLst>
    <dgm:cxn modelId="{50AC4A02-39C6-A045-A688-32B4D2710156}" type="presOf" srcId="{B5387D6C-D1D8-854C-AB12-7F707133E147}" destId="{0AA4B9E0-C7FC-744F-9760-102E62E108C0}" srcOrd="0" destOrd="0" presId="urn:microsoft.com/office/officeart/2005/8/layout/list1"/>
    <dgm:cxn modelId="{917ED20A-9118-9248-885F-BF63AE21C6BE}" type="presOf" srcId="{6486B7CC-651B-444C-910E-E800C6C8EBC0}" destId="{6F51FDCA-FA05-7A4E-8EF5-2A5996215DCA}" srcOrd="0" destOrd="0" presId="urn:microsoft.com/office/officeart/2005/8/layout/list1"/>
    <dgm:cxn modelId="{8576490C-DFE9-3941-BB0D-9EC7603B3D9A}" type="presOf" srcId="{53E90D5F-68A9-364E-B054-08A79F951071}" destId="{E1D29588-98FE-944E-85DA-586E863FC5A2}" srcOrd="0" destOrd="0" presId="urn:microsoft.com/office/officeart/2005/8/layout/list1"/>
    <dgm:cxn modelId="{4A65911C-BBC1-1347-9888-8ECF06BC92D6}" srcId="{3F96E27B-5432-154B-B8A9-4CA5B8648F80}" destId="{53E90D5F-68A9-364E-B054-08A79F951071}" srcOrd="4" destOrd="0" parTransId="{CC2A3FC3-2152-4D4B-90DE-30EC964B559D}" sibTransId="{214AD299-F016-2640-8D82-D85B90186BEA}"/>
    <dgm:cxn modelId="{E3475221-C630-7746-8CE6-0A7C46DF7964}" type="presOf" srcId="{D117B6D6-ECB2-D74A-B400-6411106536AB}" destId="{D9C2BB0C-CF2F-6C41-AE76-C4FA4D45258A}" srcOrd="0" destOrd="0" presId="urn:microsoft.com/office/officeart/2005/8/layout/list1"/>
    <dgm:cxn modelId="{ADBBAB22-A837-0F46-9D70-0B31D8545F30}" srcId="{3F96E27B-5432-154B-B8A9-4CA5B8648F80}" destId="{46935A6F-FCD7-F845-86D4-896A79FEA79F}" srcOrd="0" destOrd="0" parTransId="{350A8067-CA37-5A48-86E8-BEB2534345DC}" sibTransId="{34178962-8942-0F4B-B979-C06869F48A08}"/>
    <dgm:cxn modelId="{C3D6A525-FF27-1B4D-BCC0-CEE00B48CDCB}" type="presOf" srcId="{BAC30451-AEEC-A747-A4BB-09AF588CE215}" destId="{BA01F420-95A0-FB4F-9F31-8582F154592A}" srcOrd="1" destOrd="0" presId="urn:microsoft.com/office/officeart/2005/8/layout/list1"/>
    <dgm:cxn modelId="{0A189933-02DC-3B45-8F48-D689238D3D07}" type="presOf" srcId="{46935A6F-FCD7-F845-86D4-896A79FEA79F}" destId="{0AAF6440-8D1F-DA41-B78D-33F5E4D36D33}" srcOrd="1" destOrd="0" presId="urn:microsoft.com/office/officeart/2005/8/layout/list1"/>
    <dgm:cxn modelId="{7E45EA3F-667A-ED4F-851B-CA654485319D}" type="presOf" srcId="{533CFC56-A40A-6845-9CBE-41B6E3928F3A}" destId="{632250CC-AD75-3140-868F-149261043EF4}" srcOrd="0" destOrd="0" presId="urn:microsoft.com/office/officeart/2005/8/layout/list1"/>
    <dgm:cxn modelId="{A833125F-C343-5349-B91B-6D84D28FE61D}" srcId="{46935A6F-FCD7-F845-86D4-896A79FEA79F}" destId="{D117B6D6-ECB2-D74A-B400-6411106536AB}" srcOrd="0" destOrd="0" parTransId="{C1752CCF-D91E-F147-AC8A-54B196967EB5}" sibTransId="{EB68026C-23D4-734D-A578-F3BF7CCC0AE1}"/>
    <dgm:cxn modelId="{401B3E67-D374-F144-B9CA-9C2E6F7804E4}" srcId="{96B052CE-0777-CB48-972F-CF643284E29A}" destId="{CCCB4AE6-27E2-7D4A-BB41-44520F5C0E44}" srcOrd="0" destOrd="0" parTransId="{D8D5C5B7-470C-1A4F-A230-E5A268FCF9BF}" sibTransId="{CE24F0A2-E076-5241-9F71-3EBC72978CB2}"/>
    <dgm:cxn modelId="{D050A548-527B-1143-9685-7D9E29BE274F}" srcId="{CF18CCB6-5250-934E-80A8-5797973DF055}" destId="{533CFC56-A40A-6845-9CBE-41B6E3928F3A}" srcOrd="0" destOrd="0" parTransId="{9457DF00-AA11-0745-991B-5AF88ACD31C7}" sibTransId="{E3F554A6-9CEA-EE45-9687-069484857356}"/>
    <dgm:cxn modelId="{F0CA367E-EE74-8E44-9592-1DB6242DFEBC}" type="presOf" srcId="{96B052CE-0777-CB48-972F-CF643284E29A}" destId="{973AC351-36F4-9F45-9273-2F63ED4E9405}" srcOrd="1" destOrd="0" presId="urn:microsoft.com/office/officeart/2005/8/layout/list1"/>
    <dgm:cxn modelId="{8BA09589-19B2-E84D-912F-DD40DAE22DDC}" type="presOf" srcId="{53E90D5F-68A9-364E-B054-08A79F951071}" destId="{1272A4FC-D489-8C4F-AA84-3A69BB23854C}" srcOrd="1" destOrd="0" presId="urn:microsoft.com/office/officeart/2005/8/layout/list1"/>
    <dgm:cxn modelId="{89C15093-26A0-A244-A0F5-BDB8D9911D0D}" srcId="{BAC30451-AEEC-A747-A4BB-09AF588CE215}" destId="{6486B7CC-651B-444C-910E-E800C6C8EBC0}" srcOrd="0" destOrd="0" parTransId="{96EB4E06-ACB8-F04F-98D2-B28F478F5EF4}" sibTransId="{D29E81E0-8BCA-CF47-A417-D38ABB1E49B8}"/>
    <dgm:cxn modelId="{245AB194-4419-1249-9A5D-B7B13A182332}" type="presOf" srcId="{CF18CCB6-5250-934E-80A8-5797973DF055}" destId="{C6ACAE96-160E-E447-9F60-D142989B9CD2}" srcOrd="1" destOrd="0" presId="urn:microsoft.com/office/officeart/2005/8/layout/list1"/>
    <dgm:cxn modelId="{7824F09A-1D75-024E-BA76-C222C55AA3F3}" type="presOf" srcId="{96B052CE-0777-CB48-972F-CF643284E29A}" destId="{DD2AE9A8-2425-FC4D-891A-BA71C36BC87D}" srcOrd="0" destOrd="0" presId="urn:microsoft.com/office/officeart/2005/8/layout/list1"/>
    <dgm:cxn modelId="{4E39E29D-0408-5F43-9380-5A8184BCB303}" type="presOf" srcId="{BAC30451-AEEC-A747-A4BB-09AF588CE215}" destId="{DC9E1C86-49D0-954D-AF9A-026F7D722570}" srcOrd="0" destOrd="0" presId="urn:microsoft.com/office/officeart/2005/8/layout/list1"/>
    <dgm:cxn modelId="{D726DDA8-B36E-A241-9BDE-A6A97F17CE0C}" type="presOf" srcId="{CCCB4AE6-27E2-7D4A-BB41-44520F5C0E44}" destId="{7AB182EC-9F09-FF4C-A521-B6EB51278DD2}" srcOrd="0" destOrd="0" presId="urn:microsoft.com/office/officeart/2005/8/layout/list1"/>
    <dgm:cxn modelId="{1BDF86AF-DF75-6941-A82D-B1C1644C0595}" srcId="{3F96E27B-5432-154B-B8A9-4CA5B8648F80}" destId="{96B052CE-0777-CB48-972F-CF643284E29A}" srcOrd="1" destOrd="0" parTransId="{CFE873E1-8136-694B-86E4-98F54E46EC88}" sibTransId="{3286684F-D9DA-3E46-9AC5-489020A2A3B5}"/>
    <dgm:cxn modelId="{FF45ABBC-B3BB-8B4C-A763-0DF65B5AE9BC}" type="presOf" srcId="{3F96E27B-5432-154B-B8A9-4CA5B8648F80}" destId="{E691B172-06AE-6F4D-B17E-46756173403C}" srcOrd="0" destOrd="0" presId="urn:microsoft.com/office/officeart/2005/8/layout/list1"/>
    <dgm:cxn modelId="{565C19BD-A293-FF4D-B35E-2BDCA3D3CF32}" srcId="{53E90D5F-68A9-364E-B054-08A79F951071}" destId="{B5387D6C-D1D8-854C-AB12-7F707133E147}" srcOrd="0" destOrd="0" parTransId="{4482ED6D-A643-E543-B868-FC2F709BEABC}" sibTransId="{5B51AE78-511E-3644-A303-62B31DA89E89}"/>
    <dgm:cxn modelId="{91D373C0-7A4C-084E-A2CA-FB4F4D4E2E8E}" type="presOf" srcId="{46935A6F-FCD7-F845-86D4-896A79FEA79F}" destId="{0B3843F1-1468-F040-9640-C0BEE71C5602}" srcOrd="0" destOrd="0" presId="urn:microsoft.com/office/officeart/2005/8/layout/list1"/>
    <dgm:cxn modelId="{3E535CC3-0138-DF41-B084-CB527F22EAE7}" type="presOf" srcId="{CF18CCB6-5250-934E-80A8-5797973DF055}" destId="{98953CA5-48FF-994F-ADF6-87B26B3488A9}" srcOrd="0" destOrd="0" presId="urn:microsoft.com/office/officeart/2005/8/layout/list1"/>
    <dgm:cxn modelId="{C182BED6-01AB-E042-8A63-CB1EC8E0144A}" srcId="{3F96E27B-5432-154B-B8A9-4CA5B8648F80}" destId="{CF18CCB6-5250-934E-80A8-5797973DF055}" srcOrd="2" destOrd="0" parTransId="{3BC086B6-B594-B542-9D81-6C483CDD0760}" sibTransId="{48DB7144-EB47-0941-A098-9F22CB42C1DD}"/>
    <dgm:cxn modelId="{FAA754E3-D830-3B47-BE6E-DBE1CA97E60D}" srcId="{3F96E27B-5432-154B-B8A9-4CA5B8648F80}" destId="{BAC30451-AEEC-A747-A4BB-09AF588CE215}" srcOrd="3" destOrd="0" parTransId="{B99E1CC1-3D01-BF47-95B8-68AB96ECB297}" sibTransId="{E9749483-D2D1-5E4F-BF98-8F48F81429BD}"/>
    <dgm:cxn modelId="{1BB30642-8AB2-134A-84BC-ADE46C109772}" type="presParOf" srcId="{E691B172-06AE-6F4D-B17E-46756173403C}" destId="{2785B464-59FC-2E46-9449-155B5E628108}" srcOrd="0" destOrd="0" presId="urn:microsoft.com/office/officeart/2005/8/layout/list1"/>
    <dgm:cxn modelId="{8167837C-82F2-A44B-8D0E-D8CBD97D9B37}" type="presParOf" srcId="{2785B464-59FC-2E46-9449-155B5E628108}" destId="{0B3843F1-1468-F040-9640-C0BEE71C5602}" srcOrd="0" destOrd="0" presId="urn:microsoft.com/office/officeart/2005/8/layout/list1"/>
    <dgm:cxn modelId="{A415EFE5-09F7-7643-9CD6-E1F2F614E640}" type="presParOf" srcId="{2785B464-59FC-2E46-9449-155B5E628108}" destId="{0AAF6440-8D1F-DA41-B78D-33F5E4D36D33}" srcOrd="1" destOrd="0" presId="urn:microsoft.com/office/officeart/2005/8/layout/list1"/>
    <dgm:cxn modelId="{6440D5F0-7F01-F643-B57D-499431E2465E}" type="presParOf" srcId="{E691B172-06AE-6F4D-B17E-46756173403C}" destId="{B03425FB-AF7A-9740-BDDD-D6C548509C7D}" srcOrd="1" destOrd="0" presId="urn:microsoft.com/office/officeart/2005/8/layout/list1"/>
    <dgm:cxn modelId="{A9014A5B-7603-6D4E-A31C-9894F25CC095}" type="presParOf" srcId="{E691B172-06AE-6F4D-B17E-46756173403C}" destId="{D9C2BB0C-CF2F-6C41-AE76-C4FA4D45258A}" srcOrd="2" destOrd="0" presId="urn:microsoft.com/office/officeart/2005/8/layout/list1"/>
    <dgm:cxn modelId="{5309D8BB-CE82-5949-A2A0-A1C5E0009F2E}" type="presParOf" srcId="{E691B172-06AE-6F4D-B17E-46756173403C}" destId="{839C9D56-DB42-F74D-A05F-89645F84EF0A}" srcOrd="3" destOrd="0" presId="urn:microsoft.com/office/officeart/2005/8/layout/list1"/>
    <dgm:cxn modelId="{5DB8381F-DD0D-6B41-9A12-B3AEC21BE320}" type="presParOf" srcId="{E691B172-06AE-6F4D-B17E-46756173403C}" destId="{8FFAA534-3D8A-664B-BB72-EA1D0094FD2F}" srcOrd="4" destOrd="0" presId="urn:microsoft.com/office/officeart/2005/8/layout/list1"/>
    <dgm:cxn modelId="{D7730D28-BDAF-3047-BA8F-A8866DA0AF42}" type="presParOf" srcId="{8FFAA534-3D8A-664B-BB72-EA1D0094FD2F}" destId="{DD2AE9A8-2425-FC4D-891A-BA71C36BC87D}" srcOrd="0" destOrd="0" presId="urn:microsoft.com/office/officeart/2005/8/layout/list1"/>
    <dgm:cxn modelId="{FCFD07DC-5E2E-0749-BB88-660B60D6BB8D}" type="presParOf" srcId="{8FFAA534-3D8A-664B-BB72-EA1D0094FD2F}" destId="{973AC351-36F4-9F45-9273-2F63ED4E9405}" srcOrd="1" destOrd="0" presId="urn:microsoft.com/office/officeart/2005/8/layout/list1"/>
    <dgm:cxn modelId="{3B78B711-CE12-2B40-9CF5-617AEC657043}" type="presParOf" srcId="{E691B172-06AE-6F4D-B17E-46756173403C}" destId="{453ADEEB-66A9-3A4B-A5E0-00A02903979F}" srcOrd="5" destOrd="0" presId="urn:microsoft.com/office/officeart/2005/8/layout/list1"/>
    <dgm:cxn modelId="{E1E2F4D8-60D7-904F-B1E8-A9950F299FA4}" type="presParOf" srcId="{E691B172-06AE-6F4D-B17E-46756173403C}" destId="{7AB182EC-9F09-FF4C-A521-B6EB51278DD2}" srcOrd="6" destOrd="0" presId="urn:microsoft.com/office/officeart/2005/8/layout/list1"/>
    <dgm:cxn modelId="{B53B351C-4F36-814B-97AB-5357D6D00E6C}" type="presParOf" srcId="{E691B172-06AE-6F4D-B17E-46756173403C}" destId="{B006688C-2C9C-B748-9AEE-FFABA0621AAD}" srcOrd="7" destOrd="0" presId="urn:microsoft.com/office/officeart/2005/8/layout/list1"/>
    <dgm:cxn modelId="{A8B8D580-24EB-E34E-A771-6EB9E7948689}" type="presParOf" srcId="{E691B172-06AE-6F4D-B17E-46756173403C}" destId="{00368B9E-4107-9B4A-8C0B-09EFAB031D0D}" srcOrd="8" destOrd="0" presId="urn:microsoft.com/office/officeart/2005/8/layout/list1"/>
    <dgm:cxn modelId="{0D42D1B7-A522-F848-86A2-6A083F5B21A6}" type="presParOf" srcId="{00368B9E-4107-9B4A-8C0B-09EFAB031D0D}" destId="{98953CA5-48FF-994F-ADF6-87B26B3488A9}" srcOrd="0" destOrd="0" presId="urn:microsoft.com/office/officeart/2005/8/layout/list1"/>
    <dgm:cxn modelId="{C466C082-47D7-F142-AF31-84616A1983A7}" type="presParOf" srcId="{00368B9E-4107-9B4A-8C0B-09EFAB031D0D}" destId="{C6ACAE96-160E-E447-9F60-D142989B9CD2}" srcOrd="1" destOrd="0" presId="urn:microsoft.com/office/officeart/2005/8/layout/list1"/>
    <dgm:cxn modelId="{9108918D-F928-7442-8144-FBFB9B41D263}" type="presParOf" srcId="{E691B172-06AE-6F4D-B17E-46756173403C}" destId="{2F1932BA-FE51-3A48-ABB1-B3D9A45EB878}" srcOrd="9" destOrd="0" presId="urn:microsoft.com/office/officeart/2005/8/layout/list1"/>
    <dgm:cxn modelId="{0C14B0F9-DFB4-FE4A-A278-104B541684D2}" type="presParOf" srcId="{E691B172-06AE-6F4D-B17E-46756173403C}" destId="{632250CC-AD75-3140-868F-149261043EF4}" srcOrd="10" destOrd="0" presId="urn:microsoft.com/office/officeart/2005/8/layout/list1"/>
    <dgm:cxn modelId="{CE7DE810-B26B-504F-88FD-7317F63E228A}" type="presParOf" srcId="{E691B172-06AE-6F4D-B17E-46756173403C}" destId="{547C9673-B472-0242-921B-FA03B1B828BD}" srcOrd="11" destOrd="0" presId="urn:microsoft.com/office/officeart/2005/8/layout/list1"/>
    <dgm:cxn modelId="{9C64DC45-2EE3-6340-92A2-50FF16223EBD}" type="presParOf" srcId="{E691B172-06AE-6F4D-B17E-46756173403C}" destId="{F8FF0140-6B6B-DA46-B014-366DEA00FA64}" srcOrd="12" destOrd="0" presId="urn:microsoft.com/office/officeart/2005/8/layout/list1"/>
    <dgm:cxn modelId="{4701B534-BAB4-5C40-BDEF-291B4ED049C4}" type="presParOf" srcId="{F8FF0140-6B6B-DA46-B014-366DEA00FA64}" destId="{DC9E1C86-49D0-954D-AF9A-026F7D722570}" srcOrd="0" destOrd="0" presId="urn:microsoft.com/office/officeart/2005/8/layout/list1"/>
    <dgm:cxn modelId="{3E3049CD-BEF2-9240-A370-3C3C5C453952}" type="presParOf" srcId="{F8FF0140-6B6B-DA46-B014-366DEA00FA64}" destId="{BA01F420-95A0-FB4F-9F31-8582F154592A}" srcOrd="1" destOrd="0" presId="urn:microsoft.com/office/officeart/2005/8/layout/list1"/>
    <dgm:cxn modelId="{CFF99DD3-5B62-5D49-8F84-92069149EDAF}" type="presParOf" srcId="{E691B172-06AE-6F4D-B17E-46756173403C}" destId="{361A579C-1889-8B4F-96BE-248108BAEF6E}" srcOrd="13" destOrd="0" presId="urn:microsoft.com/office/officeart/2005/8/layout/list1"/>
    <dgm:cxn modelId="{98DBF1B4-D851-384B-AA8B-41F5DB91AB09}" type="presParOf" srcId="{E691B172-06AE-6F4D-B17E-46756173403C}" destId="{6F51FDCA-FA05-7A4E-8EF5-2A5996215DCA}" srcOrd="14" destOrd="0" presId="urn:microsoft.com/office/officeart/2005/8/layout/list1"/>
    <dgm:cxn modelId="{E441DCC3-76EC-134C-BF2E-762E051BA666}" type="presParOf" srcId="{E691B172-06AE-6F4D-B17E-46756173403C}" destId="{8E03CFD2-B2FF-B24B-9CCE-45FB9C15225F}" srcOrd="15" destOrd="0" presId="urn:microsoft.com/office/officeart/2005/8/layout/list1"/>
    <dgm:cxn modelId="{EFBFDBEA-6702-E443-AE44-F6F38310A73A}" type="presParOf" srcId="{E691B172-06AE-6F4D-B17E-46756173403C}" destId="{E41E1965-E1B4-AB47-B5A8-AC877D419166}" srcOrd="16" destOrd="0" presId="urn:microsoft.com/office/officeart/2005/8/layout/list1"/>
    <dgm:cxn modelId="{363D45AC-7665-FB46-98DC-359A1BE54CD5}" type="presParOf" srcId="{E41E1965-E1B4-AB47-B5A8-AC877D419166}" destId="{E1D29588-98FE-944E-85DA-586E863FC5A2}" srcOrd="0" destOrd="0" presId="urn:microsoft.com/office/officeart/2005/8/layout/list1"/>
    <dgm:cxn modelId="{5F862A16-ED7E-3E41-8B47-EE69A9E6DDB8}" type="presParOf" srcId="{E41E1965-E1B4-AB47-B5A8-AC877D419166}" destId="{1272A4FC-D489-8C4F-AA84-3A69BB23854C}" srcOrd="1" destOrd="0" presId="urn:microsoft.com/office/officeart/2005/8/layout/list1"/>
    <dgm:cxn modelId="{6A3506ED-37FC-124B-8DE1-A6C352BAB677}" type="presParOf" srcId="{E691B172-06AE-6F4D-B17E-46756173403C}" destId="{9B97F0C2-9994-8D44-9275-D939F85BE774}" srcOrd="17" destOrd="0" presId="urn:microsoft.com/office/officeart/2005/8/layout/list1"/>
    <dgm:cxn modelId="{F88FCB01-4187-FB47-A433-56CF3744BBBD}" type="presParOf" srcId="{E691B172-06AE-6F4D-B17E-46756173403C}" destId="{0AA4B9E0-C7FC-744F-9760-102E62E108C0}" srcOrd="18" destOrd="0" presId="urn:microsoft.com/office/officeart/2005/8/layout/list1"/>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78C8F3-224B-4B49-9535-415BE4D9DF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DB3B314D-DDEB-5349-A8DD-B4EB85706007}">
      <dgm:prSet phldrT="[Text]"/>
      <dgm:spPr/>
      <dgm:t>
        <a:bodyPr/>
        <a:lstStyle/>
        <a:p>
          <a:r>
            <a:rPr lang="en-GB" dirty="0"/>
            <a:t>Due diligence working group</a:t>
          </a:r>
        </a:p>
      </dgm:t>
    </dgm:pt>
    <dgm:pt modelId="{C15D30C9-F3E8-B248-A347-A9749B7ED101}" type="parTrans" cxnId="{FB1FACD0-A871-604A-8856-4D44E916C1CF}">
      <dgm:prSet/>
      <dgm:spPr/>
      <dgm:t>
        <a:bodyPr/>
        <a:lstStyle/>
        <a:p>
          <a:endParaRPr lang="en-GB"/>
        </a:p>
      </dgm:t>
    </dgm:pt>
    <dgm:pt modelId="{984852C5-9878-3C49-BB8D-3593AEA9204E}" type="sibTrans" cxnId="{FB1FACD0-A871-604A-8856-4D44E916C1CF}">
      <dgm:prSet/>
      <dgm:spPr/>
      <dgm:t>
        <a:bodyPr/>
        <a:lstStyle/>
        <a:p>
          <a:endParaRPr lang="en-GB"/>
        </a:p>
      </dgm:t>
    </dgm:pt>
    <dgm:pt modelId="{A4AE28DC-9CBE-C447-850E-7E2E8C47F27B}">
      <dgm:prSet phldrT="[Text]"/>
      <dgm:spPr/>
      <dgm:t>
        <a:bodyPr/>
        <a:lstStyle/>
        <a:p>
          <a:r>
            <a:rPr lang="en-GB" dirty="0"/>
            <a:t>Technical working group</a:t>
          </a:r>
        </a:p>
      </dgm:t>
    </dgm:pt>
    <dgm:pt modelId="{BAA8A40F-A0A9-354A-A570-40F818A8E6C2}" type="parTrans" cxnId="{FCCB1FC4-9522-F440-8F4F-02606ACEF08F}">
      <dgm:prSet/>
      <dgm:spPr/>
      <dgm:t>
        <a:bodyPr/>
        <a:lstStyle/>
        <a:p>
          <a:endParaRPr lang="en-GB"/>
        </a:p>
      </dgm:t>
    </dgm:pt>
    <dgm:pt modelId="{E57BED5E-F89C-1149-95BF-C239B9D1B64D}" type="sibTrans" cxnId="{FCCB1FC4-9522-F440-8F4F-02606ACEF08F}">
      <dgm:prSet/>
      <dgm:spPr/>
      <dgm:t>
        <a:bodyPr/>
        <a:lstStyle/>
        <a:p>
          <a:endParaRPr lang="en-GB"/>
        </a:p>
      </dgm:t>
    </dgm:pt>
    <dgm:pt modelId="{65E7F1D9-D6BE-1741-82EA-EE9EC1AD41E5}">
      <dgm:prSet phldrT="[Text]"/>
      <dgm:spPr>
        <a:solidFill>
          <a:schemeClr val="accent1"/>
        </a:solidFill>
      </dgm:spPr>
      <dgm:t>
        <a:bodyPr/>
        <a:lstStyle/>
        <a:p>
          <a:r>
            <a:rPr lang="en-GB" dirty="0"/>
            <a:t>Transparency working group</a:t>
          </a:r>
        </a:p>
      </dgm:t>
    </dgm:pt>
    <dgm:pt modelId="{E6F4CF34-77FD-C541-8AEF-F5C9D8EE0772}" type="parTrans" cxnId="{7E50E7B2-E5E6-FD4F-9224-C9D281045B4F}">
      <dgm:prSet/>
      <dgm:spPr/>
      <dgm:t>
        <a:bodyPr/>
        <a:lstStyle/>
        <a:p>
          <a:endParaRPr lang="en-GB"/>
        </a:p>
      </dgm:t>
    </dgm:pt>
    <dgm:pt modelId="{24D0ECF4-E850-FE4F-A6AC-45F63053FE54}" type="sibTrans" cxnId="{7E50E7B2-E5E6-FD4F-9224-C9D281045B4F}">
      <dgm:prSet/>
      <dgm:spPr/>
      <dgm:t>
        <a:bodyPr/>
        <a:lstStyle/>
        <a:p>
          <a:endParaRPr lang="en-GB"/>
        </a:p>
      </dgm:t>
    </dgm:pt>
    <dgm:pt modelId="{A327A7FE-54D9-8645-8E03-92BB03DB7434}">
      <dgm:prSet phldrT="[Text]"/>
      <dgm:spPr/>
      <dgm:t>
        <a:bodyPr/>
        <a:lstStyle/>
        <a:p>
          <a:r>
            <a:rPr lang="en-GB" dirty="0"/>
            <a:t>Multi-stakeholder Advisory Council</a:t>
          </a:r>
        </a:p>
      </dgm:t>
    </dgm:pt>
    <dgm:pt modelId="{2411B7BB-FB01-2F47-A895-7A9EEB40B232}" type="parTrans" cxnId="{71D638BA-B168-B44E-BBC9-6BE631F3C85D}">
      <dgm:prSet/>
      <dgm:spPr/>
      <dgm:t>
        <a:bodyPr/>
        <a:lstStyle/>
        <a:p>
          <a:endParaRPr lang="en-GB"/>
        </a:p>
      </dgm:t>
    </dgm:pt>
    <dgm:pt modelId="{866C7A0D-22C9-D845-B1CF-392B4ED10FC3}" type="sibTrans" cxnId="{71D638BA-B168-B44E-BBC9-6BE631F3C85D}">
      <dgm:prSet/>
      <dgm:spPr/>
      <dgm:t>
        <a:bodyPr/>
        <a:lstStyle/>
        <a:p>
          <a:endParaRPr lang="en-GB"/>
        </a:p>
      </dgm:t>
    </dgm:pt>
    <dgm:pt modelId="{755B6F87-D727-8146-B597-EFB9E09D1FA9}">
      <dgm:prSet phldrT="[Text]"/>
      <dgm:spPr/>
      <dgm:t>
        <a:bodyPr/>
        <a:lstStyle/>
        <a:p>
          <a:r>
            <a:rPr lang="en-GB" dirty="0"/>
            <a:t>Board of Directors</a:t>
          </a:r>
        </a:p>
      </dgm:t>
    </dgm:pt>
    <dgm:pt modelId="{CF9E88C8-9B7D-5742-9649-77B273265B06}" type="parTrans" cxnId="{C0316F86-CAB7-AD4D-81C9-2FF396D127FD}">
      <dgm:prSet/>
      <dgm:spPr/>
      <dgm:t>
        <a:bodyPr/>
        <a:lstStyle/>
        <a:p>
          <a:endParaRPr lang="en-GB"/>
        </a:p>
      </dgm:t>
    </dgm:pt>
    <dgm:pt modelId="{0D896CF8-2C8C-7F44-925C-405DA85DF023}" type="sibTrans" cxnId="{C0316F86-CAB7-AD4D-81C9-2FF396D127FD}">
      <dgm:prSet/>
      <dgm:spPr/>
      <dgm:t>
        <a:bodyPr/>
        <a:lstStyle/>
        <a:p>
          <a:endParaRPr lang="en-GB"/>
        </a:p>
      </dgm:t>
    </dgm:pt>
    <dgm:pt modelId="{0F0AB1C3-D629-BB4D-93CF-435F95FCDD0B}" type="pres">
      <dgm:prSet presAssocID="{9A78C8F3-224B-4B49-9535-415BE4D9DF96}" presName="hierChild1" presStyleCnt="0">
        <dgm:presLayoutVars>
          <dgm:orgChart val="1"/>
          <dgm:chPref val="1"/>
          <dgm:dir/>
          <dgm:animOne val="branch"/>
          <dgm:animLvl val="lvl"/>
          <dgm:resizeHandles/>
        </dgm:presLayoutVars>
      </dgm:prSet>
      <dgm:spPr/>
    </dgm:pt>
    <dgm:pt modelId="{5D0DF7BC-2B05-5A45-B315-FDA7A2D152AA}" type="pres">
      <dgm:prSet presAssocID="{A327A7FE-54D9-8645-8E03-92BB03DB7434}" presName="hierRoot1" presStyleCnt="0">
        <dgm:presLayoutVars>
          <dgm:hierBranch val="init"/>
        </dgm:presLayoutVars>
      </dgm:prSet>
      <dgm:spPr/>
    </dgm:pt>
    <dgm:pt modelId="{817EEE12-CC5E-4748-AC6F-162A872E42C2}" type="pres">
      <dgm:prSet presAssocID="{A327A7FE-54D9-8645-8E03-92BB03DB7434}" presName="rootComposite1" presStyleCnt="0"/>
      <dgm:spPr/>
    </dgm:pt>
    <dgm:pt modelId="{63BE545F-464E-8242-A014-DD8A201CF2E3}" type="pres">
      <dgm:prSet presAssocID="{A327A7FE-54D9-8645-8E03-92BB03DB7434}" presName="rootText1" presStyleLbl="node0" presStyleIdx="0" presStyleCnt="2" custLinFactNeighborX="1207" custLinFactNeighborY="-3516">
        <dgm:presLayoutVars>
          <dgm:chPref val="3"/>
        </dgm:presLayoutVars>
      </dgm:prSet>
      <dgm:spPr/>
    </dgm:pt>
    <dgm:pt modelId="{F2785AD1-FD6E-154E-8964-A19F173BA36D}" type="pres">
      <dgm:prSet presAssocID="{A327A7FE-54D9-8645-8E03-92BB03DB7434}" presName="rootConnector1" presStyleLbl="node1" presStyleIdx="0" presStyleCnt="0"/>
      <dgm:spPr/>
    </dgm:pt>
    <dgm:pt modelId="{13994745-0B17-C745-817B-4097ADE262EC}" type="pres">
      <dgm:prSet presAssocID="{A327A7FE-54D9-8645-8E03-92BB03DB7434}" presName="hierChild2" presStyleCnt="0"/>
      <dgm:spPr/>
    </dgm:pt>
    <dgm:pt modelId="{15C1F28D-11DE-454B-BA33-5E3BA8413C15}" type="pres">
      <dgm:prSet presAssocID="{C15D30C9-F3E8-B248-A347-A9749B7ED101}" presName="Name37" presStyleLbl="parChTrans1D2" presStyleIdx="0" presStyleCnt="3"/>
      <dgm:spPr/>
    </dgm:pt>
    <dgm:pt modelId="{E65FD90C-A78E-2645-9FAF-6F04CD638A99}" type="pres">
      <dgm:prSet presAssocID="{DB3B314D-DDEB-5349-A8DD-B4EB85706007}" presName="hierRoot2" presStyleCnt="0">
        <dgm:presLayoutVars>
          <dgm:hierBranch val="init"/>
        </dgm:presLayoutVars>
      </dgm:prSet>
      <dgm:spPr/>
    </dgm:pt>
    <dgm:pt modelId="{B6C944B1-EF6C-0348-AD4A-CFD5EEC17EF8}" type="pres">
      <dgm:prSet presAssocID="{DB3B314D-DDEB-5349-A8DD-B4EB85706007}" presName="rootComposite" presStyleCnt="0"/>
      <dgm:spPr/>
    </dgm:pt>
    <dgm:pt modelId="{FC49A954-41AF-A54B-AD7F-7DE072D28133}" type="pres">
      <dgm:prSet presAssocID="{DB3B314D-DDEB-5349-A8DD-B4EB85706007}" presName="rootText" presStyleLbl="node2" presStyleIdx="0" presStyleCnt="3">
        <dgm:presLayoutVars>
          <dgm:chPref val="3"/>
        </dgm:presLayoutVars>
      </dgm:prSet>
      <dgm:spPr/>
    </dgm:pt>
    <dgm:pt modelId="{3791E99A-2C14-0444-AB65-CCAE472EA491}" type="pres">
      <dgm:prSet presAssocID="{DB3B314D-DDEB-5349-A8DD-B4EB85706007}" presName="rootConnector" presStyleLbl="node2" presStyleIdx="0" presStyleCnt="3"/>
      <dgm:spPr/>
    </dgm:pt>
    <dgm:pt modelId="{EEA74E60-43BB-6549-A649-382396749E2E}" type="pres">
      <dgm:prSet presAssocID="{DB3B314D-DDEB-5349-A8DD-B4EB85706007}" presName="hierChild4" presStyleCnt="0"/>
      <dgm:spPr/>
    </dgm:pt>
    <dgm:pt modelId="{EE326835-8D5F-9B4F-BA49-B5248D2401F3}" type="pres">
      <dgm:prSet presAssocID="{DB3B314D-DDEB-5349-A8DD-B4EB85706007}" presName="hierChild5" presStyleCnt="0"/>
      <dgm:spPr/>
    </dgm:pt>
    <dgm:pt modelId="{3C543085-B1E5-CC46-9663-75CABCF79DE7}" type="pres">
      <dgm:prSet presAssocID="{BAA8A40F-A0A9-354A-A570-40F818A8E6C2}" presName="Name37" presStyleLbl="parChTrans1D2" presStyleIdx="1" presStyleCnt="3"/>
      <dgm:spPr/>
    </dgm:pt>
    <dgm:pt modelId="{DBB341ED-F2C1-7145-853B-EBE9E23D9049}" type="pres">
      <dgm:prSet presAssocID="{A4AE28DC-9CBE-C447-850E-7E2E8C47F27B}" presName="hierRoot2" presStyleCnt="0">
        <dgm:presLayoutVars>
          <dgm:hierBranch val="init"/>
        </dgm:presLayoutVars>
      </dgm:prSet>
      <dgm:spPr/>
    </dgm:pt>
    <dgm:pt modelId="{B6AEA01D-6C7C-6A4E-A3B2-1FAFAA31232B}" type="pres">
      <dgm:prSet presAssocID="{A4AE28DC-9CBE-C447-850E-7E2E8C47F27B}" presName="rootComposite" presStyleCnt="0"/>
      <dgm:spPr/>
    </dgm:pt>
    <dgm:pt modelId="{C45314BA-186D-304D-9E5F-CB399E6B99AD}" type="pres">
      <dgm:prSet presAssocID="{A4AE28DC-9CBE-C447-850E-7E2E8C47F27B}" presName="rootText" presStyleLbl="node2" presStyleIdx="1" presStyleCnt="3">
        <dgm:presLayoutVars>
          <dgm:chPref val="3"/>
        </dgm:presLayoutVars>
      </dgm:prSet>
      <dgm:spPr/>
    </dgm:pt>
    <dgm:pt modelId="{7CADA8E4-C618-6D40-BC00-A0356C0ED6DF}" type="pres">
      <dgm:prSet presAssocID="{A4AE28DC-9CBE-C447-850E-7E2E8C47F27B}" presName="rootConnector" presStyleLbl="node2" presStyleIdx="1" presStyleCnt="3"/>
      <dgm:spPr/>
    </dgm:pt>
    <dgm:pt modelId="{DEAA395F-AEFE-9D4A-A7F2-9866FE627194}" type="pres">
      <dgm:prSet presAssocID="{A4AE28DC-9CBE-C447-850E-7E2E8C47F27B}" presName="hierChild4" presStyleCnt="0"/>
      <dgm:spPr/>
    </dgm:pt>
    <dgm:pt modelId="{B31BBE0E-7142-CE43-B613-663FF82BD73A}" type="pres">
      <dgm:prSet presAssocID="{A4AE28DC-9CBE-C447-850E-7E2E8C47F27B}" presName="hierChild5" presStyleCnt="0"/>
      <dgm:spPr/>
    </dgm:pt>
    <dgm:pt modelId="{C75382B5-AD29-664A-ADF8-4092C9B21E19}" type="pres">
      <dgm:prSet presAssocID="{E6F4CF34-77FD-C541-8AEF-F5C9D8EE0772}" presName="Name37" presStyleLbl="parChTrans1D2" presStyleIdx="2" presStyleCnt="3"/>
      <dgm:spPr/>
    </dgm:pt>
    <dgm:pt modelId="{172164FE-3D01-C640-9425-D4FF86F4B08C}" type="pres">
      <dgm:prSet presAssocID="{65E7F1D9-D6BE-1741-82EA-EE9EC1AD41E5}" presName="hierRoot2" presStyleCnt="0">
        <dgm:presLayoutVars>
          <dgm:hierBranch val="init"/>
        </dgm:presLayoutVars>
      </dgm:prSet>
      <dgm:spPr/>
    </dgm:pt>
    <dgm:pt modelId="{2804E0E0-2C7A-524C-BCE5-44D0EFD39684}" type="pres">
      <dgm:prSet presAssocID="{65E7F1D9-D6BE-1741-82EA-EE9EC1AD41E5}" presName="rootComposite" presStyleCnt="0"/>
      <dgm:spPr/>
    </dgm:pt>
    <dgm:pt modelId="{81AE0530-A8BE-6742-AE08-16166444B9B3}" type="pres">
      <dgm:prSet presAssocID="{65E7F1D9-D6BE-1741-82EA-EE9EC1AD41E5}" presName="rootText" presStyleLbl="node2" presStyleIdx="2" presStyleCnt="3">
        <dgm:presLayoutVars>
          <dgm:chPref val="3"/>
        </dgm:presLayoutVars>
      </dgm:prSet>
      <dgm:spPr/>
    </dgm:pt>
    <dgm:pt modelId="{5096D91B-2D91-2541-89BA-3EDDF744BDD0}" type="pres">
      <dgm:prSet presAssocID="{65E7F1D9-D6BE-1741-82EA-EE9EC1AD41E5}" presName="rootConnector" presStyleLbl="node2" presStyleIdx="2" presStyleCnt="3"/>
      <dgm:spPr/>
    </dgm:pt>
    <dgm:pt modelId="{D6F4D3D0-04B6-C445-A26F-AAF9C355F3BA}" type="pres">
      <dgm:prSet presAssocID="{65E7F1D9-D6BE-1741-82EA-EE9EC1AD41E5}" presName="hierChild4" presStyleCnt="0"/>
      <dgm:spPr/>
    </dgm:pt>
    <dgm:pt modelId="{100F7D82-5B6F-A14D-A72B-C4B98C3A1AB2}" type="pres">
      <dgm:prSet presAssocID="{65E7F1D9-D6BE-1741-82EA-EE9EC1AD41E5}" presName="hierChild5" presStyleCnt="0"/>
      <dgm:spPr/>
    </dgm:pt>
    <dgm:pt modelId="{F076FA9F-FA16-F545-8371-C9BCABD8D5E2}" type="pres">
      <dgm:prSet presAssocID="{A327A7FE-54D9-8645-8E03-92BB03DB7434}" presName="hierChild3" presStyleCnt="0"/>
      <dgm:spPr/>
    </dgm:pt>
    <dgm:pt modelId="{65AB8878-FC52-364A-AEAE-A27239389CA8}" type="pres">
      <dgm:prSet presAssocID="{755B6F87-D727-8146-B597-EFB9E09D1FA9}" presName="hierRoot1" presStyleCnt="0">
        <dgm:presLayoutVars>
          <dgm:hierBranch val="init"/>
        </dgm:presLayoutVars>
      </dgm:prSet>
      <dgm:spPr/>
    </dgm:pt>
    <dgm:pt modelId="{127F00FD-DB24-DA4B-A84E-22AEFEDD0FD0}" type="pres">
      <dgm:prSet presAssocID="{755B6F87-D727-8146-B597-EFB9E09D1FA9}" presName="rootComposite1" presStyleCnt="0"/>
      <dgm:spPr/>
    </dgm:pt>
    <dgm:pt modelId="{CCA872C2-D9F9-E840-BF7D-413CC6B91B6F}" type="pres">
      <dgm:prSet presAssocID="{755B6F87-D727-8146-B597-EFB9E09D1FA9}" presName="rootText1" presStyleLbl="node0" presStyleIdx="1" presStyleCnt="2" custLinFactX="-100000" custLinFactY="-4830" custLinFactNeighborX="-132998" custLinFactNeighborY="-100000">
        <dgm:presLayoutVars>
          <dgm:chPref val="3"/>
        </dgm:presLayoutVars>
      </dgm:prSet>
      <dgm:spPr/>
    </dgm:pt>
    <dgm:pt modelId="{78E81124-5C09-E545-9021-880344BE285E}" type="pres">
      <dgm:prSet presAssocID="{755B6F87-D727-8146-B597-EFB9E09D1FA9}" presName="rootConnector1" presStyleLbl="node1" presStyleIdx="0" presStyleCnt="0"/>
      <dgm:spPr/>
    </dgm:pt>
    <dgm:pt modelId="{88F48F40-40EA-4840-A7F1-C7FB54E0D8C3}" type="pres">
      <dgm:prSet presAssocID="{755B6F87-D727-8146-B597-EFB9E09D1FA9}" presName="hierChild2" presStyleCnt="0"/>
      <dgm:spPr/>
    </dgm:pt>
    <dgm:pt modelId="{7BEB9D6E-13A8-9D47-9B41-88593D803ACF}" type="pres">
      <dgm:prSet presAssocID="{755B6F87-D727-8146-B597-EFB9E09D1FA9}" presName="hierChild3" presStyleCnt="0"/>
      <dgm:spPr/>
    </dgm:pt>
  </dgm:ptLst>
  <dgm:cxnLst>
    <dgm:cxn modelId="{85588608-732B-BD4A-B8DD-0426048E767D}" type="presOf" srcId="{C15D30C9-F3E8-B248-A347-A9749B7ED101}" destId="{15C1F28D-11DE-454B-BA33-5E3BA8413C15}" srcOrd="0" destOrd="0" presId="urn:microsoft.com/office/officeart/2005/8/layout/orgChart1"/>
    <dgm:cxn modelId="{9743BC30-3948-E349-98A6-42A80BD3F529}" type="presOf" srcId="{65E7F1D9-D6BE-1741-82EA-EE9EC1AD41E5}" destId="{5096D91B-2D91-2541-89BA-3EDDF744BDD0}" srcOrd="1" destOrd="0" presId="urn:microsoft.com/office/officeart/2005/8/layout/orgChart1"/>
    <dgm:cxn modelId="{81A20841-76DC-1C45-AED9-063782C16446}" type="presOf" srcId="{9A78C8F3-224B-4B49-9535-415BE4D9DF96}" destId="{0F0AB1C3-D629-BB4D-93CF-435F95FCDD0B}" srcOrd="0" destOrd="0" presId="urn:microsoft.com/office/officeart/2005/8/layout/orgChart1"/>
    <dgm:cxn modelId="{E70EBD44-6B70-DB40-A5B0-DDFF5A8206FE}" type="presOf" srcId="{755B6F87-D727-8146-B597-EFB9E09D1FA9}" destId="{CCA872C2-D9F9-E840-BF7D-413CC6B91B6F}" srcOrd="0" destOrd="0" presId="urn:microsoft.com/office/officeart/2005/8/layout/orgChart1"/>
    <dgm:cxn modelId="{96C56970-DED4-7741-B967-B7EFAEA63567}" type="presOf" srcId="{A4AE28DC-9CBE-C447-850E-7E2E8C47F27B}" destId="{7CADA8E4-C618-6D40-BC00-A0356C0ED6DF}" srcOrd="1" destOrd="0" presId="urn:microsoft.com/office/officeart/2005/8/layout/orgChart1"/>
    <dgm:cxn modelId="{C0316F86-CAB7-AD4D-81C9-2FF396D127FD}" srcId="{9A78C8F3-224B-4B49-9535-415BE4D9DF96}" destId="{755B6F87-D727-8146-B597-EFB9E09D1FA9}" srcOrd="1" destOrd="0" parTransId="{CF9E88C8-9B7D-5742-9649-77B273265B06}" sibTransId="{0D896CF8-2C8C-7F44-925C-405DA85DF023}"/>
    <dgm:cxn modelId="{FBF1CC8F-076B-D441-AB1B-68B3740F2AF3}" type="presOf" srcId="{A327A7FE-54D9-8645-8E03-92BB03DB7434}" destId="{F2785AD1-FD6E-154E-8964-A19F173BA36D}" srcOrd="1" destOrd="0" presId="urn:microsoft.com/office/officeart/2005/8/layout/orgChart1"/>
    <dgm:cxn modelId="{F8FEE293-53D1-AB43-B633-EDC850202081}" type="presOf" srcId="{755B6F87-D727-8146-B597-EFB9E09D1FA9}" destId="{78E81124-5C09-E545-9021-880344BE285E}" srcOrd="1" destOrd="0" presId="urn:microsoft.com/office/officeart/2005/8/layout/orgChart1"/>
    <dgm:cxn modelId="{1F016398-65EF-1946-BB1B-70E41EA45923}" type="presOf" srcId="{BAA8A40F-A0A9-354A-A570-40F818A8E6C2}" destId="{3C543085-B1E5-CC46-9663-75CABCF79DE7}" srcOrd="0" destOrd="0" presId="urn:microsoft.com/office/officeart/2005/8/layout/orgChart1"/>
    <dgm:cxn modelId="{17C6B9A1-A709-CC4E-B9D4-0ECFC8EDF25A}" type="presOf" srcId="{DB3B314D-DDEB-5349-A8DD-B4EB85706007}" destId="{3791E99A-2C14-0444-AB65-CCAE472EA491}" srcOrd="1" destOrd="0" presId="urn:microsoft.com/office/officeart/2005/8/layout/orgChart1"/>
    <dgm:cxn modelId="{7E50E7B2-E5E6-FD4F-9224-C9D281045B4F}" srcId="{A327A7FE-54D9-8645-8E03-92BB03DB7434}" destId="{65E7F1D9-D6BE-1741-82EA-EE9EC1AD41E5}" srcOrd="2" destOrd="0" parTransId="{E6F4CF34-77FD-C541-8AEF-F5C9D8EE0772}" sibTransId="{24D0ECF4-E850-FE4F-A6AC-45F63053FE54}"/>
    <dgm:cxn modelId="{3C614DB6-A679-E644-BEBD-04441F8B2C6D}" type="presOf" srcId="{DB3B314D-DDEB-5349-A8DD-B4EB85706007}" destId="{FC49A954-41AF-A54B-AD7F-7DE072D28133}" srcOrd="0" destOrd="0" presId="urn:microsoft.com/office/officeart/2005/8/layout/orgChart1"/>
    <dgm:cxn modelId="{71D638BA-B168-B44E-BBC9-6BE631F3C85D}" srcId="{9A78C8F3-224B-4B49-9535-415BE4D9DF96}" destId="{A327A7FE-54D9-8645-8E03-92BB03DB7434}" srcOrd="0" destOrd="0" parTransId="{2411B7BB-FB01-2F47-A895-7A9EEB40B232}" sibTransId="{866C7A0D-22C9-D845-B1CF-392B4ED10FC3}"/>
    <dgm:cxn modelId="{FCCB1FC4-9522-F440-8F4F-02606ACEF08F}" srcId="{A327A7FE-54D9-8645-8E03-92BB03DB7434}" destId="{A4AE28DC-9CBE-C447-850E-7E2E8C47F27B}" srcOrd="1" destOrd="0" parTransId="{BAA8A40F-A0A9-354A-A570-40F818A8E6C2}" sibTransId="{E57BED5E-F89C-1149-95BF-C239B9D1B64D}"/>
    <dgm:cxn modelId="{0B7F9BCF-A42A-6447-870E-D059AC0D4DBC}" type="presOf" srcId="{A4AE28DC-9CBE-C447-850E-7E2E8C47F27B}" destId="{C45314BA-186D-304D-9E5F-CB399E6B99AD}" srcOrd="0" destOrd="0" presId="urn:microsoft.com/office/officeart/2005/8/layout/orgChart1"/>
    <dgm:cxn modelId="{FB1FACD0-A871-604A-8856-4D44E916C1CF}" srcId="{A327A7FE-54D9-8645-8E03-92BB03DB7434}" destId="{DB3B314D-DDEB-5349-A8DD-B4EB85706007}" srcOrd="0" destOrd="0" parTransId="{C15D30C9-F3E8-B248-A347-A9749B7ED101}" sibTransId="{984852C5-9878-3C49-BB8D-3593AEA9204E}"/>
    <dgm:cxn modelId="{0DB430F3-CEFE-C042-A177-B670E43F47CE}" type="presOf" srcId="{65E7F1D9-D6BE-1741-82EA-EE9EC1AD41E5}" destId="{81AE0530-A8BE-6742-AE08-16166444B9B3}" srcOrd="0" destOrd="0" presId="urn:microsoft.com/office/officeart/2005/8/layout/orgChart1"/>
    <dgm:cxn modelId="{F6176AF9-C47C-7242-8525-840B5DF1941B}" type="presOf" srcId="{E6F4CF34-77FD-C541-8AEF-F5C9D8EE0772}" destId="{C75382B5-AD29-664A-ADF8-4092C9B21E19}" srcOrd="0" destOrd="0" presId="urn:microsoft.com/office/officeart/2005/8/layout/orgChart1"/>
    <dgm:cxn modelId="{77F9C3FD-E4C2-9247-AE65-8956BC18AC14}" type="presOf" srcId="{A327A7FE-54D9-8645-8E03-92BB03DB7434}" destId="{63BE545F-464E-8242-A014-DD8A201CF2E3}" srcOrd="0" destOrd="0" presId="urn:microsoft.com/office/officeart/2005/8/layout/orgChart1"/>
    <dgm:cxn modelId="{CA2F2D64-2018-DA48-A31D-FDD098D882C0}" type="presParOf" srcId="{0F0AB1C3-D629-BB4D-93CF-435F95FCDD0B}" destId="{5D0DF7BC-2B05-5A45-B315-FDA7A2D152AA}" srcOrd="0" destOrd="0" presId="urn:microsoft.com/office/officeart/2005/8/layout/orgChart1"/>
    <dgm:cxn modelId="{5C487592-A0EC-504A-BF98-2ADF1DECC60F}" type="presParOf" srcId="{5D0DF7BC-2B05-5A45-B315-FDA7A2D152AA}" destId="{817EEE12-CC5E-4748-AC6F-162A872E42C2}" srcOrd="0" destOrd="0" presId="urn:microsoft.com/office/officeart/2005/8/layout/orgChart1"/>
    <dgm:cxn modelId="{C61257B5-B996-FB49-B40A-204EF0EFC7CE}" type="presParOf" srcId="{817EEE12-CC5E-4748-AC6F-162A872E42C2}" destId="{63BE545F-464E-8242-A014-DD8A201CF2E3}" srcOrd="0" destOrd="0" presId="urn:microsoft.com/office/officeart/2005/8/layout/orgChart1"/>
    <dgm:cxn modelId="{F72D576C-B74A-074F-9F4C-D8983A2CA9FD}" type="presParOf" srcId="{817EEE12-CC5E-4748-AC6F-162A872E42C2}" destId="{F2785AD1-FD6E-154E-8964-A19F173BA36D}" srcOrd="1" destOrd="0" presId="urn:microsoft.com/office/officeart/2005/8/layout/orgChart1"/>
    <dgm:cxn modelId="{7A558036-78F7-C544-BFBE-57C7799EC0C8}" type="presParOf" srcId="{5D0DF7BC-2B05-5A45-B315-FDA7A2D152AA}" destId="{13994745-0B17-C745-817B-4097ADE262EC}" srcOrd="1" destOrd="0" presId="urn:microsoft.com/office/officeart/2005/8/layout/orgChart1"/>
    <dgm:cxn modelId="{B8541A42-1BBF-B148-9B3F-F0CFD06FDCC2}" type="presParOf" srcId="{13994745-0B17-C745-817B-4097ADE262EC}" destId="{15C1F28D-11DE-454B-BA33-5E3BA8413C15}" srcOrd="0" destOrd="0" presId="urn:microsoft.com/office/officeart/2005/8/layout/orgChart1"/>
    <dgm:cxn modelId="{5EFD5F26-37D2-DD4A-9838-8DA97289FE74}" type="presParOf" srcId="{13994745-0B17-C745-817B-4097ADE262EC}" destId="{E65FD90C-A78E-2645-9FAF-6F04CD638A99}" srcOrd="1" destOrd="0" presId="urn:microsoft.com/office/officeart/2005/8/layout/orgChart1"/>
    <dgm:cxn modelId="{7CC41805-B20D-3346-BF55-09463F4E5B55}" type="presParOf" srcId="{E65FD90C-A78E-2645-9FAF-6F04CD638A99}" destId="{B6C944B1-EF6C-0348-AD4A-CFD5EEC17EF8}" srcOrd="0" destOrd="0" presId="urn:microsoft.com/office/officeart/2005/8/layout/orgChart1"/>
    <dgm:cxn modelId="{B9B985E0-866C-E643-980C-755778C3F275}" type="presParOf" srcId="{B6C944B1-EF6C-0348-AD4A-CFD5EEC17EF8}" destId="{FC49A954-41AF-A54B-AD7F-7DE072D28133}" srcOrd="0" destOrd="0" presId="urn:microsoft.com/office/officeart/2005/8/layout/orgChart1"/>
    <dgm:cxn modelId="{4F12DFC3-5A52-394B-B4E8-FEE949AF932E}" type="presParOf" srcId="{B6C944B1-EF6C-0348-AD4A-CFD5EEC17EF8}" destId="{3791E99A-2C14-0444-AB65-CCAE472EA491}" srcOrd="1" destOrd="0" presId="urn:microsoft.com/office/officeart/2005/8/layout/orgChart1"/>
    <dgm:cxn modelId="{8EEE3C97-BCA1-1C4A-B4B7-1DD02E7F0AC4}" type="presParOf" srcId="{E65FD90C-A78E-2645-9FAF-6F04CD638A99}" destId="{EEA74E60-43BB-6549-A649-382396749E2E}" srcOrd="1" destOrd="0" presId="urn:microsoft.com/office/officeart/2005/8/layout/orgChart1"/>
    <dgm:cxn modelId="{1E0A2C52-0021-E748-9808-A412FD9E5E65}" type="presParOf" srcId="{E65FD90C-A78E-2645-9FAF-6F04CD638A99}" destId="{EE326835-8D5F-9B4F-BA49-B5248D2401F3}" srcOrd="2" destOrd="0" presId="urn:microsoft.com/office/officeart/2005/8/layout/orgChart1"/>
    <dgm:cxn modelId="{9D0DF9BF-0622-C942-A9DB-C2A9DF584B31}" type="presParOf" srcId="{13994745-0B17-C745-817B-4097ADE262EC}" destId="{3C543085-B1E5-CC46-9663-75CABCF79DE7}" srcOrd="2" destOrd="0" presId="urn:microsoft.com/office/officeart/2005/8/layout/orgChart1"/>
    <dgm:cxn modelId="{B12F2DAB-2A15-8A41-88BC-407F4499D41E}" type="presParOf" srcId="{13994745-0B17-C745-817B-4097ADE262EC}" destId="{DBB341ED-F2C1-7145-853B-EBE9E23D9049}" srcOrd="3" destOrd="0" presId="urn:microsoft.com/office/officeart/2005/8/layout/orgChart1"/>
    <dgm:cxn modelId="{54A3EC9E-DD3A-6142-A152-09DF83103EA6}" type="presParOf" srcId="{DBB341ED-F2C1-7145-853B-EBE9E23D9049}" destId="{B6AEA01D-6C7C-6A4E-A3B2-1FAFAA31232B}" srcOrd="0" destOrd="0" presId="urn:microsoft.com/office/officeart/2005/8/layout/orgChart1"/>
    <dgm:cxn modelId="{96A65947-31F1-9E46-B504-F6D0856CBA38}" type="presParOf" srcId="{B6AEA01D-6C7C-6A4E-A3B2-1FAFAA31232B}" destId="{C45314BA-186D-304D-9E5F-CB399E6B99AD}" srcOrd="0" destOrd="0" presId="urn:microsoft.com/office/officeart/2005/8/layout/orgChart1"/>
    <dgm:cxn modelId="{25291FB8-BF3F-4E4A-8839-3C2D502277BF}" type="presParOf" srcId="{B6AEA01D-6C7C-6A4E-A3B2-1FAFAA31232B}" destId="{7CADA8E4-C618-6D40-BC00-A0356C0ED6DF}" srcOrd="1" destOrd="0" presId="urn:microsoft.com/office/officeart/2005/8/layout/orgChart1"/>
    <dgm:cxn modelId="{18D0A148-255E-BB4F-ABC2-B595972F810E}" type="presParOf" srcId="{DBB341ED-F2C1-7145-853B-EBE9E23D9049}" destId="{DEAA395F-AEFE-9D4A-A7F2-9866FE627194}" srcOrd="1" destOrd="0" presId="urn:microsoft.com/office/officeart/2005/8/layout/orgChart1"/>
    <dgm:cxn modelId="{74EE320D-04C5-474B-ABF4-3BA77AAD5EDF}" type="presParOf" srcId="{DBB341ED-F2C1-7145-853B-EBE9E23D9049}" destId="{B31BBE0E-7142-CE43-B613-663FF82BD73A}" srcOrd="2" destOrd="0" presId="urn:microsoft.com/office/officeart/2005/8/layout/orgChart1"/>
    <dgm:cxn modelId="{B7F13843-B2A1-E749-97EE-4536B5D773FD}" type="presParOf" srcId="{13994745-0B17-C745-817B-4097ADE262EC}" destId="{C75382B5-AD29-664A-ADF8-4092C9B21E19}" srcOrd="4" destOrd="0" presId="urn:microsoft.com/office/officeart/2005/8/layout/orgChart1"/>
    <dgm:cxn modelId="{857FCEB5-412A-F242-943B-46C7DEE4E229}" type="presParOf" srcId="{13994745-0B17-C745-817B-4097ADE262EC}" destId="{172164FE-3D01-C640-9425-D4FF86F4B08C}" srcOrd="5" destOrd="0" presId="urn:microsoft.com/office/officeart/2005/8/layout/orgChart1"/>
    <dgm:cxn modelId="{02991A79-AC0F-784F-8D98-AB298503BF3F}" type="presParOf" srcId="{172164FE-3D01-C640-9425-D4FF86F4B08C}" destId="{2804E0E0-2C7A-524C-BCE5-44D0EFD39684}" srcOrd="0" destOrd="0" presId="urn:microsoft.com/office/officeart/2005/8/layout/orgChart1"/>
    <dgm:cxn modelId="{BDA8C3F9-BC13-D041-BFDB-EBA3A9407486}" type="presParOf" srcId="{2804E0E0-2C7A-524C-BCE5-44D0EFD39684}" destId="{81AE0530-A8BE-6742-AE08-16166444B9B3}" srcOrd="0" destOrd="0" presId="urn:microsoft.com/office/officeart/2005/8/layout/orgChart1"/>
    <dgm:cxn modelId="{41412A24-4EA6-454E-B148-E5C933B83A3E}" type="presParOf" srcId="{2804E0E0-2C7A-524C-BCE5-44D0EFD39684}" destId="{5096D91B-2D91-2541-89BA-3EDDF744BDD0}" srcOrd="1" destOrd="0" presId="urn:microsoft.com/office/officeart/2005/8/layout/orgChart1"/>
    <dgm:cxn modelId="{09608BC7-1A97-D844-A163-0466C6059DB8}" type="presParOf" srcId="{172164FE-3D01-C640-9425-D4FF86F4B08C}" destId="{D6F4D3D0-04B6-C445-A26F-AAF9C355F3BA}" srcOrd="1" destOrd="0" presId="urn:microsoft.com/office/officeart/2005/8/layout/orgChart1"/>
    <dgm:cxn modelId="{6054712D-B32A-3C4B-AB88-8253C0F71657}" type="presParOf" srcId="{172164FE-3D01-C640-9425-D4FF86F4B08C}" destId="{100F7D82-5B6F-A14D-A72B-C4B98C3A1AB2}" srcOrd="2" destOrd="0" presId="urn:microsoft.com/office/officeart/2005/8/layout/orgChart1"/>
    <dgm:cxn modelId="{1532389C-4B36-194E-B842-E00707E680C7}" type="presParOf" srcId="{5D0DF7BC-2B05-5A45-B315-FDA7A2D152AA}" destId="{F076FA9F-FA16-F545-8371-C9BCABD8D5E2}" srcOrd="2" destOrd="0" presId="urn:microsoft.com/office/officeart/2005/8/layout/orgChart1"/>
    <dgm:cxn modelId="{EEAE3AC7-158A-1C48-B91B-DBD042C63BBE}" type="presParOf" srcId="{0F0AB1C3-D629-BB4D-93CF-435F95FCDD0B}" destId="{65AB8878-FC52-364A-AEAE-A27239389CA8}" srcOrd="1" destOrd="0" presId="urn:microsoft.com/office/officeart/2005/8/layout/orgChart1"/>
    <dgm:cxn modelId="{4CA9638C-1FB7-1E42-B114-66EF67AE4B88}" type="presParOf" srcId="{65AB8878-FC52-364A-AEAE-A27239389CA8}" destId="{127F00FD-DB24-DA4B-A84E-22AEFEDD0FD0}" srcOrd="0" destOrd="0" presId="urn:microsoft.com/office/officeart/2005/8/layout/orgChart1"/>
    <dgm:cxn modelId="{D6B0ADF7-0A10-3F41-9E7D-A8CC84F06785}" type="presParOf" srcId="{127F00FD-DB24-DA4B-A84E-22AEFEDD0FD0}" destId="{CCA872C2-D9F9-E840-BF7D-413CC6B91B6F}" srcOrd="0" destOrd="0" presId="urn:microsoft.com/office/officeart/2005/8/layout/orgChart1"/>
    <dgm:cxn modelId="{27145E4D-E7A9-5243-BD3D-A4DECB3C5D69}" type="presParOf" srcId="{127F00FD-DB24-DA4B-A84E-22AEFEDD0FD0}" destId="{78E81124-5C09-E545-9021-880344BE285E}" srcOrd="1" destOrd="0" presId="urn:microsoft.com/office/officeart/2005/8/layout/orgChart1"/>
    <dgm:cxn modelId="{9660AC6A-1AED-6545-9F2B-84F779EC0454}" type="presParOf" srcId="{65AB8878-FC52-364A-AEAE-A27239389CA8}" destId="{88F48F40-40EA-4840-A7F1-C7FB54E0D8C3}" srcOrd="1" destOrd="0" presId="urn:microsoft.com/office/officeart/2005/8/layout/orgChart1"/>
    <dgm:cxn modelId="{7F0CD3EA-69FE-E743-B065-435E69332D53}" type="presParOf" srcId="{65AB8878-FC52-364A-AEAE-A27239389CA8}" destId="{7BEB9D6E-13A8-9D47-9B41-88593D803AC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A63487-E804-244A-8DCE-7C4A56D7BD21}" type="doc">
      <dgm:prSet loTypeId="urn:microsoft.com/office/officeart/2005/8/layout/hList7" loCatId="" qsTypeId="urn:microsoft.com/office/officeart/2005/8/quickstyle/simple1" qsCatId="simple" csTypeId="urn:microsoft.com/office/officeart/2005/8/colors/colorful1" csCatId="colorful" phldr="1"/>
      <dgm:spPr/>
      <dgm:t>
        <a:bodyPr/>
        <a:lstStyle/>
        <a:p>
          <a:endParaRPr lang="en-GB"/>
        </a:p>
      </dgm:t>
    </dgm:pt>
    <dgm:pt modelId="{CDE8CA63-1447-C443-913A-8D1AE1D8945B}">
      <dgm:prSet phldrT="[Text]"/>
      <dgm:spPr/>
      <dgm:t>
        <a:bodyPr/>
        <a:lstStyle/>
        <a:p>
          <a:r>
            <a:rPr lang="en-GB"/>
            <a:t>Move to circularity</a:t>
          </a:r>
        </a:p>
      </dgm:t>
    </dgm:pt>
    <dgm:pt modelId="{23486935-C91C-6D4C-83D3-C54428268507}" type="parTrans" cxnId="{25E32AF8-534E-4045-AE2E-EC33712ACE29}">
      <dgm:prSet/>
      <dgm:spPr/>
      <dgm:t>
        <a:bodyPr/>
        <a:lstStyle/>
        <a:p>
          <a:endParaRPr lang="en-GB"/>
        </a:p>
      </dgm:t>
    </dgm:pt>
    <dgm:pt modelId="{BA3CD0E5-47D1-6B4B-B4BC-489D943ED380}" type="sibTrans" cxnId="{25E32AF8-534E-4045-AE2E-EC33712ACE29}">
      <dgm:prSet/>
      <dgm:spPr/>
      <dgm:t>
        <a:bodyPr/>
        <a:lstStyle/>
        <a:p>
          <a:endParaRPr lang="en-GB"/>
        </a:p>
      </dgm:t>
    </dgm:pt>
    <dgm:pt modelId="{EB16CE06-B9D4-E649-B69A-74192B0E8635}">
      <dgm:prSet phldrT="[Text]"/>
      <dgm:spPr/>
      <dgm:t>
        <a:bodyPr/>
        <a:lstStyle/>
        <a:p>
          <a:r>
            <a:rPr lang="en-GB" dirty="0"/>
            <a:t>Respect human rights</a:t>
          </a:r>
        </a:p>
      </dgm:t>
    </dgm:pt>
    <dgm:pt modelId="{EC30B7EC-B8B6-7B46-9499-0D2919FB0680}" type="parTrans" cxnId="{C9479619-FB7C-6245-8DC7-124C8F25E4B9}">
      <dgm:prSet/>
      <dgm:spPr/>
      <dgm:t>
        <a:bodyPr/>
        <a:lstStyle/>
        <a:p>
          <a:endParaRPr lang="en-GB"/>
        </a:p>
      </dgm:t>
    </dgm:pt>
    <dgm:pt modelId="{075FA575-E502-784C-A4F3-6486E4567268}" type="sibTrans" cxnId="{C9479619-FB7C-6245-8DC7-124C8F25E4B9}">
      <dgm:prSet/>
      <dgm:spPr/>
      <dgm:t>
        <a:bodyPr/>
        <a:lstStyle/>
        <a:p>
          <a:endParaRPr lang="en-GB"/>
        </a:p>
      </dgm:t>
    </dgm:pt>
    <dgm:pt modelId="{F7954F7B-3DE4-3C45-BD86-2F1F7124553C}">
      <dgm:prSet phldrT="[Text]"/>
      <dgm:spPr/>
      <dgm:t>
        <a:bodyPr/>
        <a:lstStyle/>
        <a:p>
          <a:r>
            <a:rPr lang="en-GB" dirty="0"/>
            <a:t>Increase transparency</a:t>
          </a:r>
        </a:p>
      </dgm:t>
    </dgm:pt>
    <dgm:pt modelId="{8DAC2735-9D31-9045-A7A1-30199CD0333C}" type="parTrans" cxnId="{02BA1285-2BD4-8E49-8302-78580B972C72}">
      <dgm:prSet/>
      <dgm:spPr/>
      <dgm:t>
        <a:bodyPr/>
        <a:lstStyle/>
        <a:p>
          <a:endParaRPr lang="en-GB"/>
        </a:p>
      </dgm:t>
    </dgm:pt>
    <dgm:pt modelId="{34B21A19-0396-5F4F-BF9B-6DC641C3B627}" type="sibTrans" cxnId="{02BA1285-2BD4-8E49-8302-78580B972C72}">
      <dgm:prSet/>
      <dgm:spPr/>
      <dgm:t>
        <a:bodyPr/>
        <a:lstStyle/>
        <a:p>
          <a:endParaRPr lang="en-GB"/>
        </a:p>
      </dgm:t>
    </dgm:pt>
    <dgm:pt modelId="{638C91B3-AE34-6B4F-AD6C-34E11F8C238E}">
      <dgm:prSet/>
      <dgm:spPr/>
      <dgm:t>
        <a:bodyPr/>
        <a:lstStyle/>
        <a:p>
          <a:r>
            <a:rPr lang="en-GB" dirty="0"/>
            <a:t>Take climate action</a:t>
          </a:r>
        </a:p>
      </dgm:t>
    </dgm:pt>
    <dgm:pt modelId="{3890DB9D-A68C-C44C-A1FF-A4D4525CA242}" type="parTrans" cxnId="{011D285F-F3F5-7844-BADC-7989C0C857CD}">
      <dgm:prSet/>
      <dgm:spPr/>
      <dgm:t>
        <a:bodyPr/>
        <a:lstStyle/>
        <a:p>
          <a:endParaRPr lang="en-GB"/>
        </a:p>
      </dgm:t>
    </dgm:pt>
    <dgm:pt modelId="{42DF6B68-C413-544E-96B0-2C9A7DAEA17B}" type="sibTrans" cxnId="{011D285F-F3F5-7844-BADC-7989C0C857CD}">
      <dgm:prSet/>
      <dgm:spPr/>
      <dgm:t>
        <a:bodyPr/>
        <a:lstStyle/>
        <a:p>
          <a:endParaRPr lang="en-GB"/>
        </a:p>
      </dgm:t>
    </dgm:pt>
    <dgm:pt modelId="{2D278341-D72E-CC40-A7D8-81C25C1CD35A}">
      <dgm:prSet/>
      <dgm:spPr/>
      <dgm:t>
        <a:bodyPr/>
        <a:lstStyle/>
        <a:p>
          <a:r>
            <a:rPr lang="en-GB"/>
            <a:t>Enable compliance</a:t>
          </a:r>
        </a:p>
      </dgm:t>
    </dgm:pt>
    <dgm:pt modelId="{C0287143-199F-D446-A214-FB4862977042}" type="parTrans" cxnId="{3240E7BD-0E3F-D644-8EAE-1684040DD117}">
      <dgm:prSet/>
      <dgm:spPr/>
      <dgm:t>
        <a:bodyPr/>
        <a:lstStyle/>
        <a:p>
          <a:endParaRPr lang="en-GB"/>
        </a:p>
      </dgm:t>
    </dgm:pt>
    <dgm:pt modelId="{80219880-BD3E-1743-BAA3-9A26BFCF0AD0}" type="sibTrans" cxnId="{3240E7BD-0E3F-D644-8EAE-1684040DD117}">
      <dgm:prSet/>
      <dgm:spPr/>
      <dgm:t>
        <a:bodyPr/>
        <a:lstStyle/>
        <a:p>
          <a:endParaRPr lang="en-GB"/>
        </a:p>
      </dgm:t>
    </dgm:pt>
    <dgm:pt modelId="{036C9F4F-3A43-5740-9EE9-BAA2871F5BAD}">
      <dgm:prSet/>
      <dgm:spPr/>
      <dgm:t>
        <a:bodyPr/>
        <a:lstStyle/>
        <a:p>
          <a:r>
            <a:rPr lang="en-GB" dirty="0"/>
            <a:t>Enable sustainable development</a:t>
          </a:r>
        </a:p>
      </dgm:t>
    </dgm:pt>
    <dgm:pt modelId="{EF890F32-6436-5243-9182-C5783726C5AE}" type="parTrans" cxnId="{90C02335-247C-654F-B4AD-51453B3E16B7}">
      <dgm:prSet/>
      <dgm:spPr/>
    </dgm:pt>
    <dgm:pt modelId="{A293FC76-3925-7748-8001-523DDC3F241A}" type="sibTrans" cxnId="{90C02335-247C-654F-B4AD-51453B3E16B7}">
      <dgm:prSet/>
      <dgm:spPr/>
    </dgm:pt>
    <dgm:pt modelId="{4DE08859-A45E-7641-B51D-54DA6B6626E0}" type="pres">
      <dgm:prSet presAssocID="{42A63487-E804-244A-8DCE-7C4A56D7BD21}" presName="Name0" presStyleCnt="0">
        <dgm:presLayoutVars>
          <dgm:dir/>
          <dgm:resizeHandles val="exact"/>
        </dgm:presLayoutVars>
      </dgm:prSet>
      <dgm:spPr/>
    </dgm:pt>
    <dgm:pt modelId="{355487CB-344C-6B47-84B6-25A0B9A3981B}" type="pres">
      <dgm:prSet presAssocID="{42A63487-E804-244A-8DCE-7C4A56D7BD21}" presName="fgShape" presStyleLbl="fgShp" presStyleIdx="0" presStyleCnt="1"/>
      <dgm:spPr/>
    </dgm:pt>
    <dgm:pt modelId="{092CC615-74D1-EB42-A7ED-986E571FF766}" type="pres">
      <dgm:prSet presAssocID="{42A63487-E804-244A-8DCE-7C4A56D7BD21}" presName="linComp" presStyleCnt="0"/>
      <dgm:spPr/>
    </dgm:pt>
    <dgm:pt modelId="{53A850EA-2E53-2945-AEB0-03A752D9D844}" type="pres">
      <dgm:prSet presAssocID="{CDE8CA63-1447-C443-913A-8D1AE1D8945B}" presName="compNode" presStyleCnt="0"/>
      <dgm:spPr/>
    </dgm:pt>
    <dgm:pt modelId="{FF7451E4-1277-F94A-B0FC-9B81C075DCF8}" type="pres">
      <dgm:prSet presAssocID="{CDE8CA63-1447-C443-913A-8D1AE1D8945B}" presName="bkgdShape" presStyleLbl="node1" presStyleIdx="0" presStyleCnt="6"/>
      <dgm:spPr/>
    </dgm:pt>
    <dgm:pt modelId="{DEA983BE-907A-734A-8B47-AC33C266CB86}" type="pres">
      <dgm:prSet presAssocID="{CDE8CA63-1447-C443-913A-8D1AE1D8945B}" presName="nodeTx" presStyleLbl="node1" presStyleIdx="0" presStyleCnt="6">
        <dgm:presLayoutVars>
          <dgm:bulletEnabled val="1"/>
        </dgm:presLayoutVars>
      </dgm:prSet>
      <dgm:spPr/>
    </dgm:pt>
    <dgm:pt modelId="{F5F30849-20A5-0848-A849-AD0DA674E6D8}" type="pres">
      <dgm:prSet presAssocID="{CDE8CA63-1447-C443-913A-8D1AE1D8945B}" presName="invisiNode" presStyleLbl="node1" presStyleIdx="0" presStyleCnt="6"/>
      <dgm:spPr/>
    </dgm:pt>
    <dgm:pt modelId="{144EEDCD-CEE2-AF46-803B-F83A1A2A6A2D}" type="pres">
      <dgm:prSet presAssocID="{CDE8CA63-1447-C443-913A-8D1AE1D8945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peat"/>
        </a:ext>
      </dgm:extLst>
    </dgm:pt>
    <dgm:pt modelId="{7D889A19-795A-0440-99D2-680E5C2F7AC3}" type="pres">
      <dgm:prSet presAssocID="{BA3CD0E5-47D1-6B4B-B4BC-489D943ED380}" presName="sibTrans" presStyleLbl="sibTrans2D1" presStyleIdx="0" presStyleCnt="0"/>
      <dgm:spPr/>
    </dgm:pt>
    <dgm:pt modelId="{0A1114B2-0F5A-504D-8A34-7F213782C731}" type="pres">
      <dgm:prSet presAssocID="{EB16CE06-B9D4-E649-B69A-74192B0E8635}" presName="compNode" presStyleCnt="0"/>
      <dgm:spPr/>
    </dgm:pt>
    <dgm:pt modelId="{BC6AF894-5D2D-9243-8581-D111E7EF9B15}" type="pres">
      <dgm:prSet presAssocID="{EB16CE06-B9D4-E649-B69A-74192B0E8635}" presName="bkgdShape" presStyleLbl="node1" presStyleIdx="1" presStyleCnt="6"/>
      <dgm:spPr/>
    </dgm:pt>
    <dgm:pt modelId="{016F4FC1-71D1-1346-94E4-3489612A0183}" type="pres">
      <dgm:prSet presAssocID="{EB16CE06-B9D4-E649-B69A-74192B0E8635}" presName="nodeTx" presStyleLbl="node1" presStyleIdx="1" presStyleCnt="6">
        <dgm:presLayoutVars>
          <dgm:bulletEnabled val="1"/>
        </dgm:presLayoutVars>
      </dgm:prSet>
      <dgm:spPr/>
    </dgm:pt>
    <dgm:pt modelId="{3096DA61-2345-3944-8315-3F75E13138AC}" type="pres">
      <dgm:prSet presAssocID="{EB16CE06-B9D4-E649-B69A-74192B0E8635}" presName="invisiNode" presStyleLbl="node1" presStyleIdx="1" presStyleCnt="6"/>
      <dgm:spPr/>
    </dgm:pt>
    <dgm:pt modelId="{A4C2B299-F0C1-DE49-9A1B-5355C424DF40}" type="pres">
      <dgm:prSet presAssocID="{EB16CE06-B9D4-E649-B69A-74192B0E8635}" presName="imagNode" presStyleLbl="fgImgPlac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amily with two children with solid fill"/>
        </a:ext>
      </dgm:extLst>
    </dgm:pt>
    <dgm:pt modelId="{B46CAC31-A5C6-6A49-96BD-FD6A3B3A7415}" type="pres">
      <dgm:prSet presAssocID="{075FA575-E502-784C-A4F3-6486E4567268}" presName="sibTrans" presStyleLbl="sibTrans2D1" presStyleIdx="0" presStyleCnt="0"/>
      <dgm:spPr/>
    </dgm:pt>
    <dgm:pt modelId="{F5277679-1423-634B-990B-3BC1D27F7C2C}" type="pres">
      <dgm:prSet presAssocID="{036C9F4F-3A43-5740-9EE9-BAA2871F5BAD}" presName="compNode" presStyleCnt="0"/>
      <dgm:spPr/>
    </dgm:pt>
    <dgm:pt modelId="{9E4834E8-751D-6042-8287-AA3DB6E314D1}" type="pres">
      <dgm:prSet presAssocID="{036C9F4F-3A43-5740-9EE9-BAA2871F5BAD}" presName="bkgdShape" presStyleLbl="node1" presStyleIdx="2" presStyleCnt="6"/>
      <dgm:spPr/>
    </dgm:pt>
    <dgm:pt modelId="{F75A46CD-B829-4C4E-83C3-E31D0C7E6679}" type="pres">
      <dgm:prSet presAssocID="{036C9F4F-3A43-5740-9EE9-BAA2871F5BAD}" presName="nodeTx" presStyleLbl="node1" presStyleIdx="2" presStyleCnt="6">
        <dgm:presLayoutVars>
          <dgm:bulletEnabled val="1"/>
        </dgm:presLayoutVars>
      </dgm:prSet>
      <dgm:spPr/>
    </dgm:pt>
    <dgm:pt modelId="{8D644B24-74F6-9046-861A-19CD2D549EE4}" type="pres">
      <dgm:prSet presAssocID="{036C9F4F-3A43-5740-9EE9-BAA2871F5BAD}" presName="invisiNode" presStyleLbl="node1" presStyleIdx="2" presStyleCnt="6"/>
      <dgm:spPr/>
    </dgm:pt>
    <dgm:pt modelId="{047853C6-6733-6442-8F45-5CC4E4D8AAC8}" type="pres">
      <dgm:prSet presAssocID="{036C9F4F-3A43-5740-9EE9-BAA2871F5BAD}" presName="imagNode" presStyleLbl="fgImgPlac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pen hand with plant outline"/>
        </a:ext>
      </dgm:extLst>
    </dgm:pt>
    <dgm:pt modelId="{5793F61D-FF45-8D44-BD3A-D24B7066FF67}" type="pres">
      <dgm:prSet presAssocID="{A293FC76-3925-7748-8001-523DDC3F241A}" presName="sibTrans" presStyleLbl="sibTrans2D1" presStyleIdx="0" presStyleCnt="0"/>
      <dgm:spPr/>
    </dgm:pt>
    <dgm:pt modelId="{E8683C6B-3756-D343-A98F-76B7A7F31F3D}" type="pres">
      <dgm:prSet presAssocID="{F7954F7B-3DE4-3C45-BD86-2F1F7124553C}" presName="compNode" presStyleCnt="0"/>
      <dgm:spPr/>
    </dgm:pt>
    <dgm:pt modelId="{BA225E55-000D-CB4B-B9E7-89C357401CB3}" type="pres">
      <dgm:prSet presAssocID="{F7954F7B-3DE4-3C45-BD86-2F1F7124553C}" presName="bkgdShape" presStyleLbl="node1" presStyleIdx="3" presStyleCnt="6"/>
      <dgm:spPr/>
    </dgm:pt>
    <dgm:pt modelId="{DCE4960B-4280-3944-AF73-64AC2B9F58FE}" type="pres">
      <dgm:prSet presAssocID="{F7954F7B-3DE4-3C45-BD86-2F1F7124553C}" presName="nodeTx" presStyleLbl="node1" presStyleIdx="3" presStyleCnt="6">
        <dgm:presLayoutVars>
          <dgm:bulletEnabled val="1"/>
        </dgm:presLayoutVars>
      </dgm:prSet>
      <dgm:spPr/>
    </dgm:pt>
    <dgm:pt modelId="{7D2E08EE-ADE1-1543-87A6-C6F0BFF7C5F0}" type="pres">
      <dgm:prSet presAssocID="{F7954F7B-3DE4-3C45-BD86-2F1F7124553C}" presName="invisiNode" presStyleLbl="node1" presStyleIdx="3" presStyleCnt="6"/>
      <dgm:spPr/>
    </dgm:pt>
    <dgm:pt modelId="{6A8D2F92-7B2F-0B44-878B-EB4C71F4C9D7}" type="pres">
      <dgm:prSet presAssocID="{F7954F7B-3DE4-3C45-BD86-2F1F7124553C}" presName="imagNode" presStyleLbl="fgImgPlace1" presStyleIdx="3" presStyleCnt="6"/>
      <dgm:spPr>
        <a:blipFill rotWithShape="1">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10000" b="-10000"/>
          </a:stretch>
        </a:blipFill>
      </dgm:spPr>
    </dgm:pt>
    <dgm:pt modelId="{F0F6D2D6-28C6-5443-9077-E1280E0B5B4E}" type="pres">
      <dgm:prSet presAssocID="{34B21A19-0396-5F4F-BF9B-6DC641C3B627}" presName="sibTrans" presStyleLbl="sibTrans2D1" presStyleIdx="0" presStyleCnt="0"/>
      <dgm:spPr/>
    </dgm:pt>
    <dgm:pt modelId="{CCB03CCF-2A64-E140-922D-F12D503B824E}" type="pres">
      <dgm:prSet presAssocID="{638C91B3-AE34-6B4F-AD6C-34E11F8C238E}" presName="compNode" presStyleCnt="0"/>
      <dgm:spPr/>
    </dgm:pt>
    <dgm:pt modelId="{1F119406-1CF9-CD44-8C99-3474F975CC6D}" type="pres">
      <dgm:prSet presAssocID="{638C91B3-AE34-6B4F-AD6C-34E11F8C238E}" presName="bkgdShape" presStyleLbl="node1" presStyleIdx="4" presStyleCnt="6"/>
      <dgm:spPr/>
    </dgm:pt>
    <dgm:pt modelId="{F46BFF1B-0DEE-494C-B19C-5D0AB62F96CC}" type="pres">
      <dgm:prSet presAssocID="{638C91B3-AE34-6B4F-AD6C-34E11F8C238E}" presName="nodeTx" presStyleLbl="node1" presStyleIdx="4" presStyleCnt="6">
        <dgm:presLayoutVars>
          <dgm:bulletEnabled val="1"/>
        </dgm:presLayoutVars>
      </dgm:prSet>
      <dgm:spPr/>
    </dgm:pt>
    <dgm:pt modelId="{9BD47746-BEC2-FB42-899A-34A30631E1DF}" type="pres">
      <dgm:prSet presAssocID="{638C91B3-AE34-6B4F-AD6C-34E11F8C238E}" presName="invisiNode" presStyleLbl="node1" presStyleIdx="4" presStyleCnt="6"/>
      <dgm:spPr/>
    </dgm:pt>
    <dgm:pt modelId="{064E643F-A4C4-F342-BAA9-488159DB397E}" type="pres">
      <dgm:prSet presAssocID="{638C91B3-AE34-6B4F-AD6C-34E11F8C238E}" presName="imagNode" presStyleLbl="fgImgPlac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lant With Roots with solid fill"/>
        </a:ext>
      </dgm:extLst>
    </dgm:pt>
    <dgm:pt modelId="{7A7DCA11-B9E8-054D-A92A-C2703E2D791B}" type="pres">
      <dgm:prSet presAssocID="{42DF6B68-C413-544E-96B0-2C9A7DAEA17B}" presName="sibTrans" presStyleLbl="sibTrans2D1" presStyleIdx="0" presStyleCnt="0"/>
      <dgm:spPr/>
    </dgm:pt>
    <dgm:pt modelId="{787F2995-C4C9-804A-82AE-11CC80F7D1AF}" type="pres">
      <dgm:prSet presAssocID="{2D278341-D72E-CC40-A7D8-81C25C1CD35A}" presName="compNode" presStyleCnt="0"/>
      <dgm:spPr/>
    </dgm:pt>
    <dgm:pt modelId="{53A4E260-8AC6-974F-A773-B1615161FA05}" type="pres">
      <dgm:prSet presAssocID="{2D278341-D72E-CC40-A7D8-81C25C1CD35A}" presName="bkgdShape" presStyleLbl="node1" presStyleIdx="5" presStyleCnt="6"/>
      <dgm:spPr/>
    </dgm:pt>
    <dgm:pt modelId="{262BBD77-599B-684E-A82D-FCB629FB5476}" type="pres">
      <dgm:prSet presAssocID="{2D278341-D72E-CC40-A7D8-81C25C1CD35A}" presName="nodeTx" presStyleLbl="node1" presStyleIdx="5" presStyleCnt="6">
        <dgm:presLayoutVars>
          <dgm:bulletEnabled val="1"/>
        </dgm:presLayoutVars>
      </dgm:prSet>
      <dgm:spPr/>
    </dgm:pt>
    <dgm:pt modelId="{A7803302-841C-FB4D-8298-19B4D6E6823F}" type="pres">
      <dgm:prSet presAssocID="{2D278341-D72E-CC40-A7D8-81C25C1CD35A}" presName="invisiNode" presStyleLbl="node1" presStyleIdx="5" presStyleCnt="6"/>
      <dgm:spPr/>
    </dgm:pt>
    <dgm:pt modelId="{FBE897BD-9C67-954A-9B2F-E489A9767436}" type="pres">
      <dgm:prSet presAssocID="{2D278341-D72E-CC40-A7D8-81C25C1CD35A}" presName="imagNode" presStyleLbl="fgImgPlac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list"/>
        </a:ext>
      </dgm:extLst>
    </dgm:pt>
  </dgm:ptLst>
  <dgm:cxnLst>
    <dgm:cxn modelId="{ED123601-6CE0-D140-B367-3181C30E70E6}" type="presOf" srcId="{2D278341-D72E-CC40-A7D8-81C25C1CD35A}" destId="{53A4E260-8AC6-974F-A773-B1615161FA05}" srcOrd="0" destOrd="0" presId="urn:microsoft.com/office/officeart/2005/8/layout/hList7"/>
    <dgm:cxn modelId="{F1FED705-D656-F24A-A092-C4FA36C042DF}" type="presOf" srcId="{075FA575-E502-784C-A4F3-6486E4567268}" destId="{B46CAC31-A5C6-6A49-96BD-FD6A3B3A7415}" srcOrd="0" destOrd="0" presId="urn:microsoft.com/office/officeart/2005/8/layout/hList7"/>
    <dgm:cxn modelId="{5C460011-0893-DF41-A378-F70A1CC390A4}" type="presOf" srcId="{34B21A19-0396-5F4F-BF9B-6DC641C3B627}" destId="{F0F6D2D6-28C6-5443-9077-E1280E0B5B4E}" srcOrd="0" destOrd="0" presId="urn:microsoft.com/office/officeart/2005/8/layout/hList7"/>
    <dgm:cxn modelId="{C9479619-FB7C-6245-8DC7-124C8F25E4B9}" srcId="{42A63487-E804-244A-8DCE-7C4A56D7BD21}" destId="{EB16CE06-B9D4-E649-B69A-74192B0E8635}" srcOrd="1" destOrd="0" parTransId="{EC30B7EC-B8B6-7B46-9499-0D2919FB0680}" sibTransId="{075FA575-E502-784C-A4F3-6486E4567268}"/>
    <dgm:cxn modelId="{90C02335-247C-654F-B4AD-51453B3E16B7}" srcId="{42A63487-E804-244A-8DCE-7C4A56D7BD21}" destId="{036C9F4F-3A43-5740-9EE9-BAA2871F5BAD}" srcOrd="2" destOrd="0" parTransId="{EF890F32-6436-5243-9182-C5783726C5AE}" sibTransId="{A293FC76-3925-7748-8001-523DDC3F241A}"/>
    <dgm:cxn modelId="{011D285F-F3F5-7844-BADC-7989C0C857CD}" srcId="{42A63487-E804-244A-8DCE-7C4A56D7BD21}" destId="{638C91B3-AE34-6B4F-AD6C-34E11F8C238E}" srcOrd="4" destOrd="0" parTransId="{3890DB9D-A68C-C44C-A1FF-A4D4525CA242}" sibTransId="{42DF6B68-C413-544E-96B0-2C9A7DAEA17B}"/>
    <dgm:cxn modelId="{FC942243-273A-9A4C-9C56-8095392EE81C}" type="presOf" srcId="{638C91B3-AE34-6B4F-AD6C-34E11F8C238E}" destId="{1F119406-1CF9-CD44-8C99-3474F975CC6D}" srcOrd="0" destOrd="0" presId="urn:microsoft.com/office/officeart/2005/8/layout/hList7"/>
    <dgm:cxn modelId="{1A4C7D6C-6917-9946-B0A1-26E40EFCF6B5}" type="presOf" srcId="{F7954F7B-3DE4-3C45-BD86-2F1F7124553C}" destId="{BA225E55-000D-CB4B-B9E7-89C357401CB3}" srcOrd="0" destOrd="0" presId="urn:microsoft.com/office/officeart/2005/8/layout/hList7"/>
    <dgm:cxn modelId="{F4934552-2024-EB49-9B2E-1AFCCEA33C14}" type="presOf" srcId="{638C91B3-AE34-6B4F-AD6C-34E11F8C238E}" destId="{F46BFF1B-0DEE-494C-B19C-5D0AB62F96CC}" srcOrd="1" destOrd="0" presId="urn:microsoft.com/office/officeart/2005/8/layout/hList7"/>
    <dgm:cxn modelId="{56D94F58-3282-C34E-9950-336998F07D87}" type="presOf" srcId="{EB16CE06-B9D4-E649-B69A-74192B0E8635}" destId="{BC6AF894-5D2D-9243-8581-D111E7EF9B15}" srcOrd="0" destOrd="0" presId="urn:microsoft.com/office/officeart/2005/8/layout/hList7"/>
    <dgm:cxn modelId="{A6AED77F-BD6E-7144-A36D-DF19FC2DF99B}" type="presOf" srcId="{036C9F4F-3A43-5740-9EE9-BAA2871F5BAD}" destId="{9E4834E8-751D-6042-8287-AA3DB6E314D1}" srcOrd="0" destOrd="0" presId="urn:microsoft.com/office/officeart/2005/8/layout/hList7"/>
    <dgm:cxn modelId="{02BA1285-2BD4-8E49-8302-78580B972C72}" srcId="{42A63487-E804-244A-8DCE-7C4A56D7BD21}" destId="{F7954F7B-3DE4-3C45-BD86-2F1F7124553C}" srcOrd="3" destOrd="0" parTransId="{8DAC2735-9D31-9045-A7A1-30199CD0333C}" sibTransId="{34B21A19-0396-5F4F-BF9B-6DC641C3B627}"/>
    <dgm:cxn modelId="{F57A9E99-1EE4-2246-A350-9A0507991C71}" type="presOf" srcId="{F7954F7B-3DE4-3C45-BD86-2F1F7124553C}" destId="{DCE4960B-4280-3944-AF73-64AC2B9F58FE}" srcOrd="1" destOrd="0" presId="urn:microsoft.com/office/officeart/2005/8/layout/hList7"/>
    <dgm:cxn modelId="{108370A3-69C4-974C-A88F-2A6D4F88D0AF}" type="presOf" srcId="{EB16CE06-B9D4-E649-B69A-74192B0E8635}" destId="{016F4FC1-71D1-1346-94E4-3489612A0183}" srcOrd="1" destOrd="0" presId="urn:microsoft.com/office/officeart/2005/8/layout/hList7"/>
    <dgm:cxn modelId="{6594F5A4-A091-EE4C-9F3E-93EA6A118EC4}" type="presOf" srcId="{42A63487-E804-244A-8DCE-7C4A56D7BD21}" destId="{4DE08859-A45E-7641-B51D-54DA6B6626E0}" srcOrd="0" destOrd="0" presId="urn:microsoft.com/office/officeart/2005/8/layout/hList7"/>
    <dgm:cxn modelId="{FD9014A6-02FD-2140-9ED2-A617F2C3C380}" type="presOf" srcId="{CDE8CA63-1447-C443-913A-8D1AE1D8945B}" destId="{DEA983BE-907A-734A-8B47-AC33C266CB86}" srcOrd="1" destOrd="0" presId="urn:microsoft.com/office/officeart/2005/8/layout/hList7"/>
    <dgm:cxn modelId="{9EE099B5-30FB-8243-9010-BCA455EAB6C0}" type="presOf" srcId="{CDE8CA63-1447-C443-913A-8D1AE1D8945B}" destId="{FF7451E4-1277-F94A-B0FC-9B81C075DCF8}" srcOrd="0" destOrd="0" presId="urn:microsoft.com/office/officeart/2005/8/layout/hList7"/>
    <dgm:cxn modelId="{3240E7BD-0E3F-D644-8EAE-1684040DD117}" srcId="{42A63487-E804-244A-8DCE-7C4A56D7BD21}" destId="{2D278341-D72E-CC40-A7D8-81C25C1CD35A}" srcOrd="5" destOrd="0" parTransId="{C0287143-199F-D446-A214-FB4862977042}" sibTransId="{80219880-BD3E-1743-BAA3-9A26BFCF0AD0}"/>
    <dgm:cxn modelId="{112609D3-EB79-B449-85E1-A6F66EE8BE0C}" type="presOf" srcId="{036C9F4F-3A43-5740-9EE9-BAA2871F5BAD}" destId="{F75A46CD-B829-4C4E-83C3-E31D0C7E6679}" srcOrd="1" destOrd="0" presId="urn:microsoft.com/office/officeart/2005/8/layout/hList7"/>
    <dgm:cxn modelId="{E771D5F0-9498-534D-8AE2-CD3D342F13AC}" type="presOf" srcId="{BA3CD0E5-47D1-6B4B-B4BC-489D943ED380}" destId="{7D889A19-795A-0440-99D2-680E5C2F7AC3}" srcOrd="0" destOrd="0" presId="urn:microsoft.com/office/officeart/2005/8/layout/hList7"/>
    <dgm:cxn modelId="{059C1BF2-5499-D449-8E55-A3AC90FF67AB}" type="presOf" srcId="{2D278341-D72E-CC40-A7D8-81C25C1CD35A}" destId="{262BBD77-599B-684E-A82D-FCB629FB5476}" srcOrd="1" destOrd="0" presId="urn:microsoft.com/office/officeart/2005/8/layout/hList7"/>
    <dgm:cxn modelId="{1EED77F6-EA5D-B043-9079-F4711EB43079}" type="presOf" srcId="{A293FC76-3925-7748-8001-523DDC3F241A}" destId="{5793F61D-FF45-8D44-BD3A-D24B7066FF67}" srcOrd="0" destOrd="0" presId="urn:microsoft.com/office/officeart/2005/8/layout/hList7"/>
    <dgm:cxn modelId="{25E32AF8-534E-4045-AE2E-EC33712ACE29}" srcId="{42A63487-E804-244A-8DCE-7C4A56D7BD21}" destId="{CDE8CA63-1447-C443-913A-8D1AE1D8945B}" srcOrd="0" destOrd="0" parTransId="{23486935-C91C-6D4C-83D3-C54428268507}" sibTransId="{BA3CD0E5-47D1-6B4B-B4BC-489D943ED380}"/>
    <dgm:cxn modelId="{553F7CFE-DBD7-834E-9A7A-10C16A706B69}" type="presOf" srcId="{42DF6B68-C413-544E-96B0-2C9A7DAEA17B}" destId="{7A7DCA11-B9E8-054D-A92A-C2703E2D791B}" srcOrd="0" destOrd="0" presId="urn:microsoft.com/office/officeart/2005/8/layout/hList7"/>
    <dgm:cxn modelId="{0B623666-B102-E544-8982-15034AB7F49B}" type="presParOf" srcId="{4DE08859-A45E-7641-B51D-54DA6B6626E0}" destId="{355487CB-344C-6B47-84B6-25A0B9A3981B}" srcOrd="0" destOrd="0" presId="urn:microsoft.com/office/officeart/2005/8/layout/hList7"/>
    <dgm:cxn modelId="{9815A30D-F3AE-5C42-ACA3-2F5BA88378B4}" type="presParOf" srcId="{4DE08859-A45E-7641-B51D-54DA6B6626E0}" destId="{092CC615-74D1-EB42-A7ED-986E571FF766}" srcOrd="1" destOrd="0" presId="urn:microsoft.com/office/officeart/2005/8/layout/hList7"/>
    <dgm:cxn modelId="{A980CBE1-FB2D-564E-B78F-9DA581FF2C3C}" type="presParOf" srcId="{092CC615-74D1-EB42-A7ED-986E571FF766}" destId="{53A850EA-2E53-2945-AEB0-03A752D9D844}" srcOrd="0" destOrd="0" presId="urn:microsoft.com/office/officeart/2005/8/layout/hList7"/>
    <dgm:cxn modelId="{A63CCC1C-8DFE-BF40-94AD-22C06C6F75FA}" type="presParOf" srcId="{53A850EA-2E53-2945-AEB0-03A752D9D844}" destId="{FF7451E4-1277-F94A-B0FC-9B81C075DCF8}" srcOrd="0" destOrd="0" presId="urn:microsoft.com/office/officeart/2005/8/layout/hList7"/>
    <dgm:cxn modelId="{541277FE-8621-1B49-97E8-ED1BF182F35B}" type="presParOf" srcId="{53A850EA-2E53-2945-AEB0-03A752D9D844}" destId="{DEA983BE-907A-734A-8B47-AC33C266CB86}" srcOrd="1" destOrd="0" presId="urn:microsoft.com/office/officeart/2005/8/layout/hList7"/>
    <dgm:cxn modelId="{42F4B785-8B7B-6E40-A565-FB7C9F603A99}" type="presParOf" srcId="{53A850EA-2E53-2945-AEB0-03A752D9D844}" destId="{F5F30849-20A5-0848-A849-AD0DA674E6D8}" srcOrd="2" destOrd="0" presId="urn:microsoft.com/office/officeart/2005/8/layout/hList7"/>
    <dgm:cxn modelId="{27EACE0C-F961-D447-9B21-705135AD72F3}" type="presParOf" srcId="{53A850EA-2E53-2945-AEB0-03A752D9D844}" destId="{144EEDCD-CEE2-AF46-803B-F83A1A2A6A2D}" srcOrd="3" destOrd="0" presId="urn:microsoft.com/office/officeart/2005/8/layout/hList7"/>
    <dgm:cxn modelId="{364FB73C-F8A1-FA45-9F4D-DF2A38C5D760}" type="presParOf" srcId="{092CC615-74D1-EB42-A7ED-986E571FF766}" destId="{7D889A19-795A-0440-99D2-680E5C2F7AC3}" srcOrd="1" destOrd="0" presId="urn:microsoft.com/office/officeart/2005/8/layout/hList7"/>
    <dgm:cxn modelId="{685B00BB-D2B7-144C-8885-F340525D32D0}" type="presParOf" srcId="{092CC615-74D1-EB42-A7ED-986E571FF766}" destId="{0A1114B2-0F5A-504D-8A34-7F213782C731}" srcOrd="2" destOrd="0" presId="urn:microsoft.com/office/officeart/2005/8/layout/hList7"/>
    <dgm:cxn modelId="{3ED981E6-D5BE-1E49-964C-F283CA420ACD}" type="presParOf" srcId="{0A1114B2-0F5A-504D-8A34-7F213782C731}" destId="{BC6AF894-5D2D-9243-8581-D111E7EF9B15}" srcOrd="0" destOrd="0" presId="urn:microsoft.com/office/officeart/2005/8/layout/hList7"/>
    <dgm:cxn modelId="{1F4441B2-305C-4D44-8E72-058D9E7B62F5}" type="presParOf" srcId="{0A1114B2-0F5A-504D-8A34-7F213782C731}" destId="{016F4FC1-71D1-1346-94E4-3489612A0183}" srcOrd="1" destOrd="0" presId="urn:microsoft.com/office/officeart/2005/8/layout/hList7"/>
    <dgm:cxn modelId="{CA9E823D-15A3-C147-B89C-4FB8FAA3AA95}" type="presParOf" srcId="{0A1114B2-0F5A-504D-8A34-7F213782C731}" destId="{3096DA61-2345-3944-8315-3F75E13138AC}" srcOrd="2" destOrd="0" presId="urn:microsoft.com/office/officeart/2005/8/layout/hList7"/>
    <dgm:cxn modelId="{2F31782F-0847-FC4D-86BD-73618FC5C3E4}" type="presParOf" srcId="{0A1114B2-0F5A-504D-8A34-7F213782C731}" destId="{A4C2B299-F0C1-DE49-9A1B-5355C424DF40}" srcOrd="3" destOrd="0" presId="urn:microsoft.com/office/officeart/2005/8/layout/hList7"/>
    <dgm:cxn modelId="{AEA5C6CA-3E2F-8247-A85F-DFA4A8BDBEDA}" type="presParOf" srcId="{092CC615-74D1-EB42-A7ED-986E571FF766}" destId="{B46CAC31-A5C6-6A49-96BD-FD6A3B3A7415}" srcOrd="3" destOrd="0" presId="urn:microsoft.com/office/officeart/2005/8/layout/hList7"/>
    <dgm:cxn modelId="{B3DEE295-9F32-0245-AF29-7A002A54DF0B}" type="presParOf" srcId="{092CC615-74D1-EB42-A7ED-986E571FF766}" destId="{F5277679-1423-634B-990B-3BC1D27F7C2C}" srcOrd="4" destOrd="0" presId="urn:microsoft.com/office/officeart/2005/8/layout/hList7"/>
    <dgm:cxn modelId="{8BC8B747-1998-6C40-9827-0C7F7AFE07A2}" type="presParOf" srcId="{F5277679-1423-634B-990B-3BC1D27F7C2C}" destId="{9E4834E8-751D-6042-8287-AA3DB6E314D1}" srcOrd="0" destOrd="0" presId="urn:microsoft.com/office/officeart/2005/8/layout/hList7"/>
    <dgm:cxn modelId="{56E8A55C-95C7-4C49-BFA1-0ADFBFFADB1C}" type="presParOf" srcId="{F5277679-1423-634B-990B-3BC1D27F7C2C}" destId="{F75A46CD-B829-4C4E-83C3-E31D0C7E6679}" srcOrd="1" destOrd="0" presId="urn:microsoft.com/office/officeart/2005/8/layout/hList7"/>
    <dgm:cxn modelId="{48978596-1E48-8B42-AD77-27E774DD63CF}" type="presParOf" srcId="{F5277679-1423-634B-990B-3BC1D27F7C2C}" destId="{8D644B24-74F6-9046-861A-19CD2D549EE4}" srcOrd="2" destOrd="0" presId="urn:microsoft.com/office/officeart/2005/8/layout/hList7"/>
    <dgm:cxn modelId="{5FA4E499-B261-DA4C-8948-E47359236144}" type="presParOf" srcId="{F5277679-1423-634B-990B-3BC1D27F7C2C}" destId="{047853C6-6733-6442-8F45-5CC4E4D8AAC8}" srcOrd="3" destOrd="0" presId="urn:microsoft.com/office/officeart/2005/8/layout/hList7"/>
    <dgm:cxn modelId="{12A77B1A-8479-BE4F-88D6-D33DAF3DBB2E}" type="presParOf" srcId="{092CC615-74D1-EB42-A7ED-986E571FF766}" destId="{5793F61D-FF45-8D44-BD3A-D24B7066FF67}" srcOrd="5" destOrd="0" presId="urn:microsoft.com/office/officeart/2005/8/layout/hList7"/>
    <dgm:cxn modelId="{195EE3F2-010D-9F46-896A-F7BA1767C7C9}" type="presParOf" srcId="{092CC615-74D1-EB42-A7ED-986E571FF766}" destId="{E8683C6B-3756-D343-A98F-76B7A7F31F3D}" srcOrd="6" destOrd="0" presId="urn:microsoft.com/office/officeart/2005/8/layout/hList7"/>
    <dgm:cxn modelId="{95928A8D-7F44-9B4B-94D7-D8319F350EA9}" type="presParOf" srcId="{E8683C6B-3756-D343-A98F-76B7A7F31F3D}" destId="{BA225E55-000D-CB4B-B9E7-89C357401CB3}" srcOrd="0" destOrd="0" presId="urn:microsoft.com/office/officeart/2005/8/layout/hList7"/>
    <dgm:cxn modelId="{A95F1E60-67DD-3F4E-9F90-D522406FBE23}" type="presParOf" srcId="{E8683C6B-3756-D343-A98F-76B7A7F31F3D}" destId="{DCE4960B-4280-3944-AF73-64AC2B9F58FE}" srcOrd="1" destOrd="0" presId="urn:microsoft.com/office/officeart/2005/8/layout/hList7"/>
    <dgm:cxn modelId="{4E629716-ADEB-7E4B-8D00-089E0898E1F5}" type="presParOf" srcId="{E8683C6B-3756-D343-A98F-76B7A7F31F3D}" destId="{7D2E08EE-ADE1-1543-87A6-C6F0BFF7C5F0}" srcOrd="2" destOrd="0" presId="urn:microsoft.com/office/officeart/2005/8/layout/hList7"/>
    <dgm:cxn modelId="{7C790B0F-C97C-A947-815A-5E623CCD177D}" type="presParOf" srcId="{E8683C6B-3756-D343-A98F-76B7A7F31F3D}" destId="{6A8D2F92-7B2F-0B44-878B-EB4C71F4C9D7}" srcOrd="3" destOrd="0" presId="urn:microsoft.com/office/officeart/2005/8/layout/hList7"/>
    <dgm:cxn modelId="{D39B026E-1BA5-584E-AE82-20864BB5A852}" type="presParOf" srcId="{092CC615-74D1-EB42-A7ED-986E571FF766}" destId="{F0F6D2D6-28C6-5443-9077-E1280E0B5B4E}" srcOrd="7" destOrd="0" presId="urn:microsoft.com/office/officeart/2005/8/layout/hList7"/>
    <dgm:cxn modelId="{5E1F2D47-0391-924E-9D7B-EF9A4BFB91FB}" type="presParOf" srcId="{092CC615-74D1-EB42-A7ED-986E571FF766}" destId="{CCB03CCF-2A64-E140-922D-F12D503B824E}" srcOrd="8" destOrd="0" presId="urn:microsoft.com/office/officeart/2005/8/layout/hList7"/>
    <dgm:cxn modelId="{B370507A-B40C-B341-A259-DEE055CE608D}" type="presParOf" srcId="{CCB03CCF-2A64-E140-922D-F12D503B824E}" destId="{1F119406-1CF9-CD44-8C99-3474F975CC6D}" srcOrd="0" destOrd="0" presId="urn:microsoft.com/office/officeart/2005/8/layout/hList7"/>
    <dgm:cxn modelId="{0A29B01C-4F9E-3A41-A68E-7C7D5E0734AC}" type="presParOf" srcId="{CCB03CCF-2A64-E140-922D-F12D503B824E}" destId="{F46BFF1B-0DEE-494C-B19C-5D0AB62F96CC}" srcOrd="1" destOrd="0" presId="urn:microsoft.com/office/officeart/2005/8/layout/hList7"/>
    <dgm:cxn modelId="{5230F835-45FE-E145-9A47-9D441BA491A1}" type="presParOf" srcId="{CCB03CCF-2A64-E140-922D-F12D503B824E}" destId="{9BD47746-BEC2-FB42-899A-34A30631E1DF}" srcOrd="2" destOrd="0" presId="urn:microsoft.com/office/officeart/2005/8/layout/hList7"/>
    <dgm:cxn modelId="{8FABD957-55E8-1548-95F4-8691638C7C96}" type="presParOf" srcId="{CCB03CCF-2A64-E140-922D-F12D503B824E}" destId="{064E643F-A4C4-F342-BAA9-488159DB397E}" srcOrd="3" destOrd="0" presId="urn:microsoft.com/office/officeart/2005/8/layout/hList7"/>
    <dgm:cxn modelId="{E6851839-E140-7142-B647-E470092158A9}" type="presParOf" srcId="{092CC615-74D1-EB42-A7ED-986E571FF766}" destId="{7A7DCA11-B9E8-054D-A92A-C2703E2D791B}" srcOrd="9" destOrd="0" presId="urn:microsoft.com/office/officeart/2005/8/layout/hList7"/>
    <dgm:cxn modelId="{4F83B4B4-C80C-3D4E-9E7D-DC78AE1E9B7F}" type="presParOf" srcId="{092CC615-74D1-EB42-A7ED-986E571FF766}" destId="{787F2995-C4C9-804A-82AE-11CC80F7D1AF}" srcOrd="10" destOrd="0" presId="urn:microsoft.com/office/officeart/2005/8/layout/hList7"/>
    <dgm:cxn modelId="{4487A56A-D763-974A-AF24-78460CD28C5E}" type="presParOf" srcId="{787F2995-C4C9-804A-82AE-11CC80F7D1AF}" destId="{53A4E260-8AC6-974F-A773-B1615161FA05}" srcOrd="0" destOrd="0" presId="urn:microsoft.com/office/officeart/2005/8/layout/hList7"/>
    <dgm:cxn modelId="{3E4801D6-AACA-7746-BC0F-2199DA092C33}" type="presParOf" srcId="{787F2995-C4C9-804A-82AE-11CC80F7D1AF}" destId="{262BBD77-599B-684E-A82D-FCB629FB5476}" srcOrd="1" destOrd="0" presId="urn:microsoft.com/office/officeart/2005/8/layout/hList7"/>
    <dgm:cxn modelId="{CFC33BB1-FA67-5F4D-8158-C59CE17CFA07}" type="presParOf" srcId="{787F2995-C4C9-804A-82AE-11CC80F7D1AF}" destId="{A7803302-841C-FB4D-8298-19B4D6E6823F}" srcOrd="2" destOrd="0" presId="urn:microsoft.com/office/officeart/2005/8/layout/hList7"/>
    <dgm:cxn modelId="{A0ED1444-5F75-BC40-AFBA-FBCF8305D1C9}" type="presParOf" srcId="{787F2995-C4C9-804A-82AE-11CC80F7D1AF}" destId="{FBE897BD-9C67-954A-9B2F-E489A976743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2BB0C-CF2F-6C41-AE76-C4FA4D45258A}">
      <dsp:nvSpPr>
        <dsp:cNvPr id="0" name=""/>
        <dsp:cNvSpPr/>
      </dsp:nvSpPr>
      <dsp:spPr>
        <a:xfrm>
          <a:off x="0" y="252126"/>
          <a:ext cx="7653003" cy="6063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958" tIns="229108" rIns="593958" bIns="78232" numCol="1" spcCol="1270" anchor="t" anchorCtr="0">
          <a:noAutofit/>
        </a:bodyPr>
        <a:lstStyle/>
        <a:p>
          <a:pPr marL="0" lvl="1" indent="0" algn="l" defTabSz="488950">
            <a:lnSpc>
              <a:spcPct val="90000"/>
            </a:lnSpc>
            <a:spcBef>
              <a:spcPct val="0"/>
            </a:spcBef>
            <a:spcAft>
              <a:spcPct val="15000"/>
            </a:spcAft>
            <a:buNone/>
            <a:tabLst/>
          </a:pPr>
          <a:r>
            <a:rPr lang="en-CH" sz="1100" kern="1200" dirty="0"/>
            <a:t>The C</a:t>
          </a:r>
          <a:r>
            <a:rPr lang="en-GB" sz="1100" kern="1200" dirty="0"/>
            <a:t>o</a:t>
          </a:r>
          <a:r>
            <a:rPr lang="en-CH" sz="1100" kern="1200" dirty="0"/>
            <a:t>pper Mark covers all major environmental, social and governance issues and enables LME compliance.</a:t>
          </a:r>
        </a:p>
      </dsp:txBody>
      <dsp:txXfrm>
        <a:off x="0" y="252126"/>
        <a:ext cx="7653003" cy="606375"/>
      </dsp:txXfrm>
    </dsp:sp>
    <dsp:sp modelId="{0AAF6440-8D1F-DA41-B78D-33F5E4D36D33}">
      <dsp:nvSpPr>
        <dsp:cNvPr id="0" name=""/>
        <dsp:cNvSpPr/>
      </dsp:nvSpPr>
      <dsp:spPr>
        <a:xfrm>
          <a:off x="382650" y="89766"/>
          <a:ext cx="5357102"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86" tIns="0" rIns="202486" bIns="0" numCol="1" spcCol="1270" anchor="ctr" anchorCtr="0">
          <a:noAutofit/>
        </a:bodyPr>
        <a:lstStyle/>
        <a:p>
          <a:pPr marL="0" lvl="0" indent="0" algn="l" defTabSz="488950">
            <a:lnSpc>
              <a:spcPct val="90000"/>
            </a:lnSpc>
            <a:spcBef>
              <a:spcPct val="0"/>
            </a:spcBef>
            <a:spcAft>
              <a:spcPct val="35000"/>
            </a:spcAft>
            <a:buNone/>
          </a:pPr>
          <a:r>
            <a:rPr lang="en-CH" sz="1100" kern="1200" dirty="0"/>
            <a:t>One assessment, one site </a:t>
          </a:r>
        </a:p>
      </dsp:txBody>
      <dsp:txXfrm>
        <a:off x="398502" y="105618"/>
        <a:ext cx="5325398" cy="293016"/>
      </dsp:txXfrm>
    </dsp:sp>
    <dsp:sp modelId="{7AB182EC-9F09-FF4C-A521-B6EB51278DD2}">
      <dsp:nvSpPr>
        <dsp:cNvPr id="0" name=""/>
        <dsp:cNvSpPr/>
      </dsp:nvSpPr>
      <dsp:spPr>
        <a:xfrm>
          <a:off x="0" y="1080261"/>
          <a:ext cx="7653003" cy="459112"/>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958" tIns="229108" rIns="593958" bIns="78232" numCol="1" spcCol="1270" anchor="t" anchorCtr="0">
          <a:noAutofit/>
        </a:bodyPr>
        <a:lstStyle/>
        <a:p>
          <a:pPr marL="0" lvl="1" indent="0" algn="l" defTabSz="488950">
            <a:lnSpc>
              <a:spcPct val="90000"/>
            </a:lnSpc>
            <a:spcBef>
              <a:spcPct val="0"/>
            </a:spcBef>
            <a:spcAft>
              <a:spcPct val="15000"/>
            </a:spcAft>
            <a:buNone/>
            <a:tabLst/>
          </a:pPr>
          <a:r>
            <a:rPr lang="en-CH" sz="1100" kern="1200" dirty="0"/>
            <a:t>The assurance framework covers any type of operation between mining and refining.</a:t>
          </a:r>
        </a:p>
      </dsp:txBody>
      <dsp:txXfrm>
        <a:off x="0" y="1080261"/>
        <a:ext cx="7653003" cy="459112"/>
      </dsp:txXfrm>
    </dsp:sp>
    <dsp:sp modelId="{973AC351-36F4-9F45-9273-2F63ED4E9405}">
      <dsp:nvSpPr>
        <dsp:cNvPr id="0" name=""/>
        <dsp:cNvSpPr/>
      </dsp:nvSpPr>
      <dsp:spPr>
        <a:xfrm>
          <a:off x="382650" y="917901"/>
          <a:ext cx="5357102" cy="324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86" tIns="0" rIns="202486" bIns="0" numCol="1" spcCol="1270" anchor="ctr" anchorCtr="0">
          <a:noAutofit/>
        </a:bodyPr>
        <a:lstStyle/>
        <a:p>
          <a:pPr marL="0" lvl="0" indent="0" algn="l" defTabSz="488950">
            <a:lnSpc>
              <a:spcPct val="90000"/>
            </a:lnSpc>
            <a:spcBef>
              <a:spcPct val="0"/>
            </a:spcBef>
            <a:spcAft>
              <a:spcPct val="35000"/>
            </a:spcAft>
            <a:buNone/>
          </a:pPr>
          <a:r>
            <a:rPr lang="en-CH" sz="1100" kern="1200" dirty="0"/>
            <a:t>Global implementation </a:t>
          </a:r>
        </a:p>
      </dsp:txBody>
      <dsp:txXfrm>
        <a:off x="398502" y="933753"/>
        <a:ext cx="5325398" cy="293016"/>
      </dsp:txXfrm>
    </dsp:sp>
    <dsp:sp modelId="{632250CC-AD75-3140-868F-149261043EF4}">
      <dsp:nvSpPr>
        <dsp:cNvPr id="0" name=""/>
        <dsp:cNvSpPr/>
      </dsp:nvSpPr>
      <dsp:spPr>
        <a:xfrm>
          <a:off x="0" y="1761134"/>
          <a:ext cx="7653003" cy="45911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958" tIns="229108" rIns="593958" bIns="78232" numCol="1" spcCol="1270" anchor="t" anchorCtr="0">
          <a:noAutofit/>
        </a:bodyPr>
        <a:lstStyle/>
        <a:p>
          <a:pPr marL="0" lvl="1" indent="0" algn="l" defTabSz="488950">
            <a:lnSpc>
              <a:spcPct val="90000"/>
            </a:lnSpc>
            <a:spcBef>
              <a:spcPct val="0"/>
            </a:spcBef>
            <a:spcAft>
              <a:spcPct val="15000"/>
            </a:spcAft>
            <a:buNone/>
            <a:tabLst/>
          </a:pPr>
          <a:r>
            <a:rPr lang="en-CH" sz="1100" kern="1200" dirty="0"/>
            <a:t>The site-level assessment meets customer expectations and allows for a phased implementation.</a:t>
          </a:r>
        </a:p>
      </dsp:txBody>
      <dsp:txXfrm>
        <a:off x="0" y="1761134"/>
        <a:ext cx="7653003" cy="459112"/>
      </dsp:txXfrm>
    </dsp:sp>
    <dsp:sp modelId="{C6ACAE96-160E-E447-9F60-D142989B9CD2}">
      <dsp:nvSpPr>
        <dsp:cNvPr id="0" name=""/>
        <dsp:cNvSpPr/>
      </dsp:nvSpPr>
      <dsp:spPr>
        <a:xfrm>
          <a:off x="382650" y="1598774"/>
          <a:ext cx="5357102" cy="3247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86" tIns="0" rIns="202486" bIns="0" numCol="1" spcCol="1270" anchor="ctr" anchorCtr="0">
          <a:noAutofit/>
        </a:bodyPr>
        <a:lstStyle/>
        <a:p>
          <a:pPr marL="0" lvl="0" indent="0" algn="l" defTabSz="488950">
            <a:lnSpc>
              <a:spcPct val="90000"/>
            </a:lnSpc>
            <a:spcBef>
              <a:spcPct val="0"/>
            </a:spcBef>
            <a:spcAft>
              <a:spcPct val="35000"/>
            </a:spcAft>
            <a:buNone/>
          </a:pPr>
          <a:r>
            <a:rPr lang="en-CH" sz="1100" kern="1200" dirty="0"/>
            <a:t>Site based </a:t>
          </a:r>
        </a:p>
      </dsp:txBody>
      <dsp:txXfrm>
        <a:off x="398502" y="1614626"/>
        <a:ext cx="5325398" cy="293016"/>
      </dsp:txXfrm>
    </dsp:sp>
    <dsp:sp modelId="{6F51FDCA-FA05-7A4E-8EF5-2A5996215DCA}">
      <dsp:nvSpPr>
        <dsp:cNvPr id="0" name=""/>
        <dsp:cNvSpPr/>
      </dsp:nvSpPr>
      <dsp:spPr>
        <a:xfrm>
          <a:off x="0" y="2442006"/>
          <a:ext cx="7653003" cy="60637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958" tIns="229108" rIns="593958" bIns="78232" numCol="1" spcCol="1270" anchor="t" anchorCtr="0">
          <a:noAutofit/>
        </a:bodyPr>
        <a:lstStyle/>
        <a:p>
          <a:pPr marL="0" lvl="1" indent="0" algn="l" defTabSz="488950">
            <a:lnSpc>
              <a:spcPct val="90000"/>
            </a:lnSpc>
            <a:spcBef>
              <a:spcPct val="0"/>
            </a:spcBef>
            <a:spcAft>
              <a:spcPct val="15000"/>
            </a:spcAft>
            <a:buNone/>
            <a:tabLst/>
          </a:pPr>
          <a:r>
            <a:rPr lang="en-CH" sz="1100" kern="1200" dirty="0"/>
            <a:t>All major systems for responsible mining (ICMM, TSM, IRMA, ISO) and due diligence (RMI, LBMA) are recognized.</a:t>
          </a:r>
        </a:p>
      </dsp:txBody>
      <dsp:txXfrm>
        <a:off x="0" y="2442006"/>
        <a:ext cx="7653003" cy="606375"/>
      </dsp:txXfrm>
    </dsp:sp>
    <dsp:sp modelId="{BA01F420-95A0-FB4F-9F31-8582F154592A}">
      <dsp:nvSpPr>
        <dsp:cNvPr id="0" name=""/>
        <dsp:cNvSpPr/>
      </dsp:nvSpPr>
      <dsp:spPr>
        <a:xfrm>
          <a:off x="382650" y="2279646"/>
          <a:ext cx="535710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86" tIns="0" rIns="202486" bIns="0" numCol="1" spcCol="1270" anchor="ctr" anchorCtr="0">
          <a:noAutofit/>
        </a:bodyPr>
        <a:lstStyle/>
        <a:p>
          <a:pPr marL="0" lvl="0" indent="0" algn="l" defTabSz="488950">
            <a:lnSpc>
              <a:spcPct val="90000"/>
            </a:lnSpc>
            <a:spcBef>
              <a:spcPct val="0"/>
            </a:spcBef>
            <a:spcAft>
              <a:spcPct val="35000"/>
            </a:spcAft>
            <a:buNone/>
          </a:pPr>
          <a:r>
            <a:rPr lang="en-CH" sz="1100" kern="1200" dirty="0"/>
            <a:t>Equivalency</a:t>
          </a:r>
        </a:p>
      </dsp:txBody>
      <dsp:txXfrm>
        <a:off x="398502" y="2295498"/>
        <a:ext cx="5325398" cy="293016"/>
      </dsp:txXfrm>
    </dsp:sp>
    <dsp:sp modelId="{0AA4B9E0-C7FC-744F-9760-102E62E108C0}">
      <dsp:nvSpPr>
        <dsp:cNvPr id="0" name=""/>
        <dsp:cNvSpPr/>
      </dsp:nvSpPr>
      <dsp:spPr>
        <a:xfrm>
          <a:off x="0" y="3270141"/>
          <a:ext cx="7653003" cy="459112"/>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958" tIns="229108" rIns="593958" bIns="78232" numCol="1" spcCol="1270" anchor="t" anchorCtr="0">
          <a:noAutofit/>
        </a:bodyPr>
        <a:lstStyle/>
        <a:p>
          <a:pPr marL="0" lvl="1" indent="0" algn="l" defTabSz="488950">
            <a:lnSpc>
              <a:spcPct val="90000"/>
            </a:lnSpc>
            <a:spcBef>
              <a:spcPct val="0"/>
            </a:spcBef>
            <a:spcAft>
              <a:spcPct val="15000"/>
            </a:spcAft>
            <a:buNone/>
            <a:tabLst/>
          </a:pPr>
          <a:r>
            <a:rPr lang="en-CH" sz="1100" kern="1200" dirty="0"/>
            <a:t>The C</a:t>
          </a:r>
          <a:r>
            <a:rPr lang="en-GB" sz="1100" kern="1200" dirty="0"/>
            <a:t>o</a:t>
          </a:r>
          <a:r>
            <a:rPr lang="en-CH" sz="1100" kern="1200" dirty="0"/>
            <a:t>pper Mark is tailored to fit the needs of the copper industry.</a:t>
          </a:r>
        </a:p>
      </dsp:txBody>
      <dsp:txXfrm>
        <a:off x="0" y="3270141"/>
        <a:ext cx="7653003" cy="459112"/>
      </dsp:txXfrm>
    </dsp:sp>
    <dsp:sp modelId="{1272A4FC-D489-8C4F-AA84-3A69BB23854C}">
      <dsp:nvSpPr>
        <dsp:cNvPr id="0" name=""/>
        <dsp:cNvSpPr/>
      </dsp:nvSpPr>
      <dsp:spPr>
        <a:xfrm>
          <a:off x="382650" y="3107781"/>
          <a:ext cx="5357102" cy="3247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486" tIns="0" rIns="202486" bIns="0" numCol="1" spcCol="1270" anchor="ctr" anchorCtr="0">
          <a:noAutofit/>
        </a:bodyPr>
        <a:lstStyle/>
        <a:p>
          <a:pPr marL="0" lvl="0" indent="0" algn="l" defTabSz="488950">
            <a:lnSpc>
              <a:spcPct val="90000"/>
            </a:lnSpc>
            <a:spcBef>
              <a:spcPct val="0"/>
            </a:spcBef>
            <a:spcAft>
              <a:spcPct val="35000"/>
            </a:spcAft>
            <a:buNone/>
          </a:pPr>
          <a:r>
            <a:rPr lang="en-CH" sz="1100" kern="1200" dirty="0"/>
            <a:t>Fit for purpose</a:t>
          </a:r>
        </a:p>
      </dsp:txBody>
      <dsp:txXfrm>
        <a:off x="398502" y="3123633"/>
        <a:ext cx="5325398"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382B5-AD29-664A-ADF8-4092C9B21E19}">
      <dsp:nvSpPr>
        <dsp:cNvPr id="0" name=""/>
        <dsp:cNvSpPr/>
      </dsp:nvSpPr>
      <dsp:spPr>
        <a:xfrm>
          <a:off x="2994664" y="1981962"/>
          <a:ext cx="2082911" cy="395706"/>
        </a:xfrm>
        <a:custGeom>
          <a:avLst/>
          <a:gdLst/>
          <a:ahLst/>
          <a:cxnLst/>
          <a:rect l="0" t="0" r="0" b="0"/>
          <a:pathLst>
            <a:path>
              <a:moveTo>
                <a:pt x="0" y="0"/>
              </a:moveTo>
              <a:lnTo>
                <a:pt x="0" y="213137"/>
              </a:lnTo>
              <a:lnTo>
                <a:pt x="2082911" y="213137"/>
              </a:lnTo>
              <a:lnTo>
                <a:pt x="2082911" y="395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543085-B1E5-CC46-9663-75CABCF79DE7}">
      <dsp:nvSpPr>
        <dsp:cNvPr id="0" name=""/>
        <dsp:cNvSpPr/>
      </dsp:nvSpPr>
      <dsp:spPr>
        <a:xfrm>
          <a:off x="2927957" y="1981962"/>
          <a:ext cx="91440" cy="395706"/>
        </a:xfrm>
        <a:custGeom>
          <a:avLst/>
          <a:gdLst/>
          <a:ahLst/>
          <a:cxnLst/>
          <a:rect l="0" t="0" r="0" b="0"/>
          <a:pathLst>
            <a:path>
              <a:moveTo>
                <a:pt x="66706" y="0"/>
              </a:moveTo>
              <a:lnTo>
                <a:pt x="66706" y="213137"/>
              </a:lnTo>
              <a:lnTo>
                <a:pt x="45720" y="213137"/>
              </a:lnTo>
              <a:lnTo>
                <a:pt x="45720" y="395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C1F28D-11DE-454B-BA33-5E3BA8413C15}">
      <dsp:nvSpPr>
        <dsp:cNvPr id="0" name=""/>
        <dsp:cNvSpPr/>
      </dsp:nvSpPr>
      <dsp:spPr>
        <a:xfrm>
          <a:off x="869778" y="1981962"/>
          <a:ext cx="2124885" cy="395706"/>
        </a:xfrm>
        <a:custGeom>
          <a:avLst/>
          <a:gdLst/>
          <a:ahLst/>
          <a:cxnLst/>
          <a:rect l="0" t="0" r="0" b="0"/>
          <a:pathLst>
            <a:path>
              <a:moveTo>
                <a:pt x="2124885" y="0"/>
              </a:moveTo>
              <a:lnTo>
                <a:pt x="2124885" y="213137"/>
              </a:lnTo>
              <a:lnTo>
                <a:pt x="0" y="213137"/>
              </a:lnTo>
              <a:lnTo>
                <a:pt x="0" y="395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BE545F-464E-8242-A014-DD8A201CF2E3}">
      <dsp:nvSpPr>
        <dsp:cNvPr id="0" name=""/>
        <dsp:cNvSpPr/>
      </dsp:nvSpPr>
      <dsp:spPr>
        <a:xfrm>
          <a:off x="2125284" y="1112583"/>
          <a:ext cx="1738759" cy="869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Multi-stakeholder Advisory Council</a:t>
          </a:r>
        </a:p>
      </dsp:txBody>
      <dsp:txXfrm>
        <a:off x="2125284" y="1112583"/>
        <a:ext cx="1738759" cy="869379"/>
      </dsp:txXfrm>
    </dsp:sp>
    <dsp:sp modelId="{FC49A954-41AF-A54B-AD7F-7DE072D28133}">
      <dsp:nvSpPr>
        <dsp:cNvPr id="0" name=""/>
        <dsp:cNvSpPr/>
      </dsp:nvSpPr>
      <dsp:spPr>
        <a:xfrm>
          <a:off x="399" y="2377669"/>
          <a:ext cx="1738759" cy="869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Due diligence working group</a:t>
          </a:r>
        </a:p>
      </dsp:txBody>
      <dsp:txXfrm>
        <a:off x="399" y="2377669"/>
        <a:ext cx="1738759" cy="869379"/>
      </dsp:txXfrm>
    </dsp:sp>
    <dsp:sp modelId="{C45314BA-186D-304D-9E5F-CB399E6B99AD}">
      <dsp:nvSpPr>
        <dsp:cNvPr id="0" name=""/>
        <dsp:cNvSpPr/>
      </dsp:nvSpPr>
      <dsp:spPr>
        <a:xfrm>
          <a:off x="2104297" y="2377669"/>
          <a:ext cx="1738759" cy="869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Technical working group</a:t>
          </a:r>
        </a:p>
      </dsp:txBody>
      <dsp:txXfrm>
        <a:off x="2104297" y="2377669"/>
        <a:ext cx="1738759" cy="869379"/>
      </dsp:txXfrm>
    </dsp:sp>
    <dsp:sp modelId="{81AE0530-A8BE-6742-AE08-16166444B9B3}">
      <dsp:nvSpPr>
        <dsp:cNvPr id="0" name=""/>
        <dsp:cNvSpPr/>
      </dsp:nvSpPr>
      <dsp:spPr>
        <a:xfrm>
          <a:off x="4208196" y="2377669"/>
          <a:ext cx="1738759" cy="869379"/>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Transparency working group</a:t>
          </a:r>
        </a:p>
      </dsp:txBody>
      <dsp:txXfrm>
        <a:off x="4208196" y="2377669"/>
        <a:ext cx="1738759" cy="869379"/>
      </dsp:txXfrm>
    </dsp:sp>
    <dsp:sp modelId="{CCA872C2-D9F9-E840-BF7D-413CC6B91B6F}">
      <dsp:nvSpPr>
        <dsp:cNvPr id="0" name=""/>
        <dsp:cNvSpPr/>
      </dsp:nvSpPr>
      <dsp:spPr>
        <a:xfrm>
          <a:off x="156922" y="231780"/>
          <a:ext cx="1738759" cy="8693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Board of Directors</a:t>
          </a:r>
        </a:p>
      </dsp:txBody>
      <dsp:txXfrm>
        <a:off x="156922" y="231780"/>
        <a:ext cx="1738759" cy="8693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7451E4-1277-F94A-B0FC-9B81C075DCF8}">
      <dsp:nvSpPr>
        <dsp:cNvPr id="0" name=""/>
        <dsp:cNvSpPr/>
      </dsp:nvSpPr>
      <dsp:spPr>
        <a:xfrm>
          <a:off x="95" y="0"/>
          <a:ext cx="1276354" cy="31139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Move to circularity</a:t>
          </a:r>
        </a:p>
      </dsp:txBody>
      <dsp:txXfrm>
        <a:off x="95" y="1245566"/>
        <a:ext cx="1276354" cy="1245566"/>
      </dsp:txXfrm>
    </dsp:sp>
    <dsp:sp modelId="{144EEDCD-CEE2-AF46-803B-F83A1A2A6A2D}">
      <dsp:nvSpPr>
        <dsp:cNvPr id="0" name=""/>
        <dsp:cNvSpPr/>
      </dsp:nvSpPr>
      <dsp:spPr>
        <a:xfrm>
          <a:off x="119805" y="186835"/>
          <a:ext cx="1036934" cy="1036934"/>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6AF894-5D2D-9243-8581-D111E7EF9B15}">
      <dsp:nvSpPr>
        <dsp:cNvPr id="0" name=""/>
        <dsp:cNvSpPr/>
      </dsp:nvSpPr>
      <dsp:spPr>
        <a:xfrm>
          <a:off x="1314741" y="0"/>
          <a:ext cx="1276354" cy="31139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Respect human rights</a:t>
          </a:r>
        </a:p>
      </dsp:txBody>
      <dsp:txXfrm>
        <a:off x="1314741" y="1245566"/>
        <a:ext cx="1276354" cy="1245566"/>
      </dsp:txXfrm>
    </dsp:sp>
    <dsp:sp modelId="{A4C2B299-F0C1-DE49-9A1B-5355C424DF40}">
      <dsp:nvSpPr>
        <dsp:cNvPr id="0" name=""/>
        <dsp:cNvSpPr/>
      </dsp:nvSpPr>
      <dsp:spPr>
        <a:xfrm>
          <a:off x="1434451" y="186835"/>
          <a:ext cx="1036934" cy="103693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4834E8-751D-6042-8287-AA3DB6E314D1}">
      <dsp:nvSpPr>
        <dsp:cNvPr id="0" name=""/>
        <dsp:cNvSpPr/>
      </dsp:nvSpPr>
      <dsp:spPr>
        <a:xfrm>
          <a:off x="2629386" y="0"/>
          <a:ext cx="1276354" cy="31139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Enable sustainable development</a:t>
          </a:r>
        </a:p>
      </dsp:txBody>
      <dsp:txXfrm>
        <a:off x="2629386" y="1245566"/>
        <a:ext cx="1276354" cy="1245566"/>
      </dsp:txXfrm>
    </dsp:sp>
    <dsp:sp modelId="{047853C6-6733-6442-8F45-5CC4E4D8AAC8}">
      <dsp:nvSpPr>
        <dsp:cNvPr id="0" name=""/>
        <dsp:cNvSpPr/>
      </dsp:nvSpPr>
      <dsp:spPr>
        <a:xfrm>
          <a:off x="2749096" y="186835"/>
          <a:ext cx="1036934" cy="103693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25E55-000D-CB4B-B9E7-89C357401CB3}">
      <dsp:nvSpPr>
        <dsp:cNvPr id="0" name=""/>
        <dsp:cNvSpPr/>
      </dsp:nvSpPr>
      <dsp:spPr>
        <a:xfrm>
          <a:off x="3944031" y="0"/>
          <a:ext cx="1276354" cy="31139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Increase transparency</a:t>
          </a:r>
        </a:p>
      </dsp:txBody>
      <dsp:txXfrm>
        <a:off x="3944031" y="1245566"/>
        <a:ext cx="1276354" cy="1245566"/>
      </dsp:txXfrm>
    </dsp:sp>
    <dsp:sp modelId="{6A8D2F92-7B2F-0B44-878B-EB4C71F4C9D7}">
      <dsp:nvSpPr>
        <dsp:cNvPr id="0" name=""/>
        <dsp:cNvSpPr/>
      </dsp:nvSpPr>
      <dsp:spPr>
        <a:xfrm>
          <a:off x="4063741" y="186835"/>
          <a:ext cx="1036934" cy="1036934"/>
        </a:xfrm>
        <a:prstGeom prst="ellipse">
          <a:avLst/>
        </a:prstGeom>
        <a:blipFill rotWithShape="1">
          <a:blip xmlns:r="http://schemas.openxmlformats.org/officeDocument/2006/relationships"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119406-1CF9-CD44-8C99-3474F975CC6D}">
      <dsp:nvSpPr>
        <dsp:cNvPr id="0" name=""/>
        <dsp:cNvSpPr/>
      </dsp:nvSpPr>
      <dsp:spPr>
        <a:xfrm>
          <a:off x="5258677" y="0"/>
          <a:ext cx="1276354" cy="311391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Take climate action</a:t>
          </a:r>
        </a:p>
      </dsp:txBody>
      <dsp:txXfrm>
        <a:off x="5258677" y="1245566"/>
        <a:ext cx="1276354" cy="1245566"/>
      </dsp:txXfrm>
    </dsp:sp>
    <dsp:sp modelId="{064E643F-A4C4-F342-BAA9-488159DB397E}">
      <dsp:nvSpPr>
        <dsp:cNvPr id="0" name=""/>
        <dsp:cNvSpPr/>
      </dsp:nvSpPr>
      <dsp:spPr>
        <a:xfrm>
          <a:off x="5378387" y="186835"/>
          <a:ext cx="1036934" cy="1036934"/>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A4E260-8AC6-974F-A773-B1615161FA05}">
      <dsp:nvSpPr>
        <dsp:cNvPr id="0" name=""/>
        <dsp:cNvSpPr/>
      </dsp:nvSpPr>
      <dsp:spPr>
        <a:xfrm>
          <a:off x="6573322" y="0"/>
          <a:ext cx="1276354" cy="31139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Enable compliance</a:t>
          </a:r>
        </a:p>
      </dsp:txBody>
      <dsp:txXfrm>
        <a:off x="6573322" y="1245566"/>
        <a:ext cx="1276354" cy="1245566"/>
      </dsp:txXfrm>
    </dsp:sp>
    <dsp:sp modelId="{FBE897BD-9C67-954A-9B2F-E489A9767436}">
      <dsp:nvSpPr>
        <dsp:cNvPr id="0" name=""/>
        <dsp:cNvSpPr/>
      </dsp:nvSpPr>
      <dsp:spPr>
        <a:xfrm>
          <a:off x="6693032" y="186835"/>
          <a:ext cx="1036934" cy="1036934"/>
        </a:xfrm>
        <a:prstGeom prst="ellipse">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5487CB-344C-6B47-84B6-25A0B9A3981B}">
      <dsp:nvSpPr>
        <dsp:cNvPr id="0" name=""/>
        <dsp:cNvSpPr/>
      </dsp:nvSpPr>
      <dsp:spPr>
        <a:xfrm>
          <a:off x="313990" y="2491133"/>
          <a:ext cx="7221791" cy="467087"/>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26EC7-44EA-B44D-9A7C-59350CBFBD6C}" type="datetimeFigureOut">
              <a:rPr lang="en-MX" smtClean="0"/>
              <a:t>09/28/2021</a:t>
            </a:fld>
            <a:endParaRPr lang="en-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3397F9-4436-0A4B-B747-953AFCC79A5E}" type="slidenum">
              <a:rPr lang="en-MX" smtClean="0"/>
              <a:t>‹Nº›</a:t>
            </a:fld>
            <a:endParaRPr lang="en-MX"/>
          </a:p>
        </p:txBody>
      </p:sp>
    </p:spTree>
    <p:extLst>
      <p:ext uri="{BB962C8B-B14F-4D97-AF65-F5344CB8AC3E}">
        <p14:creationId xmlns:p14="http://schemas.microsoft.com/office/powerpoint/2010/main" val="230690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72a271466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72a271466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43394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C89695B5-2625-CC4C-B067-19B5AFE7CBE2}" type="slidenum">
              <a:rPr lang="en-US" smtClean="0"/>
              <a:pPr>
                <a:defRPr/>
              </a:pPr>
              <a:t>16</a:t>
            </a:fld>
            <a:endParaRPr lang="en-US"/>
          </a:p>
        </p:txBody>
      </p:sp>
    </p:spTree>
    <p:extLst>
      <p:ext uri="{BB962C8B-B14F-4D97-AF65-F5344CB8AC3E}">
        <p14:creationId xmlns:p14="http://schemas.microsoft.com/office/powerpoint/2010/main" val="3809378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005DC7F4-4751-7F47-8ABA-12AC9996BAD1}"/>
              </a:ext>
            </a:extLst>
          </p:cNvPr>
          <p:cNvSpPr>
            <a:spLocks noGrp="1" noRot="1" noChangeAspect="1" noChangeArrowheads="1" noTextEdit="1"/>
          </p:cNvSpPr>
          <p:nvPr>
            <p:ph type="sldImg"/>
          </p:nvPr>
        </p:nvSpPr>
        <p:spPr bwMode="auto">
          <a:xfrm>
            <a:off x="417513" y="479425"/>
            <a:ext cx="6242050"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CA82C05E-14C9-3F47-AF57-A44758E7A8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endParaRPr lang="en-US" sz="1200" dirty="0">
              <a:latin typeface="+mn-lt"/>
              <a:cs typeface="+mn-cs"/>
            </a:endParaRPr>
          </a:p>
        </p:txBody>
      </p:sp>
      <p:sp>
        <p:nvSpPr>
          <p:cNvPr id="24579" name="Header Placeholder 3">
            <a:extLst>
              <a:ext uri="{FF2B5EF4-FFF2-40B4-BE49-F238E27FC236}">
                <a16:creationId xmlns:a16="http://schemas.microsoft.com/office/drawing/2014/main" id="{13F6AF3A-1F8E-7244-834C-19DE09B5A048}"/>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CH">
                <a:latin typeface="Calibri" panose="020F0502020204030204" pitchFamily="34" charset="0"/>
              </a:rPr>
              <a:t>Copper Alliance</a:t>
            </a:r>
          </a:p>
        </p:txBody>
      </p:sp>
      <p:sp>
        <p:nvSpPr>
          <p:cNvPr id="24580" name="Date Placeholder 4">
            <a:extLst>
              <a:ext uri="{FF2B5EF4-FFF2-40B4-BE49-F238E27FC236}">
                <a16:creationId xmlns:a16="http://schemas.microsoft.com/office/drawing/2014/main" id="{40BF772B-535F-7943-B1D4-E7D1EDF02D4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12F4A53-0199-9945-86E7-BF96F7F0CD72}" type="datetime3">
              <a:rPr lang="en-US" altLang="en-CH" smtClean="0">
                <a:latin typeface="Calibri" panose="020F0502020204030204" pitchFamily="34" charset="0"/>
              </a:rPr>
              <a:pPr fontAlgn="base">
                <a:spcBef>
                  <a:spcPct val="0"/>
                </a:spcBef>
                <a:spcAft>
                  <a:spcPct val="0"/>
                </a:spcAft>
              </a:pPr>
              <a:t>28 September 2021</a:t>
            </a:fld>
            <a:endParaRPr lang="en-US" altLang="en-CH">
              <a:latin typeface="Calibri" panose="020F0502020204030204" pitchFamily="34" charset="0"/>
            </a:endParaRPr>
          </a:p>
        </p:txBody>
      </p:sp>
      <p:sp>
        <p:nvSpPr>
          <p:cNvPr id="24581" name="Footer Placeholder 5">
            <a:extLst>
              <a:ext uri="{FF2B5EF4-FFF2-40B4-BE49-F238E27FC236}">
                <a16:creationId xmlns:a16="http://schemas.microsoft.com/office/drawing/2014/main" id="{48C083CD-42C2-E748-9817-FAA2CE558C4D}"/>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CH">
                <a:latin typeface="Calibri" panose="020F0502020204030204" pitchFamily="34" charset="0"/>
              </a:rPr>
              <a:t>ICA\Géraud Servin</a:t>
            </a:r>
          </a:p>
        </p:txBody>
      </p:sp>
      <p:sp>
        <p:nvSpPr>
          <p:cNvPr id="24582" name="Slide Number Placeholder 6">
            <a:extLst>
              <a:ext uri="{FF2B5EF4-FFF2-40B4-BE49-F238E27FC236}">
                <a16:creationId xmlns:a16="http://schemas.microsoft.com/office/drawing/2014/main" id="{9447051E-03DC-DB48-8713-653FBB010E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43DE5D7-1E28-4F42-83EE-6E65A3D03A4F}" type="slidenum">
              <a:rPr lang="en-US" altLang="en-CH" smtClean="0">
                <a:latin typeface="Calibri" panose="020F0502020204030204" pitchFamily="34" charset="0"/>
              </a:rPr>
              <a:pPr fontAlgn="base">
                <a:spcBef>
                  <a:spcPct val="0"/>
                </a:spcBef>
                <a:spcAft>
                  <a:spcPct val="0"/>
                </a:spcAft>
              </a:pPr>
              <a:t>18</a:t>
            </a:fld>
            <a:endParaRPr lang="en-US" altLang="en-CH">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Aft>
                <a:spcPts val="0"/>
              </a:spcAft>
              <a:buNone/>
              <a:defRPr/>
            </a:pPr>
            <a:r>
              <a:rPr lang="en-US" sz="1200" dirty="0">
                <a:latin typeface="+mn-lt"/>
                <a:cs typeface="+mn-cs"/>
              </a:rPr>
              <a:t>The Copper Mark has a core objective to </a:t>
            </a:r>
            <a:r>
              <a:rPr lang="en-US" sz="1200" b="1" dirty="0">
                <a:latin typeface="+mn-lt"/>
                <a:cs typeface="+mn-cs"/>
              </a:rPr>
              <a:t>avoid redundancy of assurance and reporting initiatives</a:t>
            </a:r>
            <a:r>
              <a:rPr lang="en-US" sz="1200" dirty="0">
                <a:latin typeface="+mn-lt"/>
                <a:cs typeface="+mn-cs"/>
              </a:rPr>
              <a:t>. </a:t>
            </a:r>
          </a:p>
          <a:p>
            <a:pPr marL="171450" indent="-171450" eaLnBrk="1" fontAlgn="auto" hangingPunct="1">
              <a:spcAft>
                <a:spcPts val="0"/>
              </a:spcAft>
              <a:buFont typeface="Arial" panose="020B0604020202020204" pitchFamily="34" charset="0"/>
              <a:buChar char="•"/>
              <a:defRPr/>
            </a:pPr>
            <a:r>
              <a:rPr lang="en-US" sz="1200" dirty="0">
                <a:latin typeface="+mn-lt"/>
                <a:cs typeface="+mn-cs"/>
              </a:rPr>
              <a:t>Adopted an existing set of requirements for responsible production.</a:t>
            </a:r>
          </a:p>
          <a:p>
            <a:pPr marL="171450" indent="-171450" eaLnBrk="1" fontAlgn="auto" hangingPunct="1">
              <a:spcAft>
                <a:spcPts val="0"/>
              </a:spcAft>
              <a:buFont typeface="Arial" panose="020B0604020202020204" pitchFamily="34" charset="0"/>
              <a:buChar char="•"/>
              <a:defRPr/>
            </a:pPr>
            <a:r>
              <a:rPr lang="en-US" sz="1200" dirty="0">
                <a:latin typeface="+mn-lt"/>
                <a:cs typeface="+mn-cs"/>
              </a:rPr>
              <a:t>Implement recognition with existing certifications and assurances where these are equivalent to our criteria and assurance requirements.</a:t>
            </a:r>
          </a:p>
          <a:p>
            <a:pPr marL="171450" indent="-171450" eaLnBrk="1" fontAlgn="auto" hangingPunct="1">
              <a:spcAft>
                <a:spcPts val="0"/>
              </a:spcAft>
              <a:buFont typeface="Arial" panose="020B0604020202020204" pitchFamily="34" charset="0"/>
              <a:buChar char="•"/>
              <a:defRPr/>
            </a:pPr>
            <a:r>
              <a:rPr lang="en-US" sz="1200" dirty="0">
                <a:latin typeface="+mn-lt"/>
                <a:cs typeface="+mn-cs"/>
              </a:rPr>
              <a:t>Lead the development of a Joint Due Diligence Standard for copper, lead, nickel and zinc.</a:t>
            </a:r>
          </a:p>
          <a:p>
            <a:endParaRPr lang="en-CH" dirty="0"/>
          </a:p>
        </p:txBody>
      </p:sp>
      <p:sp>
        <p:nvSpPr>
          <p:cNvPr id="4" name="Slide Number Placeholder 3"/>
          <p:cNvSpPr>
            <a:spLocks noGrp="1"/>
          </p:cNvSpPr>
          <p:nvPr>
            <p:ph type="sldNum" sz="quarter" idx="5"/>
          </p:nvPr>
        </p:nvSpPr>
        <p:spPr/>
        <p:txBody>
          <a:bodyPr/>
          <a:lstStyle/>
          <a:p>
            <a:fld id="{57CF7092-DD04-C946-A8A5-59B8DA825E0B}" type="slidenum">
              <a:rPr lang="en-US" smtClean="0"/>
              <a:t>19</a:t>
            </a:fld>
            <a:endParaRPr lang="en-US"/>
          </a:p>
        </p:txBody>
      </p:sp>
    </p:spTree>
    <p:extLst>
      <p:ext uri="{BB962C8B-B14F-4D97-AF65-F5344CB8AC3E}">
        <p14:creationId xmlns:p14="http://schemas.microsoft.com/office/powerpoint/2010/main" val="1755944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a:defRPr/>
            </a:pPr>
            <a:fld id="{C89695B5-2625-CC4C-B067-19B5AFE7CBE2}" type="slidenum">
              <a:rPr lang="en-US" smtClean="0"/>
              <a:pPr>
                <a:defRPr/>
              </a:pPr>
              <a:t>21</a:t>
            </a:fld>
            <a:endParaRPr lang="en-US"/>
          </a:p>
        </p:txBody>
      </p:sp>
    </p:spTree>
    <p:extLst>
      <p:ext uri="{BB962C8B-B14F-4D97-AF65-F5344CB8AC3E}">
        <p14:creationId xmlns:p14="http://schemas.microsoft.com/office/powerpoint/2010/main" val="16316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C89695B5-2625-CC4C-B067-19B5AFE7CBE2}" type="slidenum">
              <a:rPr lang="en-US" smtClean="0"/>
              <a:pPr>
                <a:defRPr/>
              </a:pPr>
              <a:t>23</a:t>
            </a:fld>
            <a:endParaRPr lang="en-US"/>
          </a:p>
        </p:txBody>
      </p:sp>
    </p:spTree>
    <p:extLst>
      <p:ext uri="{BB962C8B-B14F-4D97-AF65-F5344CB8AC3E}">
        <p14:creationId xmlns:p14="http://schemas.microsoft.com/office/powerpoint/2010/main" val="868659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739661e1c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739661e1c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852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739661e1c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739661e1c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33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2519984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L" dirty="0"/>
          </a:p>
        </p:txBody>
      </p:sp>
    </p:spTree>
    <p:extLst>
      <p:ext uri="{BB962C8B-B14F-4D97-AF65-F5344CB8AC3E}">
        <p14:creationId xmlns:p14="http://schemas.microsoft.com/office/powerpoint/2010/main" val="76998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66DACB-7943-45AF-B239-7A44F10B6DDD}" type="slidenum">
              <a:rPr lang="zh-CN" altLang="en-US" smtClean="0"/>
              <a:t>5</a:t>
            </a:fld>
            <a:endParaRPr lang="zh-CN" altLang="en-US"/>
          </a:p>
        </p:txBody>
      </p:sp>
    </p:spTree>
    <p:extLst>
      <p:ext uri="{BB962C8B-B14F-4D97-AF65-F5344CB8AC3E}">
        <p14:creationId xmlns:p14="http://schemas.microsoft.com/office/powerpoint/2010/main" val="358952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algn="l"/>
            <a:endParaRPr lang="es-CL" sz="1000" dirty="0"/>
          </a:p>
        </p:txBody>
      </p:sp>
      <p:sp>
        <p:nvSpPr>
          <p:cNvPr id="4" name="3 Marcador de número de diapositiva"/>
          <p:cNvSpPr>
            <a:spLocks noGrp="1"/>
          </p:cNvSpPr>
          <p:nvPr>
            <p:ph type="sldNum" sz="quarter" idx="10"/>
          </p:nvPr>
        </p:nvSpPr>
        <p:spPr/>
        <p:txBody>
          <a:bodyPr/>
          <a:lstStyle/>
          <a:p>
            <a:fld id="{090D9879-263C-40DC-B2EA-E64FE8649C7B}" type="slidenum">
              <a:rPr lang="es-CL" smtClean="0"/>
              <a:pPr/>
              <a:t>6</a:t>
            </a:fld>
            <a:endParaRPr lang="es-CL"/>
          </a:p>
        </p:txBody>
      </p:sp>
    </p:spTree>
    <p:extLst>
      <p:ext uri="{BB962C8B-B14F-4D97-AF65-F5344CB8AC3E}">
        <p14:creationId xmlns:p14="http://schemas.microsoft.com/office/powerpoint/2010/main" val="217665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1EF365C9-D62B-6B42-BB46-85F9BDCF21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A8CAEBE3-D738-824C-8E3D-9721BC6A8D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CH" dirty="0"/>
              <a:t>Add: MOVE THE INDUSTRY</a:t>
            </a:r>
          </a:p>
        </p:txBody>
      </p:sp>
      <p:sp>
        <p:nvSpPr>
          <p:cNvPr id="19459" name="Slide Number Placeholder 3">
            <a:extLst>
              <a:ext uri="{FF2B5EF4-FFF2-40B4-BE49-F238E27FC236}">
                <a16:creationId xmlns:a16="http://schemas.microsoft.com/office/drawing/2014/main" id="{36CA2AD7-91F0-1149-BB54-DE1212B121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4EF7270-9F98-294A-9D3C-70A317AC32A2}" type="slidenum">
              <a:rPr lang="en-US" altLang="en-CH" smtClean="0">
                <a:latin typeface="Calibri" panose="020F0502020204030204" pitchFamily="34" charset="0"/>
              </a:rPr>
              <a:pPr fontAlgn="base">
                <a:spcBef>
                  <a:spcPct val="0"/>
                </a:spcBef>
                <a:spcAft>
                  <a:spcPct val="0"/>
                </a:spcAft>
              </a:pPr>
              <a:t>8</a:t>
            </a:fld>
            <a:endParaRPr lang="en-US" altLang="en-CH">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57CF7092-DD04-C946-A8A5-59B8DA825E0B}" type="slidenum">
              <a:rPr lang="en-US" smtClean="0"/>
              <a:t>9</a:t>
            </a:fld>
            <a:endParaRPr lang="en-US"/>
          </a:p>
        </p:txBody>
      </p:sp>
    </p:spTree>
    <p:extLst>
      <p:ext uri="{BB962C8B-B14F-4D97-AF65-F5344CB8AC3E}">
        <p14:creationId xmlns:p14="http://schemas.microsoft.com/office/powerpoint/2010/main" val="1822682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mn-cs"/>
              </a:rPr>
              <a:t>Copper is essential to the clean energy transition. Copper producers are expected to demonstrate responsible practices through an independent verification at site-level, managed by an organization that includes perspectives from all impacted stakeholders.</a:t>
            </a:r>
          </a:p>
          <a:p>
            <a:endParaRPr lang="en-CH" dirty="0"/>
          </a:p>
        </p:txBody>
      </p:sp>
      <p:sp>
        <p:nvSpPr>
          <p:cNvPr id="4" name="Slide Number Placeholder 3"/>
          <p:cNvSpPr>
            <a:spLocks noGrp="1"/>
          </p:cNvSpPr>
          <p:nvPr>
            <p:ph type="sldNum" sz="quarter" idx="5"/>
          </p:nvPr>
        </p:nvSpPr>
        <p:spPr/>
        <p:txBody>
          <a:bodyPr/>
          <a:lstStyle/>
          <a:p>
            <a:fld id="{3333BFDF-44DB-804E-8D3A-DF7F70A47253}" type="slidenum">
              <a:rPr lang="en-US" smtClean="0"/>
              <a:t>12</a:t>
            </a:fld>
            <a:endParaRPr lang="en-US"/>
          </a:p>
        </p:txBody>
      </p:sp>
    </p:spTree>
    <p:extLst>
      <p:ext uri="{BB962C8B-B14F-4D97-AF65-F5344CB8AC3E}">
        <p14:creationId xmlns:p14="http://schemas.microsoft.com/office/powerpoint/2010/main" val="190808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C89695B5-2625-CC4C-B067-19B5AFE7CBE2}" type="slidenum">
              <a:rPr lang="en-US" smtClean="0"/>
              <a:pPr>
                <a:defRPr/>
              </a:pPr>
              <a:t>14</a:t>
            </a:fld>
            <a:endParaRPr lang="en-US"/>
          </a:p>
        </p:txBody>
      </p:sp>
    </p:spTree>
    <p:extLst>
      <p:ext uri="{BB962C8B-B14F-4D97-AF65-F5344CB8AC3E}">
        <p14:creationId xmlns:p14="http://schemas.microsoft.com/office/powerpoint/2010/main" val="3271611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A74B59E1-14EC-594F-B0A9-95AF887620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C9E41C-AC4C-7C4D-8DC5-1F31A12E8D08}"/>
              </a:ext>
            </a:extLst>
          </p:cNvPr>
          <p:cNvSpPr>
            <a:spLocks noGrp="1"/>
          </p:cNvSpPr>
          <p:nvPr>
            <p:ph type="ctrTitle"/>
          </p:nvPr>
        </p:nvSpPr>
        <p:spPr>
          <a:xfrm>
            <a:off x="1524000" y="3560230"/>
            <a:ext cx="10140778" cy="1236320"/>
          </a:xfrm>
        </p:spPr>
        <p:txBody>
          <a:bodyPr anchor="ctr"/>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602A4A9-03EA-F649-B14C-3AE82B7A8EB5}"/>
              </a:ext>
            </a:extLst>
          </p:cNvPr>
          <p:cNvSpPr>
            <a:spLocks noGrp="1"/>
          </p:cNvSpPr>
          <p:nvPr>
            <p:ph type="subTitle" idx="1"/>
          </p:nvPr>
        </p:nvSpPr>
        <p:spPr>
          <a:xfrm>
            <a:off x="1524000" y="4888625"/>
            <a:ext cx="10140778" cy="784611"/>
          </a:xfrm>
        </p:spPr>
        <p:txBody>
          <a:bodyPr anchor="ctr">
            <a:normAutofit/>
          </a:bodyPr>
          <a:lstStyle>
            <a:lvl1pPr marL="0" indent="0" algn="l">
              <a:buNone/>
              <a:defRPr sz="2800">
                <a:solidFill>
                  <a:srgbClr val="B9CCC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10D5E7FC-BB10-5842-AAD2-221956E59BFE}"/>
              </a:ext>
            </a:extLst>
          </p:cNvPr>
          <p:cNvSpPr/>
          <p:nvPr userDrawn="1"/>
        </p:nvSpPr>
        <p:spPr>
          <a:xfrm>
            <a:off x="1301167" y="3560230"/>
            <a:ext cx="45719" cy="1221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BC3C649D-A3EE-F044-B08A-2323E166CE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4989" y="657549"/>
            <a:ext cx="3348910" cy="1692237"/>
          </a:xfrm>
          <a:prstGeom prst="rect">
            <a:avLst/>
          </a:prstGeom>
        </p:spPr>
      </p:pic>
    </p:spTree>
    <p:extLst>
      <p:ext uri="{BB962C8B-B14F-4D97-AF65-F5344CB8AC3E}">
        <p14:creationId xmlns:p14="http://schemas.microsoft.com/office/powerpoint/2010/main" val="3074181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01">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4574ACA8-9D76-3945-8534-AC694AEFDA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658"/>
            <a:ext cx="12192000" cy="6858000"/>
          </a:xfrm>
          <a:prstGeom prst="rect">
            <a:avLst/>
          </a:prstGeom>
        </p:spPr>
      </p:pic>
      <p:sp>
        <p:nvSpPr>
          <p:cNvPr id="2" name="Title 1">
            <a:extLst>
              <a:ext uri="{FF2B5EF4-FFF2-40B4-BE49-F238E27FC236}">
                <a16:creationId xmlns:a16="http://schemas.microsoft.com/office/drawing/2014/main" id="{D9C9E41C-AC4C-7C4D-8DC5-1F31A12E8D08}"/>
              </a:ext>
            </a:extLst>
          </p:cNvPr>
          <p:cNvSpPr>
            <a:spLocks noGrp="1"/>
          </p:cNvSpPr>
          <p:nvPr>
            <p:ph type="ctrTitle" hasCustomPrompt="1"/>
          </p:nvPr>
        </p:nvSpPr>
        <p:spPr>
          <a:xfrm>
            <a:off x="1524000" y="2810840"/>
            <a:ext cx="6443981" cy="1236320"/>
          </a:xfrm>
        </p:spPr>
        <p:txBody>
          <a:bodyPr anchor="ctr"/>
          <a:lstStyle>
            <a:lvl1pPr algn="l">
              <a:defRPr sz="6000">
                <a:solidFill>
                  <a:schemeClr val="bg1"/>
                </a:solidFill>
              </a:defRPr>
            </a:lvl1pPr>
          </a:lstStyle>
          <a:p>
            <a:r>
              <a:rPr lang="en-US"/>
              <a:t>Click to edit Divider title style</a:t>
            </a:r>
          </a:p>
        </p:txBody>
      </p:sp>
      <p:sp>
        <p:nvSpPr>
          <p:cNvPr id="11" name="Rectangle 10">
            <a:extLst>
              <a:ext uri="{FF2B5EF4-FFF2-40B4-BE49-F238E27FC236}">
                <a16:creationId xmlns:a16="http://schemas.microsoft.com/office/drawing/2014/main" id="{10D5E7FC-BB10-5842-AAD2-221956E59BFE}"/>
              </a:ext>
            </a:extLst>
          </p:cNvPr>
          <p:cNvSpPr/>
          <p:nvPr userDrawn="1"/>
        </p:nvSpPr>
        <p:spPr>
          <a:xfrm>
            <a:off x="1301167" y="2810840"/>
            <a:ext cx="45719" cy="1221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rawing&#10;&#10;Description automatically generated">
            <a:extLst>
              <a:ext uri="{FF2B5EF4-FFF2-40B4-BE49-F238E27FC236}">
                <a16:creationId xmlns:a16="http://schemas.microsoft.com/office/drawing/2014/main" id="{C2B36024-8AA7-2642-8400-D474343874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939" y="5680742"/>
            <a:ext cx="883207" cy="834952"/>
          </a:xfrm>
          <a:prstGeom prst="rect">
            <a:avLst/>
          </a:prstGeom>
        </p:spPr>
      </p:pic>
    </p:spTree>
    <p:extLst>
      <p:ext uri="{BB962C8B-B14F-4D97-AF65-F5344CB8AC3E}">
        <p14:creationId xmlns:p14="http://schemas.microsoft.com/office/powerpoint/2010/main" val="91909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1B44C-B5F4-8849-B85A-D810330DE2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320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13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ing">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3C500CA6-F46D-894C-8D27-86695763A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close up of a sign&#10;&#10;Description automatically generated">
            <a:extLst>
              <a:ext uri="{FF2B5EF4-FFF2-40B4-BE49-F238E27FC236}">
                <a16:creationId xmlns:a16="http://schemas.microsoft.com/office/drawing/2014/main" id="{E9C2620B-1A2C-DE48-8F5E-18F69FD80D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2407" y="2625037"/>
            <a:ext cx="3133601" cy="1583439"/>
          </a:xfrm>
          <a:prstGeom prst="rect">
            <a:avLst/>
          </a:prstGeom>
        </p:spPr>
      </p:pic>
    </p:spTree>
    <p:extLst>
      <p:ext uri="{BB962C8B-B14F-4D97-AF65-F5344CB8AC3E}">
        <p14:creationId xmlns:p14="http://schemas.microsoft.com/office/powerpoint/2010/main" val="427903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D578E-EE73-477B-A433-E9B2E45AC99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A53F44-EDF3-434A-83C5-1B2EDF0733C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B898BF-E216-4DF6-B9B0-5C2CC15A3EE5}"/>
              </a:ext>
            </a:extLst>
          </p:cNvPr>
          <p:cNvSpPr>
            <a:spLocks noGrp="1"/>
          </p:cNvSpPr>
          <p:nvPr>
            <p:ph type="dt" sz="half" idx="10"/>
          </p:nvPr>
        </p:nvSpPr>
        <p:spPr/>
        <p:txBody>
          <a:bodyPr/>
          <a:lstStyle/>
          <a:p>
            <a:fld id="{9CC21E8A-DAC4-4BA9-9FBA-78DE274F4C1E}" type="datetimeFigureOut">
              <a:rPr lang="zh-CN" altLang="en-US" smtClean="0"/>
              <a:t>2021/9/28</a:t>
            </a:fld>
            <a:endParaRPr lang="zh-CN" altLang="en-US"/>
          </a:p>
        </p:txBody>
      </p:sp>
      <p:sp>
        <p:nvSpPr>
          <p:cNvPr id="5" name="页脚占位符 4">
            <a:extLst>
              <a:ext uri="{FF2B5EF4-FFF2-40B4-BE49-F238E27FC236}">
                <a16:creationId xmlns:a16="http://schemas.microsoft.com/office/drawing/2014/main" id="{0AE61A9B-CB04-4BAC-A838-F65C7BD6A7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034ACA-DEA9-476C-92A7-179995FFE1C6}"/>
              </a:ext>
            </a:extLst>
          </p:cNvPr>
          <p:cNvSpPr>
            <a:spLocks noGrp="1"/>
          </p:cNvSpPr>
          <p:nvPr>
            <p:ph type="sldNum" sz="quarter" idx="12"/>
          </p:nvPr>
        </p:nvSpPr>
        <p:spPr/>
        <p:txBody>
          <a:bodyPr/>
          <a:lstStyle/>
          <a:p>
            <a:fld id="{6340E80C-C656-4791-9BFF-F7CE4C736003}" type="slidenum">
              <a:rPr lang="zh-CN" altLang="en-US" smtClean="0"/>
              <a:t>‹Nº›</a:t>
            </a:fld>
            <a:endParaRPr lang="zh-CN" altLang="en-US"/>
          </a:p>
        </p:txBody>
      </p:sp>
    </p:spTree>
    <p:extLst>
      <p:ext uri="{BB962C8B-B14F-4D97-AF65-F5344CB8AC3E}">
        <p14:creationId xmlns:p14="http://schemas.microsoft.com/office/powerpoint/2010/main" val="3697678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419" smtClean="0"/>
              <a:pPr algn="r"/>
              <a:t>‹Nº›</a:t>
            </a:fld>
            <a:endParaRPr lang="es-419"/>
          </a:p>
        </p:txBody>
      </p:sp>
    </p:spTree>
    <p:extLst>
      <p:ext uri="{BB962C8B-B14F-4D97-AF65-F5344CB8AC3E}">
        <p14:creationId xmlns:p14="http://schemas.microsoft.com/office/powerpoint/2010/main" val="1989247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DAAE510-7A48-47D6-90D6-43040FA66F03}" type="datetimeFigureOut">
              <a:rPr lang="es-CL" smtClean="0">
                <a:solidFill>
                  <a:prstClr val="black">
                    <a:tint val="75000"/>
                  </a:prstClr>
                </a:solidFill>
              </a:rPr>
              <a:pPr/>
              <a:t>28-09-2021</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14C82AA-3A38-4367-9E02-468BA952741C}"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450008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4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_Defau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1F84-CE7B-8540-98FD-D5E4B1AD4003}"/>
              </a:ext>
            </a:extLst>
          </p:cNvPr>
          <p:cNvSpPr>
            <a:spLocks noGrp="1"/>
          </p:cNvSpPr>
          <p:nvPr>
            <p:ph type="title"/>
          </p:nvPr>
        </p:nvSpPr>
        <p:spPr>
          <a:xfrm>
            <a:off x="626165" y="514212"/>
            <a:ext cx="10078278" cy="569153"/>
          </a:xfrm>
        </p:spPr>
        <p:txBody>
          <a:bodyPr>
            <a:noAutofit/>
          </a:bodyPr>
          <a:lstStyle>
            <a:lvl1pPr>
              <a:defRPr sz="2400" b="1"/>
            </a:lvl1pPr>
          </a:lstStyle>
          <a:p>
            <a:r>
              <a:rPr lang="en-US"/>
              <a:t>Click to edit Master title style</a:t>
            </a:r>
          </a:p>
        </p:txBody>
      </p:sp>
      <p:sp>
        <p:nvSpPr>
          <p:cNvPr id="4" name="Text Placeholder 3">
            <a:extLst>
              <a:ext uri="{FF2B5EF4-FFF2-40B4-BE49-F238E27FC236}">
                <a16:creationId xmlns:a16="http://schemas.microsoft.com/office/drawing/2014/main" id="{6DE7E982-C707-4045-B278-1F6EAE973CFA}"/>
              </a:ext>
            </a:extLst>
          </p:cNvPr>
          <p:cNvSpPr>
            <a:spLocks noGrp="1"/>
          </p:cNvSpPr>
          <p:nvPr>
            <p:ph type="body" sz="quarter" idx="11"/>
          </p:nvPr>
        </p:nvSpPr>
        <p:spPr>
          <a:xfrm>
            <a:off x="626165" y="1447459"/>
            <a:ext cx="10078278" cy="504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961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1F84-CE7B-8540-98FD-D5E4B1AD4003}"/>
              </a:ext>
            </a:extLst>
          </p:cNvPr>
          <p:cNvSpPr>
            <a:spLocks noGrp="1"/>
          </p:cNvSpPr>
          <p:nvPr>
            <p:ph type="title"/>
          </p:nvPr>
        </p:nvSpPr>
        <p:spPr>
          <a:xfrm>
            <a:off x="626165" y="514212"/>
            <a:ext cx="10018644" cy="569153"/>
          </a:xfrm>
        </p:spPr>
        <p:txBody>
          <a:bodyPr>
            <a:noAutofit/>
          </a:bodyPr>
          <a:lstStyle>
            <a:lvl1pPr>
              <a:defRPr sz="2400" b="1"/>
            </a:lvl1pPr>
          </a:lstStyle>
          <a:p>
            <a:r>
              <a:rPr lang="en-US"/>
              <a:t>Click to edit Master title style</a:t>
            </a:r>
          </a:p>
        </p:txBody>
      </p:sp>
      <p:sp>
        <p:nvSpPr>
          <p:cNvPr id="6" name="Table Placeholder 5">
            <a:extLst>
              <a:ext uri="{FF2B5EF4-FFF2-40B4-BE49-F238E27FC236}">
                <a16:creationId xmlns:a16="http://schemas.microsoft.com/office/drawing/2014/main" id="{4B84D06C-7085-4F42-83AD-92DDD31E9D0F}"/>
              </a:ext>
            </a:extLst>
          </p:cNvPr>
          <p:cNvSpPr>
            <a:spLocks noGrp="1"/>
          </p:cNvSpPr>
          <p:nvPr>
            <p:ph type="tbl" sz="quarter" idx="10"/>
          </p:nvPr>
        </p:nvSpPr>
        <p:spPr>
          <a:xfrm>
            <a:off x="626165" y="1411358"/>
            <a:ext cx="10018644" cy="4932430"/>
          </a:xfrm>
        </p:spPr>
        <p:txBody>
          <a:bodyPr/>
          <a:lstStyle/>
          <a:p>
            <a:endParaRPr lang="en-US"/>
          </a:p>
        </p:txBody>
      </p:sp>
    </p:spTree>
    <p:extLst>
      <p:ext uri="{BB962C8B-B14F-4D97-AF65-F5344CB8AC3E}">
        <p14:creationId xmlns:p14="http://schemas.microsoft.com/office/powerpoint/2010/main" val="2344457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_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1F84-CE7B-8540-98FD-D5E4B1AD4003}"/>
              </a:ext>
            </a:extLst>
          </p:cNvPr>
          <p:cNvSpPr>
            <a:spLocks noGrp="1"/>
          </p:cNvSpPr>
          <p:nvPr>
            <p:ph type="title"/>
          </p:nvPr>
        </p:nvSpPr>
        <p:spPr>
          <a:xfrm>
            <a:off x="626165" y="514212"/>
            <a:ext cx="10018644" cy="569153"/>
          </a:xfrm>
        </p:spPr>
        <p:txBody>
          <a:bodyPr>
            <a:noAutofit/>
          </a:bodyPr>
          <a:lstStyle>
            <a:lvl1pPr>
              <a:defRPr sz="2400" b="1"/>
            </a:lvl1pPr>
          </a:lstStyle>
          <a:p>
            <a:r>
              <a:rPr lang="en-US"/>
              <a:t>Click to edit Master title style</a:t>
            </a:r>
          </a:p>
        </p:txBody>
      </p:sp>
      <p:sp>
        <p:nvSpPr>
          <p:cNvPr id="4" name="Chart Placeholder 3">
            <a:extLst>
              <a:ext uri="{FF2B5EF4-FFF2-40B4-BE49-F238E27FC236}">
                <a16:creationId xmlns:a16="http://schemas.microsoft.com/office/drawing/2014/main" id="{6DDA9C92-D34B-1F44-803D-0532D0678BE6}"/>
              </a:ext>
            </a:extLst>
          </p:cNvPr>
          <p:cNvSpPr>
            <a:spLocks noGrp="1"/>
          </p:cNvSpPr>
          <p:nvPr>
            <p:ph type="chart" sz="quarter" idx="11"/>
          </p:nvPr>
        </p:nvSpPr>
        <p:spPr>
          <a:xfrm>
            <a:off x="626096" y="1411288"/>
            <a:ext cx="10018713" cy="4932362"/>
          </a:xfrm>
        </p:spPr>
        <p:txBody>
          <a:bodyPr/>
          <a:lstStyle/>
          <a:p>
            <a:endParaRPr lang="en-US"/>
          </a:p>
        </p:txBody>
      </p:sp>
    </p:spTree>
    <p:extLst>
      <p:ext uri="{BB962C8B-B14F-4D97-AF65-F5344CB8AC3E}">
        <p14:creationId xmlns:p14="http://schemas.microsoft.com/office/powerpoint/2010/main" val="2198320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_Bod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9932D1-C674-ED43-B15F-346C937CE9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EBD1F84-CE7B-8540-98FD-D5E4B1AD4003}"/>
              </a:ext>
            </a:extLst>
          </p:cNvPr>
          <p:cNvSpPr>
            <a:spLocks noGrp="1"/>
          </p:cNvSpPr>
          <p:nvPr>
            <p:ph type="title"/>
          </p:nvPr>
        </p:nvSpPr>
        <p:spPr>
          <a:xfrm>
            <a:off x="626165" y="514212"/>
            <a:ext cx="4936435" cy="569153"/>
          </a:xfrm>
        </p:spPr>
        <p:txBody>
          <a:bodyPr>
            <a:noAutofit/>
          </a:bodyPr>
          <a:lstStyle>
            <a:lvl1pPr>
              <a:defRPr sz="2400" b="1"/>
            </a:lvl1pPr>
          </a:lstStyle>
          <a:p>
            <a:r>
              <a:rPr lang="en-US"/>
              <a:t>Click to edit Master title style</a:t>
            </a:r>
          </a:p>
        </p:txBody>
      </p:sp>
      <p:sp>
        <p:nvSpPr>
          <p:cNvPr id="3" name="Content Placeholder 2">
            <a:extLst>
              <a:ext uri="{FF2B5EF4-FFF2-40B4-BE49-F238E27FC236}">
                <a16:creationId xmlns:a16="http://schemas.microsoft.com/office/drawing/2014/main" id="{7D787367-A4DE-7A4E-9F64-56B480647544}"/>
              </a:ext>
            </a:extLst>
          </p:cNvPr>
          <p:cNvSpPr>
            <a:spLocks noGrp="1"/>
          </p:cNvSpPr>
          <p:nvPr>
            <p:ph idx="1"/>
          </p:nvPr>
        </p:nvSpPr>
        <p:spPr>
          <a:xfrm>
            <a:off x="626165" y="1411358"/>
            <a:ext cx="4936435" cy="504644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E2DCB60-EC91-0947-A073-282A04B99084}"/>
              </a:ext>
            </a:extLst>
          </p:cNvPr>
          <p:cNvSpPr>
            <a:spLocks noGrp="1"/>
          </p:cNvSpPr>
          <p:nvPr>
            <p:ph idx="10"/>
          </p:nvPr>
        </p:nvSpPr>
        <p:spPr>
          <a:xfrm>
            <a:off x="6629400" y="1411358"/>
            <a:ext cx="4936435" cy="5046446"/>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A53F71BE-3320-124A-96AB-60AC0CA98400}"/>
              </a:ext>
            </a:extLst>
          </p:cNvPr>
          <p:cNvSpPr>
            <a:spLocks noGrp="1"/>
          </p:cNvSpPr>
          <p:nvPr>
            <p:ph type="body" sz="quarter" idx="11"/>
          </p:nvPr>
        </p:nvSpPr>
        <p:spPr>
          <a:xfrm>
            <a:off x="6629400" y="514350"/>
            <a:ext cx="4937125" cy="568325"/>
          </a:xfrm>
        </p:spPr>
        <p:txBody>
          <a:bodyPr anchor="ctr"/>
          <a:lstStyle>
            <a:lvl1pPr marL="0" indent="0">
              <a:buNone/>
              <a:defRPr b="1">
                <a:solidFill>
                  <a:srgbClr val="00415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0" name="Picture 9" descr="A close up of a sign&#10;&#10;Description automatically generated">
            <a:extLst>
              <a:ext uri="{FF2B5EF4-FFF2-40B4-BE49-F238E27FC236}">
                <a16:creationId xmlns:a16="http://schemas.microsoft.com/office/drawing/2014/main" id="{CE12EFFE-A247-3D40-8F6A-E03EF7D343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267" y="5672936"/>
            <a:ext cx="881076" cy="832938"/>
          </a:xfrm>
          <a:prstGeom prst="rect">
            <a:avLst/>
          </a:prstGeom>
        </p:spPr>
      </p:pic>
    </p:spTree>
    <p:extLst>
      <p:ext uri="{BB962C8B-B14F-4D97-AF65-F5344CB8AC3E}">
        <p14:creationId xmlns:p14="http://schemas.microsoft.com/office/powerpoint/2010/main" val="339322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_Body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1F84-CE7B-8540-98FD-D5E4B1AD4003}"/>
              </a:ext>
            </a:extLst>
          </p:cNvPr>
          <p:cNvSpPr>
            <a:spLocks noGrp="1"/>
          </p:cNvSpPr>
          <p:nvPr>
            <p:ph type="title"/>
          </p:nvPr>
        </p:nvSpPr>
        <p:spPr>
          <a:xfrm>
            <a:off x="4321863" y="514212"/>
            <a:ext cx="6362701" cy="569153"/>
          </a:xfrm>
        </p:spPr>
        <p:txBody>
          <a:bodyPr>
            <a:noAutofit/>
          </a:bodyPr>
          <a:lstStyle>
            <a:lvl1pPr>
              <a:defRPr sz="2400" b="1"/>
            </a:lvl1pPr>
          </a:lstStyle>
          <a:p>
            <a:r>
              <a:rPr lang="en-US"/>
              <a:t>Click to edit Master title style</a:t>
            </a:r>
          </a:p>
        </p:txBody>
      </p:sp>
      <p:sp>
        <p:nvSpPr>
          <p:cNvPr id="3" name="Content Placeholder 2">
            <a:extLst>
              <a:ext uri="{FF2B5EF4-FFF2-40B4-BE49-F238E27FC236}">
                <a16:creationId xmlns:a16="http://schemas.microsoft.com/office/drawing/2014/main" id="{7D787367-A4DE-7A4E-9F64-56B480647544}"/>
              </a:ext>
            </a:extLst>
          </p:cNvPr>
          <p:cNvSpPr>
            <a:spLocks noGrp="1"/>
          </p:cNvSpPr>
          <p:nvPr>
            <p:ph idx="1"/>
          </p:nvPr>
        </p:nvSpPr>
        <p:spPr>
          <a:xfrm>
            <a:off x="4321865" y="1411358"/>
            <a:ext cx="6362700" cy="493243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666DFE5-8B88-B340-9CC1-83C803C8F466}"/>
              </a:ext>
            </a:extLst>
          </p:cNvPr>
          <p:cNvSpPr>
            <a:spLocks noGrp="1"/>
          </p:cNvSpPr>
          <p:nvPr>
            <p:ph type="pic" sz="quarter" idx="10"/>
          </p:nvPr>
        </p:nvSpPr>
        <p:spPr>
          <a:xfrm>
            <a:off x="626165" y="514212"/>
            <a:ext cx="3403093" cy="5835788"/>
          </a:xfrm>
        </p:spPr>
        <p:txBody>
          <a:bodyPr/>
          <a:lstStyle/>
          <a:p>
            <a:endParaRPr lang="en-US"/>
          </a:p>
        </p:txBody>
      </p:sp>
    </p:spTree>
    <p:extLst>
      <p:ext uri="{BB962C8B-B14F-4D97-AF65-F5344CB8AC3E}">
        <p14:creationId xmlns:p14="http://schemas.microsoft.com/office/powerpoint/2010/main" val="143298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_Body_Picture_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1F84-CE7B-8540-98FD-D5E4B1AD4003}"/>
              </a:ext>
            </a:extLst>
          </p:cNvPr>
          <p:cNvSpPr>
            <a:spLocks noGrp="1"/>
          </p:cNvSpPr>
          <p:nvPr>
            <p:ph type="title"/>
          </p:nvPr>
        </p:nvSpPr>
        <p:spPr>
          <a:xfrm>
            <a:off x="626165" y="514212"/>
            <a:ext cx="10076069" cy="569153"/>
          </a:xfrm>
        </p:spPr>
        <p:txBody>
          <a:bodyPr>
            <a:noAutofit/>
          </a:bodyPr>
          <a:lstStyle>
            <a:lvl1pPr>
              <a:defRPr sz="2400" b="1"/>
            </a:lvl1pPr>
          </a:lstStyle>
          <a:p>
            <a:r>
              <a:rPr lang="en-US"/>
              <a:t>Click to edit Master title style</a:t>
            </a:r>
          </a:p>
        </p:txBody>
      </p:sp>
      <p:sp>
        <p:nvSpPr>
          <p:cNvPr id="3" name="Content Placeholder 2">
            <a:extLst>
              <a:ext uri="{FF2B5EF4-FFF2-40B4-BE49-F238E27FC236}">
                <a16:creationId xmlns:a16="http://schemas.microsoft.com/office/drawing/2014/main" id="{7D787367-A4DE-7A4E-9F64-56B480647544}"/>
              </a:ext>
            </a:extLst>
          </p:cNvPr>
          <p:cNvSpPr>
            <a:spLocks noGrp="1"/>
          </p:cNvSpPr>
          <p:nvPr>
            <p:ph idx="1"/>
          </p:nvPr>
        </p:nvSpPr>
        <p:spPr>
          <a:xfrm>
            <a:off x="5829299" y="1411358"/>
            <a:ext cx="4872935" cy="493243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2666DFE5-8B88-B340-9CC1-83C803C8F466}"/>
              </a:ext>
            </a:extLst>
          </p:cNvPr>
          <p:cNvSpPr>
            <a:spLocks noGrp="1"/>
          </p:cNvSpPr>
          <p:nvPr>
            <p:ph type="pic" sz="quarter" idx="10"/>
          </p:nvPr>
        </p:nvSpPr>
        <p:spPr>
          <a:xfrm>
            <a:off x="626165" y="1411358"/>
            <a:ext cx="4872935" cy="4938642"/>
          </a:xfrm>
        </p:spPr>
        <p:txBody>
          <a:bodyPr/>
          <a:lstStyle/>
          <a:p>
            <a:endParaRPr lang="en-US"/>
          </a:p>
        </p:txBody>
      </p:sp>
    </p:spTree>
    <p:extLst>
      <p:ext uri="{BB962C8B-B14F-4D97-AF65-F5344CB8AC3E}">
        <p14:creationId xmlns:p14="http://schemas.microsoft.com/office/powerpoint/2010/main" val="333249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vigation">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CBF3B398-07BB-9D4A-9F50-911ACFDCFB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ECBA11-CD30-5244-98FA-42D87AC1FD48}"/>
              </a:ext>
            </a:extLst>
          </p:cNvPr>
          <p:cNvSpPr>
            <a:spLocks noGrp="1"/>
          </p:cNvSpPr>
          <p:nvPr>
            <p:ph type="title"/>
          </p:nvPr>
        </p:nvSpPr>
        <p:spPr>
          <a:xfrm>
            <a:off x="4318000" y="514212"/>
            <a:ext cx="7035800" cy="56915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BCDF204F-294A-3B45-92B5-7E77422E2101}"/>
              </a:ext>
            </a:extLst>
          </p:cNvPr>
          <p:cNvSpPr>
            <a:spLocks noGrp="1"/>
          </p:cNvSpPr>
          <p:nvPr>
            <p:ph sz="half" idx="2"/>
          </p:nvPr>
        </p:nvSpPr>
        <p:spPr>
          <a:xfrm>
            <a:off x="4318000" y="1411358"/>
            <a:ext cx="7035800" cy="504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a:extLst>
              <a:ext uri="{FF2B5EF4-FFF2-40B4-BE49-F238E27FC236}">
                <a16:creationId xmlns:a16="http://schemas.microsoft.com/office/drawing/2014/main" id="{BCDDE8A4-0CD6-7748-8CAA-8290DBCD3DD8}"/>
              </a:ext>
            </a:extLst>
          </p:cNvPr>
          <p:cNvSpPr>
            <a:spLocks noGrp="1"/>
          </p:cNvSpPr>
          <p:nvPr>
            <p:ph type="body" sz="quarter" idx="10" hasCustomPrompt="1"/>
          </p:nvPr>
        </p:nvSpPr>
        <p:spPr>
          <a:xfrm>
            <a:off x="546100" y="2997200"/>
            <a:ext cx="3035300" cy="431800"/>
          </a:xfrm>
        </p:spPr>
        <p:txBody>
          <a:bodyPr anchor="ctr">
            <a:noAutofit/>
          </a:bodyPr>
          <a:lstStyle>
            <a:lvl1pPr marL="0" indent="0" algn="r">
              <a:buNone/>
              <a:defRPr sz="1600">
                <a:solidFill>
                  <a:schemeClr val="bg1"/>
                </a:solidFill>
              </a:defRPr>
            </a:lvl1pPr>
          </a:lstStyle>
          <a:p>
            <a:pPr lvl="0"/>
            <a:r>
              <a:rPr lang="en-US"/>
              <a:t>Click to edit Navigation style</a:t>
            </a:r>
          </a:p>
        </p:txBody>
      </p:sp>
      <p:sp>
        <p:nvSpPr>
          <p:cNvPr id="19" name="Text Placeholder 17">
            <a:extLst>
              <a:ext uri="{FF2B5EF4-FFF2-40B4-BE49-F238E27FC236}">
                <a16:creationId xmlns:a16="http://schemas.microsoft.com/office/drawing/2014/main" id="{3F83326A-EB0F-1843-9958-8EF6EB46F9CE}"/>
              </a:ext>
            </a:extLst>
          </p:cNvPr>
          <p:cNvSpPr>
            <a:spLocks noGrp="1"/>
          </p:cNvSpPr>
          <p:nvPr>
            <p:ph type="body" sz="quarter" idx="11" hasCustomPrompt="1"/>
          </p:nvPr>
        </p:nvSpPr>
        <p:spPr>
          <a:xfrm>
            <a:off x="546100" y="2376453"/>
            <a:ext cx="3035300" cy="431800"/>
          </a:xfrm>
        </p:spPr>
        <p:txBody>
          <a:bodyPr anchor="ctr">
            <a:noAutofit/>
          </a:bodyPr>
          <a:lstStyle>
            <a:lvl1pPr marL="0" indent="0" algn="r">
              <a:buNone/>
              <a:defRPr sz="1600">
                <a:solidFill>
                  <a:schemeClr val="bg1"/>
                </a:solidFill>
              </a:defRPr>
            </a:lvl1pPr>
          </a:lstStyle>
          <a:p>
            <a:pPr lvl="0"/>
            <a:r>
              <a:rPr lang="en-US"/>
              <a:t>Click to edit Navigation style</a:t>
            </a:r>
          </a:p>
        </p:txBody>
      </p:sp>
      <p:sp>
        <p:nvSpPr>
          <p:cNvPr id="20" name="Text Placeholder 17">
            <a:extLst>
              <a:ext uri="{FF2B5EF4-FFF2-40B4-BE49-F238E27FC236}">
                <a16:creationId xmlns:a16="http://schemas.microsoft.com/office/drawing/2014/main" id="{AF8CDD75-E6D3-3B48-9B32-9BAFA28160BC}"/>
              </a:ext>
            </a:extLst>
          </p:cNvPr>
          <p:cNvSpPr>
            <a:spLocks noGrp="1"/>
          </p:cNvSpPr>
          <p:nvPr>
            <p:ph type="body" sz="quarter" idx="12" hasCustomPrompt="1"/>
          </p:nvPr>
        </p:nvSpPr>
        <p:spPr>
          <a:xfrm>
            <a:off x="546100" y="1755706"/>
            <a:ext cx="3035300" cy="431800"/>
          </a:xfrm>
        </p:spPr>
        <p:txBody>
          <a:bodyPr anchor="ctr">
            <a:noAutofit/>
          </a:bodyPr>
          <a:lstStyle>
            <a:lvl1pPr marL="0" indent="0" algn="r">
              <a:buNone/>
              <a:defRPr sz="1600">
                <a:solidFill>
                  <a:schemeClr val="bg1"/>
                </a:solidFill>
              </a:defRPr>
            </a:lvl1pPr>
          </a:lstStyle>
          <a:p>
            <a:pPr lvl="0"/>
            <a:r>
              <a:rPr lang="en-US"/>
              <a:t>Click to edit Navigation style</a:t>
            </a:r>
          </a:p>
        </p:txBody>
      </p:sp>
      <p:sp>
        <p:nvSpPr>
          <p:cNvPr id="21" name="Text Placeholder 17">
            <a:extLst>
              <a:ext uri="{FF2B5EF4-FFF2-40B4-BE49-F238E27FC236}">
                <a16:creationId xmlns:a16="http://schemas.microsoft.com/office/drawing/2014/main" id="{2151BB62-2F7D-894C-947C-8532FF8C2FEC}"/>
              </a:ext>
            </a:extLst>
          </p:cNvPr>
          <p:cNvSpPr>
            <a:spLocks noGrp="1"/>
          </p:cNvSpPr>
          <p:nvPr>
            <p:ph type="body" sz="quarter" idx="13" hasCustomPrompt="1"/>
          </p:nvPr>
        </p:nvSpPr>
        <p:spPr>
          <a:xfrm>
            <a:off x="546100" y="1134959"/>
            <a:ext cx="3035300" cy="431800"/>
          </a:xfrm>
        </p:spPr>
        <p:txBody>
          <a:bodyPr anchor="ctr">
            <a:noAutofit/>
          </a:bodyPr>
          <a:lstStyle>
            <a:lvl1pPr marL="0" indent="0" algn="r">
              <a:buNone/>
              <a:defRPr sz="1600">
                <a:solidFill>
                  <a:schemeClr val="bg1"/>
                </a:solidFill>
              </a:defRPr>
            </a:lvl1pPr>
          </a:lstStyle>
          <a:p>
            <a:pPr lvl="0"/>
            <a:r>
              <a:rPr lang="en-US"/>
              <a:t>Click to edit Navigation style</a:t>
            </a:r>
          </a:p>
        </p:txBody>
      </p:sp>
      <p:sp>
        <p:nvSpPr>
          <p:cNvPr id="22" name="Text Placeholder 17">
            <a:extLst>
              <a:ext uri="{FF2B5EF4-FFF2-40B4-BE49-F238E27FC236}">
                <a16:creationId xmlns:a16="http://schemas.microsoft.com/office/drawing/2014/main" id="{45B6681A-0528-0841-BC56-597B12404ACA}"/>
              </a:ext>
            </a:extLst>
          </p:cNvPr>
          <p:cNvSpPr>
            <a:spLocks noGrp="1"/>
          </p:cNvSpPr>
          <p:nvPr>
            <p:ph type="body" sz="quarter" idx="14" hasCustomPrompt="1"/>
          </p:nvPr>
        </p:nvSpPr>
        <p:spPr>
          <a:xfrm>
            <a:off x="546100" y="514212"/>
            <a:ext cx="3035300" cy="431800"/>
          </a:xfrm>
        </p:spPr>
        <p:txBody>
          <a:bodyPr anchor="ctr">
            <a:noAutofit/>
          </a:bodyPr>
          <a:lstStyle>
            <a:lvl1pPr marL="0" indent="0" algn="r">
              <a:buNone/>
              <a:defRPr sz="1600">
                <a:solidFill>
                  <a:schemeClr val="bg1"/>
                </a:solidFill>
              </a:defRPr>
            </a:lvl1pPr>
          </a:lstStyle>
          <a:p>
            <a:pPr lvl="0"/>
            <a:r>
              <a:rPr lang="en-US"/>
              <a:t>Click to edit Navigation style</a:t>
            </a:r>
          </a:p>
        </p:txBody>
      </p:sp>
      <p:pic>
        <p:nvPicPr>
          <p:cNvPr id="11" name="Picture 10" descr="A close up of a sign&#10;&#10;Description automatically generated">
            <a:extLst>
              <a:ext uri="{FF2B5EF4-FFF2-40B4-BE49-F238E27FC236}">
                <a16:creationId xmlns:a16="http://schemas.microsoft.com/office/drawing/2014/main" id="{DD698396-07CA-8340-8DF3-3DE9F6C2B7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267" y="5672936"/>
            <a:ext cx="881076" cy="832938"/>
          </a:xfrm>
          <a:prstGeom prst="rect">
            <a:avLst/>
          </a:prstGeom>
        </p:spPr>
      </p:pic>
    </p:spTree>
    <p:extLst>
      <p:ext uri="{BB962C8B-B14F-4D97-AF65-F5344CB8AC3E}">
        <p14:creationId xmlns:p14="http://schemas.microsoft.com/office/powerpoint/2010/main" val="266383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Divider_02">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132DF30-2F98-554C-905F-5C1920A0CB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608BF2-BFB3-074C-8197-2454F0C3D3ED}"/>
              </a:ext>
            </a:extLst>
          </p:cNvPr>
          <p:cNvSpPr>
            <a:spLocks noGrp="1"/>
          </p:cNvSpPr>
          <p:nvPr>
            <p:ph type="title"/>
          </p:nvPr>
        </p:nvSpPr>
        <p:spPr>
          <a:xfrm>
            <a:off x="304800" y="457200"/>
            <a:ext cx="3352801"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810422C-F5A8-4F49-A2BD-8D4AD64EE6AE}"/>
              </a:ext>
            </a:extLst>
          </p:cNvPr>
          <p:cNvSpPr>
            <a:spLocks noGrp="1"/>
          </p:cNvSpPr>
          <p:nvPr>
            <p:ph idx="1"/>
          </p:nvPr>
        </p:nvSpPr>
        <p:spPr>
          <a:xfrm>
            <a:off x="4394199" y="457200"/>
            <a:ext cx="7375879" cy="60006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3B2B4B-1885-EA4B-8AE7-7FF4D3B3D569}"/>
              </a:ext>
            </a:extLst>
          </p:cNvPr>
          <p:cNvSpPr>
            <a:spLocks noGrp="1"/>
          </p:cNvSpPr>
          <p:nvPr>
            <p:ph type="body" sz="half" idx="2"/>
          </p:nvPr>
        </p:nvSpPr>
        <p:spPr>
          <a:xfrm>
            <a:off x="304800" y="2057400"/>
            <a:ext cx="3352801"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close up of a sign&#10;&#10;Description automatically generated">
            <a:extLst>
              <a:ext uri="{FF2B5EF4-FFF2-40B4-BE49-F238E27FC236}">
                <a16:creationId xmlns:a16="http://schemas.microsoft.com/office/drawing/2014/main" id="{E8B62176-3268-8349-8C87-C1B7676C9C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05267" y="5672936"/>
            <a:ext cx="881076" cy="832938"/>
          </a:xfrm>
          <a:prstGeom prst="rect">
            <a:avLst/>
          </a:prstGeom>
        </p:spPr>
      </p:pic>
    </p:spTree>
    <p:extLst>
      <p:ext uri="{BB962C8B-B14F-4D97-AF65-F5344CB8AC3E}">
        <p14:creationId xmlns:p14="http://schemas.microsoft.com/office/powerpoint/2010/main" val="3437645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3B84F533-F716-EB47-A62C-BB4CBAEA57DA}"/>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D569C3D-9F0F-9640-A162-C827BE9187D3}"/>
              </a:ext>
            </a:extLst>
          </p:cNvPr>
          <p:cNvSpPr>
            <a:spLocks noGrp="1"/>
          </p:cNvSpPr>
          <p:nvPr>
            <p:ph type="title"/>
          </p:nvPr>
        </p:nvSpPr>
        <p:spPr>
          <a:xfrm>
            <a:off x="626165" y="514212"/>
            <a:ext cx="10078278" cy="5691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40212-9980-CC44-ABD3-994E72F931E5}"/>
              </a:ext>
            </a:extLst>
          </p:cNvPr>
          <p:cNvSpPr>
            <a:spLocks noGrp="1"/>
          </p:cNvSpPr>
          <p:nvPr>
            <p:ph type="body" idx="1"/>
          </p:nvPr>
        </p:nvSpPr>
        <p:spPr>
          <a:xfrm>
            <a:off x="626165" y="1447459"/>
            <a:ext cx="10078278" cy="50464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sign&#10;&#10;Description automatically generated">
            <a:extLst>
              <a:ext uri="{FF2B5EF4-FFF2-40B4-BE49-F238E27FC236}">
                <a16:creationId xmlns:a16="http://schemas.microsoft.com/office/drawing/2014/main" id="{44E2D767-0F42-6A45-B6C0-216F58DA386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905939" y="5679872"/>
            <a:ext cx="881076" cy="832938"/>
          </a:xfrm>
          <a:prstGeom prst="rect">
            <a:avLst/>
          </a:prstGeom>
        </p:spPr>
      </p:pic>
    </p:spTree>
    <p:extLst>
      <p:ext uri="{BB962C8B-B14F-4D97-AF65-F5344CB8AC3E}">
        <p14:creationId xmlns:p14="http://schemas.microsoft.com/office/powerpoint/2010/main" val="2617644602"/>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9" r:id="rId3"/>
    <p:sldLayoutId id="2147483663" r:id="rId4"/>
    <p:sldLayoutId id="2147483650" r:id="rId5"/>
    <p:sldLayoutId id="2147483657" r:id="rId6"/>
    <p:sldLayoutId id="2147483660" r:id="rId7"/>
    <p:sldLayoutId id="2147483652" r:id="rId8"/>
    <p:sldLayoutId id="2147483656" r:id="rId9"/>
    <p:sldLayoutId id="2147483658" r:id="rId10"/>
    <p:sldLayoutId id="2147483654" r:id="rId11"/>
    <p:sldLayoutId id="2147483655" r:id="rId12"/>
    <p:sldLayoutId id="2147483661" r:id="rId13"/>
    <p:sldLayoutId id="2147483664" r:id="rId14"/>
    <p:sldLayoutId id="2147483665" r:id="rId15"/>
    <p:sldLayoutId id="2147483666" r:id="rId16"/>
    <p:sldLayoutId id="2147483667" r:id="rId17"/>
  </p:sldLayoutIdLst>
  <p:txStyles>
    <p:titleStyle>
      <a:lvl1pPr algn="l" defTabSz="914400" rtl="0" eaLnBrk="1" latinLnBrk="0" hangingPunct="1">
        <a:lnSpc>
          <a:spcPct val="90000"/>
        </a:lnSpc>
        <a:spcBef>
          <a:spcPct val="0"/>
        </a:spcBef>
        <a:buNone/>
        <a:defRPr sz="3600" b="1" kern="1200">
          <a:solidFill>
            <a:srgbClr val="00415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B9CCC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9CCC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9CCC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9CCC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9CCC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tiff"/></Relationships>
</file>

<file path=ppt/slides/_rels/slide11.xml.rels><?xml version="1.0" encoding="UTF-8" standalone="yes"?>
<Relationships xmlns="http://schemas.openxmlformats.org/package/2006/relationships"><Relationship Id="rId3" Type="http://schemas.openxmlformats.org/officeDocument/2006/relationships/hyperlink" Target="https://coppermark.org/wp-content/uploads/2021/09/CNN-Copper-Mark.mp4"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oppermark.org/about/governance/" TargetMode="Externa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0.png"/><Relationship Id="rId3" Type="http://schemas.openxmlformats.org/officeDocument/2006/relationships/chart" Target="../charts/chart1.xm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9.jp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image" Target="../media/image19.png"/><Relationship Id="rId4" Type="http://schemas.openxmlformats.org/officeDocument/2006/relationships/image" Target="../media/image25.png"/><Relationship Id="rId9" Type="http://schemas.openxmlformats.org/officeDocument/2006/relationships/image" Target="../media/image18.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jpg"/><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EB1A8-7792-5A44-9329-A2A20E8428A4}"/>
              </a:ext>
            </a:extLst>
          </p:cNvPr>
          <p:cNvSpPr>
            <a:spLocks noGrp="1"/>
          </p:cNvSpPr>
          <p:nvPr>
            <p:ph type="ctrTitle"/>
          </p:nvPr>
        </p:nvSpPr>
        <p:spPr/>
        <p:txBody>
          <a:bodyPr/>
          <a:lstStyle/>
          <a:p>
            <a:r>
              <a:rPr lang="en-CH" dirty="0"/>
              <a:t>The Copper Mark</a:t>
            </a:r>
          </a:p>
        </p:txBody>
      </p:sp>
      <p:sp>
        <p:nvSpPr>
          <p:cNvPr id="3" name="Subtitle 2">
            <a:extLst>
              <a:ext uri="{FF2B5EF4-FFF2-40B4-BE49-F238E27FC236}">
                <a16:creationId xmlns:a16="http://schemas.microsoft.com/office/drawing/2014/main" id="{86766DF0-2ED8-6648-A2BC-A434D9054D22}"/>
              </a:ext>
            </a:extLst>
          </p:cNvPr>
          <p:cNvSpPr>
            <a:spLocks noGrp="1"/>
          </p:cNvSpPr>
          <p:nvPr>
            <p:ph type="subTitle" idx="1"/>
          </p:nvPr>
        </p:nvSpPr>
        <p:spPr/>
        <p:txBody>
          <a:bodyPr/>
          <a:lstStyle/>
          <a:p>
            <a:r>
              <a:rPr lang="en-CH" dirty="0"/>
              <a:t>Sept</a:t>
            </a:r>
            <a:r>
              <a:rPr lang="es-ES" dirty="0" err="1"/>
              <a:t>iembre</a:t>
            </a:r>
            <a:r>
              <a:rPr lang="en-CH" dirty="0"/>
              <a:t> 2021</a:t>
            </a:r>
            <a:r>
              <a:rPr lang="es-ES" dirty="0"/>
              <a:t> – Asociación de Industriales de Antofagasta</a:t>
            </a:r>
            <a:endParaRPr lang="en-CH" dirty="0"/>
          </a:p>
        </p:txBody>
      </p:sp>
    </p:spTree>
    <p:extLst>
      <p:ext uri="{BB962C8B-B14F-4D97-AF65-F5344CB8AC3E}">
        <p14:creationId xmlns:p14="http://schemas.microsoft.com/office/powerpoint/2010/main" val="203076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7E23-EBC8-604A-84BB-3A7E63342749}"/>
              </a:ext>
            </a:extLst>
          </p:cNvPr>
          <p:cNvSpPr>
            <a:spLocks noGrp="1"/>
          </p:cNvSpPr>
          <p:nvPr>
            <p:ph type="title"/>
          </p:nvPr>
        </p:nvSpPr>
        <p:spPr>
          <a:xfrm>
            <a:off x="1135494" y="701403"/>
            <a:ext cx="4242397" cy="569153"/>
          </a:xfrm>
        </p:spPr>
        <p:txBody>
          <a:bodyPr/>
          <a:lstStyle/>
          <a:p>
            <a:pPr algn="ctr"/>
            <a:r>
              <a:rPr lang="es-ES" sz="4400" dirty="0"/>
              <a:t>Quienes Somos</a:t>
            </a:r>
            <a:endParaRPr lang="en-CH" sz="4400" dirty="0"/>
          </a:p>
        </p:txBody>
      </p:sp>
      <p:pic>
        <p:nvPicPr>
          <p:cNvPr id="4" name="Picture 2">
            <a:extLst>
              <a:ext uri="{FF2B5EF4-FFF2-40B4-BE49-F238E27FC236}">
                <a16:creationId xmlns:a16="http://schemas.microsoft.com/office/drawing/2014/main" id="{EF35DDAA-D99C-2D43-A69C-C4C15226B4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5833" y="3637879"/>
            <a:ext cx="5111940" cy="2875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7D940A8-409B-884A-998B-59C71CA5E8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265" y="1608270"/>
            <a:ext cx="3346853" cy="1691894"/>
          </a:xfrm>
          <a:prstGeom prst="rect">
            <a:avLst/>
          </a:prstGeom>
        </p:spPr>
      </p:pic>
      <p:cxnSp>
        <p:nvCxnSpPr>
          <p:cNvPr id="11" name="Straight Connector 10">
            <a:extLst>
              <a:ext uri="{FF2B5EF4-FFF2-40B4-BE49-F238E27FC236}">
                <a16:creationId xmlns:a16="http://schemas.microsoft.com/office/drawing/2014/main" id="{FF11280B-7B14-2147-95F6-849A50F1F591}"/>
              </a:ext>
            </a:extLst>
          </p:cNvPr>
          <p:cNvCxnSpPr/>
          <p:nvPr/>
        </p:nvCxnSpPr>
        <p:spPr>
          <a:xfrm>
            <a:off x="6096000" y="185351"/>
            <a:ext cx="0" cy="64996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D40AA0-733C-964B-90DA-B6B3551A9D76}"/>
              </a:ext>
            </a:extLst>
          </p:cNvPr>
          <p:cNvCxnSpPr/>
          <p:nvPr/>
        </p:nvCxnSpPr>
        <p:spPr>
          <a:xfrm>
            <a:off x="6096000" y="3300164"/>
            <a:ext cx="5852984"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 name="Table 12">
            <a:extLst>
              <a:ext uri="{FF2B5EF4-FFF2-40B4-BE49-F238E27FC236}">
                <a16:creationId xmlns:a16="http://schemas.microsoft.com/office/drawing/2014/main" id="{AE101812-9541-CE4E-B362-D300558619F3}"/>
              </a:ext>
            </a:extLst>
          </p:cNvPr>
          <p:cNvGraphicFramePr>
            <a:graphicFrameLocks noGrp="1"/>
          </p:cNvGraphicFramePr>
          <p:nvPr/>
        </p:nvGraphicFramePr>
        <p:xfrm>
          <a:off x="6313159" y="277178"/>
          <a:ext cx="5418666" cy="2931160"/>
        </p:xfrm>
        <a:graphic>
          <a:graphicData uri="http://schemas.openxmlformats.org/drawingml/2006/table">
            <a:tbl>
              <a:tblPr firstCol="1" bandRow="1">
                <a:tableStyleId>{5C22544A-7EE6-4342-B048-85BDC9FD1C3A}</a:tableStyleId>
              </a:tblPr>
              <a:tblGrid>
                <a:gridCol w="975360">
                  <a:extLst>
                    <a:ext uri="{9D8B030D-6E8A-4147-A177-3AD203B41FA5}">
                      <a16:colId xmlns:a16="http://schemas.microsoft.com/office/drawing/2014/main" val="619587214"/>
                    </a:ext>
                  </a:extLst>
                </a:gridCol>
                <a:gridCol w="4443306">
                  <a:extLst>
                    <a:ext uri="{9D8B030D-6E8A-4147-A177-3AD203B41FA5}">
                      <a16:colId xmlns:a16="http://schemas.microsoft.com/office/drawing/2014/main" val="3921293382"/>
                    </a:ext>
                  </a:extLst>
                </a:gridCol>
              </a:tblGrid>
              <a:tr h="370840">
                <a:tc>
                  <a:txBody>
                    <a:bodyPr/>
                    <a:lstStyle/>
                    <a:p>
                      <a:pPr algn="ctr"/>
                      <a:r>
                        <a:rPr lang="en-CH" dirty="0"/>
                        <a:t>12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50000"/>
                      </a:schemeClr>
                    </a:solidFill>
                  </a:tcPr>
                </a:tc>
                <a:tc>
                  <a:txBody>
                    <a:bodyPr/>
                    <a:lstStyle/>
                    <a:p>
                      <a:r>
                        <a:rPr lang="en-CH" dirty="0"/>
                        <a:t>Copper Mark awarded</a:t>
                      </a:r>
                    </a:p>
                    <a:p>
                      <a:endParaRPr lang="en-CH"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9326925"/>
                  </a:ext>
                </a:extLst>
              </a:tr>
              <a:tr h="370840">
                <a:tc>
                  <a:txBody>
                    <a:bodyPr/>
                    <a:lstStyle/>
                    <a:p>
                      <a:pPr algn="ctr"/>
                      <a:r>
                        <a:rPr lang="en-CH" dirty="0"/>
                        <a:t>25</a:t>
                      </a:r>
                    </a:p>
                  </a:txBody>
                  <a:tcPr anchor="ctr">
                    <a:lnL w="12700" cap="flat" cmpd="sng" algn="ctr">
                      <a:solidFill>
                        <a:schemeClr val="tx1"/>
                      </a:solidFill>
                      <a:prstDash val="solid"/>
                      <a:round/>
                      <a:headEnd type="none" w="med" len="med"/>
                      <a:tailEnd type="none" w="med" len="med"/>
                    </a:lnL>
                    <a:solidFill>
                      <a:schemeClr val="accent2">
                        <a:lumMod val="75000"/>
                      </a:schemeClr>
                    </a:solidFill>
                  </a:tcPr>
                </a:tc>
                <a:tc>
                  <a:txBody>
                    <a:bodyPr/>
                    <a:lstStyle/>
                    <a:p>
                      <a:r>
                        <a:rPr lang="en-CH" dirty="0"/>
                        <a:t>Sites participate in the C</a:t>
                      </a:r>
                      <a:r>
                        <a:rPr lang="en-GB" dirty="0"/>
                        <a:t>o</a:t>
                      </a:r>
                      <a:r>
                        <a:rPr lang="en-CH" dirty="0"/>
                        <a:t>pper Mark of 8 companies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254941"/>
                  </a:ext>
                </a:extLst>
              </a:tr>
              <a:tr h="370840">
                <a:tc>
                  <a:txBody>
                    <a:bodyPr/>
                    <a:lstStyle/>
                    <a:p>
                      <a:pPr algn="ctr"/>
                      <a:r>
                        <a:rPr lang="en-CH" dirty="0"/>
                        <a:t>14</a:t>
                      </a:r>
                    </a:p>
                  </a:txBody>
                  <a:tcPr anchor="ct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r>
                        <a:rPr lang="en-CH" dirty="0"/>
                        <a:t>Sites participate in the Joint Due Diligence Standard Pilot (21/22)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1478190"/>
                  </a:ext>
                </a:extLst>
              </a:tr>
              <a:tr h="370840">
                <a:tc>
                  <a:txBody>
                    <a:bodyPr/>
                    <a:lstStyle/>
                    <a:p>
                      <a:pPr algn="ctr"/>
                      <a:r>
                        <a:rPr lang="en-CH" dirty="0"/>
                        <a:t>4</a:t>
                      </a:r>
                    </a:p>
                  </a:txBody>
                  <a:tcPr anchor="ctr">
                    <a:lnL w="12700" cap="flat" cmpd="sng" algn="ctr">
                      <a:solidFill>
                        <a:schemeClr val="tx1"/>
                      </a:solidFill>
                      <a:prstDash val="solid"/>
                      <a:round/>
                      <a:headEnd type="none" w="med" len="med"/>
                      <a:tailEnd type="none" w="med" len="med"/>
                    </a:lnL>
                    <a:solidFill>
                      <a:schemeClr val="accent2">
                        <a:lumMod val="75000"/>
                      </a:schemeClr>
                    </a:solidFill>
                  </a:tcPr>
                </a:tc>
                <a:tc>
                  <a:txBody>
                    <a:bodyPr/>
                    <a:lstStyle/>
                    <a:p>
                      <a:r>
                        <a:rPr lang="en-CH" dirty="0"/>
                        <a:t>Fabricators participate in the pilot implementation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0455398"/>
                  </a:ext>
                </a:extLst>
              </a:tr>
              <a:tr h="370840">
                <a:tc>
                  <a:txBody>
                    <a:bodyPr/>
                    <a:lstStyle/>
                    <a:p>
                      <a:pPr algn="ctr"/>
                      <a:r>
                        <a:rPr lang="en-CH" dirty="0">
                          <a:solidFill>
                            <a:srgbClr val="004153"/>
                          </a:solidFill>
                        </a:rPr>
                        <a:t>11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H" dirty="0"/>
                        <a:t>Partner organizations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5744928"/>
                  </a:ext>
                </a:extLst>
              </a:tr>
            </a:tbl>
          </a:graphicData>
        </a:graphic>
      </p:graphicFrame>
      <p:pic>
        <p:nvPicPr>
          <p:cNvPr id="14" name="Picture 13">
            <a:extLst>
              <a:ext uri="{FF2B5EF4-FFF2-40B4-BE49-F238E27FC236}">
                <a16:creationId xmlns:a16="http://schemas.microsoft.com/office/drawing/2014/main" id="{7C26F276-2DE5-7F40-9884-302A9C9870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54256" y="311527"/>
            <a:ext cx="619764" cy="586290"/>
          </a:xfrm>
          <a:prstGeom prst="rect">
            <a:avLst/>
          </a:prstGeom>
        </p:spPr>
      </p:pic>
      <p:pic>
        <p:nvPicPr>
          <p:cNvPr id="15" name="Picture 14">
            <a:extLst>
              <a:ext uri="{FF2B5EF4-FFF2-40B4-BE49-F238E27FC236}">
                <a16:creationId xmlns:a16="http://schemas.microsoft.com/office/drawing/2014/main" id="{8656839B-5AA3-734C-B63F-F04BD4C2365E}"/>
              </a:ext>
            </a:extLst>
          </p:cNvPr>
          <p:cNvPicPr>
            <a:picLocks noChangeAspect="1"/>
          </p:cNvPicPr>
          <p:nvPr/>
        </p:nvPicPr>
        <p:blipFill>
          <a:blip r:embed="rId5"/>
          <a:stretch>
            <a:fillRect/>
          </a:stretch>
        </p:blipFill>
        <p:spPr>
          <a:xfrm>
            <a:off x="10813453" y="1650107"/>
            <a:ext cx="863600" cy="438150"/>
          </a:xfrm>
          <a:prstGeom prst="rect">
            <a:avLst/>
          </a:prstGeom>
        </p:spPr>
      </p:pic>
      <p:sp>
        <p:nvSpPr>
          <p:cNvPr id="16" name="CuadroTexto 15">
            <a:extLst>
              <a:ext uri="{FF2B5EF4-FFF2-40B4-BE49-F238E27FC236}">
                <a16:creationId xmlns:a16="http://schemas.microsoft.com/office/drawing/2014/main" id="{EE7688AA-E063-4404-81A8-B13D1FA87F25}"/>
              </a:ext>
            </a:extLst>
          </p:cNvPr>
          <p:cNvSpPr txBox="1"/>
          <p:nvPr/>
        </p:nvSpPr>
        <p:spPr>
          <a:xfrm>
            <a:off x="422673" y="3637878"/>
            <a:ext cx="5358411" cy="2677656"/>
          </a:xfrm>
          <a:prstGeom prst="rect">
            <a:avLst/>
          </a:prstGeom>
          <a:noFill/>
        </p:spPr>
        <p:txBody>
          <a:bodyPr wrap="square">
            <a:spAutoFit/>
          </a:bodyPr>
          <a:lstStyle/>
          <a:p>
            <a:r>
              <a:rPr lang="es-ES" sz="2400" dirty="0" err="1">
                <a:latin typeface="Arial" panose="020B0604020202020204" pitchFamily="34" charset="0"/>
                <a:cs typeface="Arial" panose="020B0604020202020204" pitchFamily="34" charset="0"/>
              </a:rPr>
              <a:t>The</a:t>
            </a:r>
            <a:r>
              <a:rPr lang="es-ES" sz="2400" dirty="0">
                <a:latin typeface="Arial" panose="020B0604020202020204" pitchFamily="34" charset="0"/>
                <a:cs typeface="Arial" panose="020B0604020202020204" pitchFamily="34" charset="0"/>
              </a:rPr>
              <a:t> </a:t>
            </a:r>
            <a:r>
              <a:rPr lang="es-ES" sz="2400" dirty="0" err="1">
                <a:latin typeface="Arial" panose="020B0604020202020204" pitchFamily="34" charset="0"/>
                <a:cs typeface="Arial" panose="020B0604020202020204" pitchFamily="34" charset="0"/>
              </a:rPr>
              <a:t>Copper</a:t>
            </a:r>
            <a:r>
              <a:rPr lang="es-ES" sz="2400" dirty="0">
                <a:latin typeface="Arial" panose="020B0604020202020204" pitchFamily="34" charset="0"/>
                <a:cs typeface="Arial" panose="020B0604020202020204" pitchFamily="34" charset="0"/>
              </a:rPr>
              <a:t> Mark se aplica a los productores de cobre, desde la mina </a:t>
            </a:r>
          </a:p>
          <a:p>
            <a:r>
              <a:rPr lang="es-ES" sz="2400" dirty="0">
                <a:latin typeface="Arial" panose="020B0604020202020204" pitchFamily="34" charset="0"/>
                <a:cs typeface="Arial" panose="020B0604020202020204" pitchFamily="34" charset="0"/>
              </a:rPr>
              <a:t>hasta los fabricantes inclusive.</a:t>
            </a:r>
          </a:p>
          <a:p>
            <a:endParaRPr lang="es-ES" sz="2400" dirty="0">
              <a:latin typeface="Arial" panose="020B0604020202020204" pitchFamily="34" charset="0"/>
              <a:cs typeface="Arial" panose="020B0604020202020204" pitchFamily="34" charset="0"/>
            </a:endParaRPr>
          </a:p>
          <a:p>
            <a:r>
              <a:rPr lang="es-ES" sz="2400" dirty="0">
                <a:latin typeface="Arial" panose="020B0604020202020204" pitchFamily="34" charset="0"/>
                <a:cs typeface="Arial" panose="020B0604020202020204" pitchFamily="34" charset="0"/>
              </a:rPr>
              <a:t>En la actualidad, los destinatarios de </a:t>
            </a:r>
            <a:r>
              <a:rPr lang="es-ES" sz="2400" dirty="0" err="1">
                <a:latin typeface="Arial" panose="020B0604020202020204" pitchFamily="34" charset="0"/>
                <a:cs typeface="Arial" panose="020B0604020202020204" pitchFamily="34" charset="0"/>
              </a:rPr>
              <a:t>Copper</a:t>
            </a:r>
            <a:r>
              <a:rPr lang="es-ES" sz="2400" dirty="0">
                <a:latin typeface="Arial" panose="020B0604020202020204" pitchFamily="34" charset="0"/>
                <a:cs typeface="Arial" panose="020B0604020202020204" pitchFamily="34" charset="0"/>
              </a:rPr>
              <a:t> Mark cubren más del 10% de la producción mundial de cobre</a:t>
            </a:r>
            <a:r>
              <a:rPr lang="es-ES" dirty="0"/>
              <a:t>.</a:t>
            </a:r>
            <a:endParaRPr lang="es-CL" dirty="0"/>
          </a:p>
        </p:txBody>
      </p:sp>
    </p:spTree>
    <p:extLst>
      <p:ext uri="{BB962C8B-B14F-4D97-AF65-F5344CB8AC3E}">
        <p14:creationId xmlns:p14="http://schemas.microsoft.com/office/powerpoint/2010/main" val="259840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BADB-B3BA-6C40-9A2F-055A83746D06}"/>
              </a:ext>
            </a:extLst>
          </p:cNvPr>
          <p:cNvSpPr>
            <a:spLocks noGrp="1"/>
          </p:cNvSpPr>
          <p:nvPr>
            <p:ph type="title"/>
          </p:nvPr>
        </p:nvSpPr>
        <p:spPr>
          <a:xfrm>
            <a:off x="2299109" y="795093"/>
            <a:ext cx="8595869" cy="569153"/>
          </a:xfrm>
        </p:spPr>
        <p:txBody>
          <a:bodyPr/>
          <a:lstStyle/>
          <a:p>
            <a:pPr algn="ctr"/>
            <a:r>
              <a:rPr lang="es-ES" sz="4400" dirty="0"/>
              <a:t>Nuestro</a:t>
            </a:r>
            <a:r>
              <a:rPr lang="en-CH" sz="4400" dirty="0"/>
              <a:t> Footprint </a:t>
            </a:r>
            <a:r>
              <a:rPr lang="es-ES" sz="4400" dirty="0"/>
              <a:t>e</a:t>
            </a:r>
            <a:r>
              <a:rPr lang="en-CH" sz="4400" dirty="0"/>
              <a:t>n Chile</a:t>
            </a:r>
          </a:p>
        </p:txBody>
      </p:sp>
      <p:sp>
        <p:nvSpPr>
          <p:cNvPr id="3" name="Text Placeholder 2">
            <a:extLst>
              <a:ext uri="{FF2B5EF4-FFF2-40B4-BE49-F238E27FC236}">
                <a16:creationId xmlns:a16="http://schemas.microsoft.com/office/drawing/2014/main" id="{F0717FB6-C8BF-4C45-8D6D-0240FCA5A678}"/>
              </a:ext>
            </a:extLst>
          </p:cNvPr>
          <p:cNvSpPr>
            <a:spLocks noGrp="1"/>
          </p:cNvSpPr>
          <p:nvPr>
            <p:ph type="body" sz="quarter" idx="11"/>
          </p:nvPr>
        </p:nvSpPr>
        <p:spPr>
          <a:xfrm>
            <a:off x="626165" y="1447459"/>
            <a:ext cx="4989327" cy="5046446"/>
          </a:xfrm>
        </p:spPr>
        <p:txBody>
          <a:bodyPr/>
          <a:lstStyle/>
          <a:p>
            <a:endParaRPr lang="en-CH" dirty="0"/>
          </a:p>
          <a:p>
            <a:r>
              <a:rPr lang="en-CH" dirty="0"/>
              <a:t>5 </a:t>
            </a:r>
            <a:r>
              <a:rPr lang="es-ES" dirty="0"/>
              <a:t>de las</a:t>
            </a:r>
            <a:r>
              <a:rPr lang="en-CH" dirty="0"/>
              <a:t> 25 </a:t>
            </a:r>
            <a:r>
              <a:rPr lang="es-ES" dirty="0"/>
              <a:t>operaciones que participan están en</a:t>
            </a:r>
            <a:r>
              <a:rPr lang="en-CH" dirty="0"/>
              <a:t> Chile</a:t>
            </a:r>
          </a:p>
          <a:p>
            <a:r>
              <a:rPr lang="en-CH" dirty="0"/>
              <a:t>2 </a:t>
            </a:r>
            <a:r>
              <a:rPr lang="es-ES" dirty="0"/>
              <a:t>operaciones</a:t>
            </a:r>
            <a:r>
              <a:rPr lang="en-CH" dirty="0"/>
              <a:t> </a:t>
            </a:r>
            <a:r>
              <a:rPr lang="es-ES" dirty="0"/>
              <a:t>e</a:t>
            </a:r>
            <a:r>
              <a:rPr lang="en-CH" dirty="0"/>
              <a:t>n C</a:t>
            </a:r>
            <a:r>
              <a:rPr lang="en-GB" dirty="0"/>
              <a:t>h</a:t>
            </a:r>
            <a:r>
              <a:rPr lang="en-CH" dirty="0"/>
              <a:t>ile </a:t>
            </a:r>
            <a:r>
              <a:rPr lang="es-ES" dirty="0"/>
              <a:t>han </a:t>
            </a:r>
            <a:r>
              <a:rPr lang="en-CH" dirty="0"/>
              <a:t>reci</a:t>
            </a:r>
            <a:r>
              <a:rPr lang="es-ES" dirty="0" err="1"/>
              <a:t>bi</a:t>
            </a:r>
            <a:r>
              <a:rPr lang="en-CH" dirty="0"/>
              <a:t>d</a:t>
            </a:r>
            <a:r>
              <a:rPr lang="es-ES" dirty="0"/>
              <a:t>o</a:t>
            </a:r>
            <a:r>
              <a:rPr lang="en-CH" dirty="0"/>
              <a:t> the C</a:t>
            </a:r>
            <a:r>
              <a:rPr lang="en-GB" dirty="0"/>
              <a:t>o</a:t>
            </a:r>
            <a:r>
              <a:rPr lang="en-CH" dirty="0"/>
              <a:t>pper Mark:</a:t>
            </a:r>
          </a:p>
          <a:p>
            <a:pPr lvl="1"/>
            <a:r>
              <a:rPr lang="en-CH" dirty="0"/>
              <a:t>El Abra</a:t>
            </a:r>
          </a:p>
          <a:p>
            <a:pPr lvl="1"/>
            <a:r>
              <a:rPr lang="en-CH" dirty="0"/>
              <a:t>Centinela</a:t>
            </a:r>
          </a:p>
          <a:p>
            <a:r>
              <a:rPr lang="en-CH" dirty="0"/>
              <a:t>Colabora</a:t>
            </a:r>
            <a:r>
              <a:rPr lang="es-ES" dirty="0"/>
              <a:t>c</a:t>
            </a:r>
            <a:r>
              <a:rPr lang="en-CH" dirty="0"/>
              <a:t>i</a:t>
            </a:r>
            <a:r>
              <a:rPr lang="es-ES" dirty="0" err="1"/>
              <a:t>ó</a:t>
            </a:r>
            <a:r>
              <a:rPr lang="en-CH" dirty="0"/>
              <a:t>n </a:t>
            </a:r>
            <a:r>
              <a:rPr lang="es-ES" dirty="0"/>
              <a:t>con</a:t>
            </a:r>
            <a:r>
              <a:rPr lang="en-CH" dirty="0"/>
              <a:t> Cesco, Alta Ley and GIZ (Minsus)</a:t>
            </a:r>
          </a:p>
          <a:p>
            <a:r>
              <a:rPr lang="es-ES" dirty="0"/>
              <a:t>Creciente interés</a:t>
            </a:r>
            <a:r>
              <a:rPr lang="en-CH" dirty="0"/>
              <a:t> </a:t>
            </a:r>
            <a:r>
              <a:rPr lang="es-ES" dirty="0"/>
              <a:t>a través de la</a:t>
            </a:r>
            <a:r>
              <a:rPr lang="en-CH" dirty="0"/>
              <a:t> participa</a:t>
            </a:r>
            <a:r>
              <a:rPr lang="es-ES" dirty="0" err="1"/>
              <a:t>ción</a:t>
            </a:r>
            <a:r>
              <a:rPr lang="en-CH" dirty="0"/>
              <a:t> </a:t>
            </a:r>
            <a:r>
              <a:rPr lang="es-ES" dirty="0"/>
              <a:t>e</a:t>
            </a:r>
            <a:r>
              <a:rPr lang="en-CH" dirty="0"/>
              <a:t>n </a:t>
            </a:r>
            <a:r>
              <a:rPr lang="es-ES" dirty="0"/>
              <a:t>eventos </a:t>
            </a:r>
            <a:r>
              <a:rPr lang="en-CH" dirty="0"/>
              <a:t>virtual</a:t>
            </a:r>
            <a:r>
              <a:rPr lang="es-ES" dirty="0"/>
              <a:t>es</a:t>
            </a:r>
            <a:endParaRPr lang="en-CH" dirty="0"/>
          </a:p>
        </p:txBody>
      </p:sp>
      <p:pic>
        <p:nvPicPr>
          <p:cNvPr id="4" name="Picture 3">
            <a:extLst>
              <a:ext uri="{FF2B5EF4-FFF2-40B4-BE49-F238E27FC236}">
                <a16:creationId xmlns:a16="http://schemas.microsoft.com/office/drawing/2014/main" id="{5E1BBD19-E1C4-C84C-980A-04821BC36A2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76510" y="2002277"/>
            <a:ext cx="5078974" cy="2853446"/>
          </a:xfrm>
          <a:prstGeom prst="rect">
            <a:avLst/>
          </a:prstGeom>
        </p:spPr>
      </p:pic>
      <p:sp>
        <p:nvSpPr>
          <p:cNvPr id="5" name="TextBox 4">
            <a:extLst>
              <a:ext uri="{FF2B5EF4-FFF2-40B4-BE49-F238E27FC236}">
                <a16:creationId xmlns:a16="http://schemas.microsoft.com/office/drawing/2014/main" id="{5E0BE203-32A3-944C-B767-CC25561616AB}"/>
              </a:ext>
            </a:extLst>
          </p:cNvPr>
          <p:cNvSpPr txBox="1"/>
          <p:nvPr/>
        </p:nvSpPr>
        <p:spPr>
          <a:xfrm>
            <a:off x="6576510" y="4864377"/>
            <a:ext cx="5078974" cy="646331"/>
          </a:xfrm>
          <a:prstGeom prst="rect">
            <a:avLst/>
          </a:prstGeom>
          <a:noFill/>
        </p:spPr>
        <p:txBody>
          <a:bodyPr wrap="square" rtlCol="0">
            <a:spAutoFit/>
          </a:bodyPr>
          <a:lstStyle/>
          <a:p>
            <a:r>
              <a:rPr lang="en-CH" dirty="0"/>
              <a:t>The Copper Mark was recently featured on CNN Chile’s Minera 360 program (see </a:t>
            </a:r>
            <a:r>
              <a:rPr lang="en-CH" dirty="0">
                <a:hlinkClick r:id="rId3"/>
              </a:rPr>
              <a:t>here</a:t>
            </a:r>
            <a:r>
              <a:rPr lang="en-CH" dirty="0"/>
              <a:t>)</a:t>
            </a:r>
          </a:p>
        </p:txBody>
      </p:sp>
      <p:pic>
        <p:nvPicPr>
          <p:cNvPr id="7" name="Graphic 6" descr="Shoe footprints with solid fill">
            <a:extLst>
              <a:ext uri="{FF2B5EF4-FFF2-40B4-BE49-F238E27FC236}">
                <a16:creationId xmlns:a16="http://schemas.microsoft.com/office/drawing/2014/main" id="{C0841E90-BE46-4B4D-BB78-6A3DA3C181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12" y="480620"/>
            <a:ext cx="1198098" cy="1198098"/>
          </a:xfrm>
          <a:prstGeom prst="rect">
            <a:avLst/>
          </a:prstGeom>
        </p:spPr>
      </p:pic>
    </p:spTree>
    <p:extLst>
      <p:ext uri="{BB962C8B-B14F-4D97-AF65-F5344CB8AC3E}">
        <p14:creationId xmlns:p14="http://schemas.microsoft.com/office/powerpoint/2010/main" val="213520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F6C6-5EF8-0F4A-99A1-5BD1744A04FF}"/>
              </a:ext>
            </a:extLst>
          </p:cNvPr>
          <p:cNvSpPr>
            <a:spLocks noGrp="1"/>
          </p:cNvSpPr>
          <p:nvPr>
            <p:ph type="title"/>
          </p:nvPr>
        </p:nvSpPr>
        <p:spPr>
          <a:xfrm>
            <a:off x="798288" y="518753"/>
            <a:ext cx="10078278" cy="569153"/>
          </a:xfrm>
        </p:spPr>
        <p:txBody>
          <a:bodyPr/>
          <a:lstStyle/>
          <a:p>
            <a:r>
              <a:rPr lang="es-ES" sz="4400" dirty="0"/>
              <a:t>Porqué el</a:t>
            </a:r>
            <a:r>
              <a:rPr lang="en-CH" sz="4400" dirty="0"/>
              <a:t> Copper Mark:</a:t>
            </a:r>
          </a:p>
        </p:txBody>
      </p:sp>
      <p:pic>
        <p:nvPicPr>
          <p:cNvPr id="4" name="Picture 3" descr="Diagram&#10;&#10;Description automatically generated">
            <a:extLst>
              <a:ext uri="{FF2B5EF4-FFF2-40B4-BE49-F238E27FC236}">
                <a16:creationId xmlns:a16="http://schemas.microsoft.com/office/drawing/2014/main" id="{1FABAF49-3EEC-B444-9F61-2086158E3F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05081" y="2746548"/>
            <a:ext cx="3244008" cy="2928114"/>
          </a:xfrm>
          <a:prstGeom prst="rect">
            <a:avLst/>
          </a:prstGeom>
        </p:spPr>
      </p:pic>
      <p:cxnSp>
        <p:nvCxnSpPr>
          <p:cNvPr id="7" name="Straight Connector 6">
            <a:extLst>
              <a:ext uri="{FF2B5EF4-FFF2-40B4-BE49-F238E27FC236}">
                <a16:creationId xmlns:a16="http://schemas.microsoft.com/office/drawing/2014/main" id="{A15FA2CC-046F-E741-830A-9B11B4527CD8}"/>
              </a:ext>
            </a:extLst>
          </p:cNvPr>
          <p:cNvCxnSpPr/>
          <p:nvPr/>
        </p:nvCxnSpPr>
        <p:spPr>
          <a:xfrm>
            <a:off x="798288" y="1215612"/>
            <a:ext cx="10439235" cy="0"/>
          </a:xfrm>
          <a:prstGeom prst="line">
            <a:avLst/>
          </a:prstGeom>
        </p:spPr>
        <p:style>
          <a:lnRef idx="3">
            <a:schemeClr val="accent5"/>
          </a:lnRef>
          <a:fillRef idx="0">
            <a:schemeClr val="accent5"/>
          </a:fillRef>
          <a:effectRef idx="2">
            <a:schemeClr val="accent5"/>
          </a:effectRef>
          <a:fontRef idx="minor">
            <a:schemeClr val="tx1"/>
          </a:fontRef>
        </p:style>
      </p:cxnSp>
      <p:graphicFrame>
        <p:nvGraphicFramePr>
          <p:cNvPr id="11" name="Diagram 10">
            <a:extLst>
              <a:ext uri="{FF2B5EF4-FFF2-40B4-BE49-F238E27FC236}">
                <a16:creationId xmlns:a16="http://schemas.microsoft.com/office/drawing/2014/main" id="{13FDA45E-0387-6C49-90E2-16082DE497D4}"/>
              </a:ext>
            </a:extLst>
          </p:cNvPr>
          <p:cNvGraphicFramePr/>
          <p:nvPr/>
        </p:nvGraphicFramePr>
        <p:xfrm>
          <a:off x="798288" y="2528055"/>
          <a:ext cx="7653003" cy="3819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id="{3782A0B6-929C-D34D-9098-1864864AC4BB}"/>
              </a:ext>
            </a:extLst>
          </p:cNvPr>
          <p:cNvPicPr>
            <a:picLocks noChangeAspect="1"/>
          </p:cNvPicPr>
          <p:nvPr/>
        </p:nvPicPr>
        <p:blipFill>
          <a:blip r:embed="rId9"/>
          <a:stretch>
            <a:fillRect/>
          </a:stretch>
        </p:blipFill>
        <p:spPr>
          <a:xfrm>
            <a:off x="7637610" y="2926081"/>
            <a:ext cx="630803" cy="320040"/>
          </a:xfrm>
          <a:prstGeom prst="rect">
            <a:avLst/>
          </a:prstGeom>
        </p:spPr>
      </p:pic>
      <p:sp>
        <p:nvSpPr>
          <p:cNvPr id="9" name="CuadroTexto 8">
            <a:extLst>
              <a:ext uri="{FF2B5EF4-FFF2-40B4-BE49-F238E27FC236}">
                <a16:creationId xmlns:a16="http://schemas.microsoft.com/office/drawing/2014/main" id="{22F7349D-CD2A-4BC1-B72B-C2CCF5628BD5}"/>
              </a:ext>
            </a:extLst>
          </p:cNvPr>
          <p:cNvSpPr txBox="1"/>
          <p:nvPr/>
        </p:nvSpPr>
        <p:spPr>
          <a:xfrm>
            <a:off x="1298642" y="1327726"/>
            <a:ext cx="9790890" cy="1200329"/>
          </a:xfrm>
          <a:prstGeom prst="rect">
            <a:avLst/>
          </a:prstGeom>
          <a:noFill/>
        </p:spPr>
        <p:txBody>
          <a:bodyPr wrap="square">
            <a:spAutoFit/>
          </a:bodyPr>
          <a:lstStyle/>
          <a:p>
            <a:r>
              <a:rPr lang="es-ES" sz="2400" b="1" dirty="0" err="1">
                <a:solidFill>
                  <a:srgbClr val="004153"/>
                </a:solidFill>
              </a:rPr>
              <a:t>The</a:t>
            </a:r>
            <a:r>
              <a:rPr lang="es-ES" sz="2400" b="1" dirty="0">
                <a:solidFill>
                  <a:srgbClr val="004153"/>
                </a:solidFill>
              </a:rPr>
              <a:t> </a:t>
            </a:r>
            <a:r>
              <a:rPr lang="es-ES" sz="2400" b="1" dirty="0" err="1">
                <a:solidFill>
                  <a:srgbClr val="004153"/>
                </a:solidFill>
              </a:rPr>
              <a:t>Copper</a:t>
            </a:r>
            <a:r>
              <a:rPr lang="es-ES" sz="2400" b="1" dirty="0">
                <a:solidFill>
                  <a:srgbClr val="004153"/>
                </a:solidFill>
              </a:rPr>
              <a:t> Mark es un marco de aseguramiento creíble y reconocido, que evalúa separadamente de la industria (evaluación independiente).</a:t>
            </a:r>
            <a:endParaRPr lang="es-CL" sz="2400" b="1" dirty="0">
              <a:solidFill>
                <a:srgbClr val="004153"/>
              </a:solidFill>
            </a:endParaRPr>
          </a:p>
        </p:txBody>
      </p:sp>
    </p:spTree>
    <p:extLst>
      <p:ext uri="{BB962C8B-B14F-4D97-AF65-F5344CB8AC3E}">
        <p14:creationId xmlns:p14="http://schemas.microsoft.com/office/powerpoint/2010/main" val="1794556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FB84D0B5-C026-D048-B249-9177342DCB96}"/>
              </a:ext>
            </a:extLst>
          </p:cNvPr>
          <p:cNvGraphicFramePr>
            <a:graphicFrameLocks noGrp="1"/>
          </p:cNvGraphicFramePr>
          <p:nvPr>
            <p:ph type="tbl" sz="quarter" idx="10"/>
            <p:extLst>
              <p:ext uri="{D42A27DB-BD31-4B8C-83A1-F6EECF244321}">
                <p14:modId xmlns:p14="http://schemas.microsoft.com/office/powerpoint/2010/main" val="2536849712"/>
              </p:ext>
            </p:extLst>
          </p:nvPr>
        </p:nvGraphicFramePr>
        <p:xfrm>
          <a:off x="786839" y="278519"/>
          <a:ext cx="10018713" cy="6339840"/>
        </p:xfrm>
        <a:graphic>
          <a:graphicData uri="http://schemas.openxmlformats.org/drawingml/2006/table">
            <a:tbl>
              <a:tblPr firstRow="1" firstCol="1" bandRow="1">
                <a:tableStyleId>{E8034E78-7F5D-4C2E-B375-FC64B27BC917}</a:tableStyleId>
              </a:tblPr>
              <a:tblGrid>
                <a:gridCol w="5466043">
                  <a:extLst>
                    <a:ext uri="{9D8B030D-6E8A-4147-A177-3AD203B41FA5}">
                      <a16:colId xmlns:a16="http://schemas.microsoft.com/office/drawing/2014/main" val="4208943186"/>
                    </a:ext>
                  </a:extLst>
                </a:gridCol>
                <a:gridCol w="2276335">
                  <a:extLst>
                    <a:ext uri="{9D8B030D-6E8A-4147-A177-3AD203B41FA5}">
                      <a16:colId xmlns:a16="http://schemas.microsoft.com/office/drawing/2014/main" val="1324998588"/>
                    </a:ext>
                  </a:extLst>
                </a:gridCol>
                <a:gridCol w="2276335">
                  <a:extLst>
                    <a:ext uri="{9D8B030D-6E8A-4147-A177-3AD203B41FA5}">
                      <a16:colId xmlns:a16="http://schemas.microsoft.com/office/drawing/2014/main" val="3987220683"/>
                    </a:ext>
                  </a:extLst>
                </a:gridCol>
              </a:tblGrid>
              <a:tr h="370840">
                <a:tc>
                  <a:txBody>
                    <a:bodyPr/>
                    <a:lstStyle/>
                    <a:p>
                      <a:pPr algn="ctr"/>
                      <a:r>
                        <a:rPr lang="en-CH" sz="2400" dirty="0"/>
                        <a:t>JOIN US!</a:t>
                      </a:r>
                    </a:p>
                  </a:txBody>
                  <a:tcPr/>
                </a:tc>
                <a:tc>
                  <a:txBody>
                    <a:bodyPr/>
                    <a:lstStyle/>
                    <a:p>
                      <a:pPr algn="ctr"/>
                      <a:r>
                        <a:rPr lang="en-CH" sz="2400" dirty="0"/>
                        <a:t>Partners</a:t>
                      </a:r>
                    </a:p>
                  </a:txBody>
                  <a:tcPr/>
                </a:tc>
                <a:tc>
                  <a:txBody>
                    <a:bodyPr/>
                    <a:lstStyle/>
                    <a:p>
                      <a:pPr algn="ctr"/>
                      <a:r>
                        <a:rPr lang="en-CH" sz="2400" dirty="0"/>
                        <a:t>Participants</a:t>
                      </a:r>
                    </a:p>
                  </a:txBody>
                  <a:tcPr/>
                </a:tc>
                <a:extLst>
                  <a:ext uri="{0D108BD9-81ED-4DB2-BD59-A6C34878D82A}">
                    <a16:rowId xmlns:a16="http://schemas.microsoft.com/office/drawing/2014/main" val="1335611967"/>
                  </a:ext>
                </a:extLst>
              </a:tr>
              <a:tr h="370840">
                <a:tc>
                  <a:txBody>
                    <a:bodyPr/>
                    <a:lstStyle/>
                    <a:p>
                      <a:pPr algn="ctr">
                        <a:spcAft>
                          <a:spcPts val="600"/>
                        </a:spcAft>
                      </a:pPr>
                      <a:r>
                        <a:rPr lang="en-US" sz="1600" b="0" dirty="0">
                          <a:effectLst/>
                        </a:rPr>
                        <a:t>Provide assurance on responsible production to customers and investors</a:t>
                      </a:r>
                    </a:p>
                    <a:p>
                      <a:pPr algn="ctr">
                        <a:spcAft>
                          <a:spcPts val="600"/>
                        </a:spcAft>
                      </a:pPr>
                      <a:endParaRPr lang="en-US" sz="1600" b="0" dirty="0">
                        <a:effectLst/>
                      </a:endParaRPr>
                    </a:p>
                  </a:txBody>
                  <a:tcPr marL="48281" marR="48281" marT="0" marB="0"/>
                </a:tc>
                <a:tc>
                  <a:txBody>
                    <a:bodyPr/>
                    <a:lstStyle/>
                    <a:p>
                      <a:endParaRPr lang="en-CH"/>
                    </a:p>
                  </a:txBody>
                  <a:tcPr/>
                </a:tc>
                <a:tc>
                  <a:txBody>
                    <a:bodyPr/>
                    <a:lstStyle/>
                    <a:p>
                      <a:endParaRPr lang="en-CH" dirty="0"/>
                    </a:p>
                  </a:txBody>
                  <a:tcPr/>
                </a:tc>
                <a:extLst>
                  <a:ext uri="{0D108BD9-81ED-4DB2-BD59-A6C34878D82A}">
                    <a16:rowId xmlns:a16="http://schemas.microsoft.com/office/drawing/2014/main" val="1637416700"/>
                  </a:ext>
                </a:extLst>
              </a:tr>
              <a:tr h="370840">
                <a:tc>
                  <a:txBody>
                    <a:bodyPr/>
                    <a:lstStyle/>
                    <a:p>
                      <a:pPr algn="ctr">
                        <a:spcAft>
                          <a:spcPts val="600"/>
                        </a:spcAft>
                      </a:pPr>
                      <a:r>
                        <a:rPr lang="en-GB" sz="1600" b="0" dirty="0">
                          <a:effectLst/>
                        </a:rPr>
                        <a:t>Ability to comply with London Metal Exchange requirements for responsible sourcing</a:t>
                      </a:r>
                    </a:p>
                    <a:p>
                      <a:pPr algn="ctr">
                        <a:spcAft>
                          <a:spcPts val="600"/>
                        </a:spcAft>
                      </a:pPr>
                      <a:endParaRPr lang="en-CH" sz="1600" b="0" dirty="0">
                        <a:effectLst/>
                        <a:latin typeface="Arial" panose="020B0604020202020204" pitchFamily="34" charset="0"/>
                        <a:ea typeface="Calibri" panose="020F0502020204030204" pitchFamily="34" charset="0"/>
                        <a:cs typeface="Arial" panose="020B0604020202020204" pitchFamily="34" charset="0"/>
                      </a:endParaRPr>
                    </a:p>
                  </a:txBody>
                  <a:tcPr marL="48281" marR="48281" marT="0" marB="0"/>
                </a:tc>
                <a:tc>
                  <a:txBody>
                    <a:bodyPr/>
                    <a:lstStyle/>
                    <a:p>
                      <a:endParaRPr lang="en-CH"/>
                    </a:p>
                  </a:txBody>
                  <a:tcPr/>
                </a:tc>
                <a:tc>
                  <a:txBody>
                    <a:bodyPr/>
                    <a:lstStyle/>
                    <a:p>
                      <a:endParaRPr lang="en-CH" dirty="0"/>
                    </a:p>
                  </a:txBody>
                  <a:tcPr/>
                </a:tc>
                <a:extLst>
                  <a:ext uri="{0D108BD9-81ED-4DB2-BD59-A6C34878D82A}">
                    <a16:rowId xmlns:a16="http://schemas.microsoft.com/office/drawing/2014/main" val="4206519539"/>
                  </a:ext>
                </a:extLst>
              </a:tr>
              <a:tr h="370840">
                <a:tc>
                  <a:txBody>
                    <a:bodyPr/>
                    <a:lstStyle/>
                    <a:p>
                      <a:pPr algn="ctr">
                        <a:spcAft>
                          <a:spcPts val="600"/>
                        </a:spcAft>
                      </a:pPr>
                      <a:r>
                        <a:rPr lang="en-GB" sz="1600" b="0" dirty="0">
                          <a:effectLst/>
                        </a:rPr>
                        <a:t> Ability to make Copper Mark Claims</a:t>
                      </a:r>
                    </a:p>
                    <a:p>
                      <a:pPr algn="ctr">
                        <a:spcAft>
                          <a:spcPts val="600"/>
                        </a:spcAft>
                      </a:pPr>
                      <a:endParaRPr lang="en-GB" sz="1600" b="0" dirty="0">
                        <a:effectLst/>
                      </a:endParaRPr>
                    </a:p>
                    <a:p>
                      <a:pPr algn="ctr">
                        <a:spcAft>
                          <a:spcPts val="600"/>
                        </a:spcAft>
                      </a:pPr>
                      <a:endParaRPr lang="en-GB" sz="1600" b="0" dirty="0">
                        <a:effectLst/>
                      </a:endParaRPr>
                    </a:p>
                  </a:txBody>
                  <a:tcPr marL="48281" marR="48281" marT="0" marB="0"/>
                </a:tc>
                <a:tc>
                  <a:txBody>
                    <a:bodyPr/>
                    <a:lstStyle/>
                    <a:p>
                      <a:endParaRPr lang="en-CH"/>
                    </a:p>
                  </a:txBody>
                  <a:tcPr/>
                </a:tc>
                <a:tc>
                  <a:txBody>
                    <a:bodyPr/>
                    <a:lstStyle/>
                    <a:p>
                      <a:endParaRPr lang="en-CH" dirty="0"/>
                    </a:p>
                  </a:txBody>
                  <a:tcPr/>
                </a:tc>
                <a:extLst>
                  <a:ext uri="{0D108BD9-81ED-4DB2-BD59-A6C34878D82A}">
                    <a16:rowId xmlns:a16="http://schemas.microsoft.com/office/drawing/2014/main" val="27158513"/>
                  </a:ext>
                </a:extLst>
              </a:tr>
              <a:tr h="370840">
                <a:tc>
                  <a:txBody>
                    <a:bodyPr/>
                    <a:lstStyle/>
                    <a:p>
                      <a:pPr algn="ctr">
                        <a:spcAft>
                          <a:spcPts val="600"/>
                        </a:spcAft>
                      </a:pPr>
                      <a:r>
                        <a:rPr lang="en-GB" sz="1600" b="0" dirty="0">
                          <a:effectLst/>
                        </a:rPr>
                        <a:t> Access to working groups facilitated by the Copper Mark</a:t>
                      </a:r>
                    </a:p>
                    <a:p>
                      <a:pPr algn="ctr">
                        <a:spcAft>
                          <a:spcPts val="600"/>
                        </a:spcAft>
                      </a:pPr>
                      <a:endParaRPr lang="en-GB" sz="1600" b="0" dirty="0">
                        <a:effectLst/>
                      </a:endParaRPr>
                    </a:p>
                    <a:p>
                      <a:pPr algn="ctr">
                        <a:spcAft>
                          <a:spcPts val="600"/>
                        </a:spcAft>
                      </a:pPr>
                      <a:endParaRPr lang="en-CH" sz="1600" b="0" dirty="0">
                        <a:effectLst/>
                        <a:latin typeface="Arial" panose="020B0604020202020204" pitchFamily="34" charset="0"/>
                        <a:cs typeface="Arial" panose="020B0604020202020204" pitchFamily="34" charset="0"/>
                      </a:endParaRPr>
                    </a:p>
                  </a:txBody>
                  <a:tcPr marL="48281" marR="48281" marT="0" marB="0"/>
                </a:tc>
                <a:tc>
                  <a:txBody>
                    <a:bodyPr/>
                    <a:lstStyle/>
                    <a:p>
                      <a:endParaRPr lang="en-CH"/>
                    </a:p>
                  </a:txBody>
                  <a:tcPr/>
                </a:tc>
                <a:tc>
                  <a:txBody>
                    <a:bodyPr/>
                    <a:lstStyle/>
                    <a:p>
                      <a:endParaRPr lang="en-CH" dirty="0"/>
                    </a:p>
                  </a:txBody>
                  <a:tcPr/>
                </a:tc>
                <a:extLst>
                  <a:ext uri="{0D108BD9-81ED-4DB2-BD59-A6C34878D82A}">
                    <a16:rowId xmlns:a16="http://schemas.microsoft.com/office/drawing/2014/main" val="611627313"/>
                  </a:ext>
                </a:extLst>
              </a:tr>
              <a:tr h="370840">
                <a:tc>
                  <a:txBody>
                    <a:bodyPr/>
                    <a:lstStyle/>
                    <a:p>
                      <a:pPr algn="ctr">
                        <a:spcAft>
                          <a:spcPts val="600"/>
                        </a:spcAft>
                      </a:pPr>
                      <a:r>
                        <a:rPr lang="en-GB" sz="1600" b="0" dirty="0">
                          <a:effectLst/>
                        </a:rPr>
                        <a:t> Eligibility to serve on </a:t>
                      </a:r>
                      <a:r>
                        <a:rPr lang="en-GB" sz="1600" b="0" u="none" dirty="0">
                          <a:effectLst/>
                        </a:rPr>
                        <a:t>the </a:t>
                      </a:r>
                      <a:r>
                        <a:rPr lang="en-GB" sz="1600" b="0" u="none" kern="1200" dirty="0">
                          <a:solidFill>
                            <a:schemeClr val="lt1"/>
                          </a:solidFill>
                          <a:effectLst/>
                          <a:latin typeface="+mn-lt"/>
                          <a:ea typeface="+mn-ea"/>
                          <a:cs typeface="+mn-cs"/>
                          <a:hlinkClick r:id="rId2">
                            <a:extLst>
                              <a:ext uri="{A12FA001-AC4F-418D-AE19-62706E023703}">
                                <ahyp:hlinkClr xmlns:ahyp="http://schemas.microsoft.com/office/drawing/2018/hyperlinkcolor" val="tx"/>
                              </a:ext>
                            </a:extLst>
                          </a:hlinkClick>
                        </a:rPr>
                        <a:t>Copper Mark Advisory Council</a:t>
                      </a:r>
                      <a:r>
                        <a:rPr lang="en-GB" sz="1600" b="0" u="none" kern="1200" dirty="0">
                          <a:solidFill>
                            <a:schemeClr val="lt1"/>
                          </a:solidFill>
                          <a:effectLst/>
                          <a:latin typeface="+mn-lt"/>
                          <a:ea typeface="+mn-ea"/>
                          <a:cs typeface="+mn-cs"/>
                        </a:rPr>
                        <a:t> and the B</a:t>
                      </a:r>
                      <a:r>
                        <a:rPr lang="en-GB" sz="1600" b="0" u="none" dirty="0">
                          <a:effectLst/>
                        </a:rPr>
                        <a:t>oard of Directors</a:t>
                      </a:r>
                    </a:p>
                    <a:p>
                      <a:pPr algn="ctr">
                        <a:spcAft>
                          <a:spcPts val="600"/>
                        </a:spcAft>
                      </a:pPr>
                      <a:endParaRPr lang="en-CH" sz="1600" b="0" dirty="0">
                        <a:effectLst/>
                        <a:latin typeface="Arial" panose="020B0604020202020204" pitchFamily="34" charset="0"/>
                        <a:cs typeface="Arial" panose="020B0604020202020204" pitchFamily="34" charset="0"/>
                      </a:endParaRPr>
                    </a:p>
                  </a:txBody>
                  <a:tcPr marL="48281" marR="48281" marT="0" marB="0"/>
                </a:tc>
                <a:tc>
                  <a:txBody>
                    <a:bodyPr/>
                    <a:lstStyle/>
                    <a:p>
                      <a:endParaRPr lang="en-CH" dirty="0"/>
                    </a:p>
                  </a:txBody>
                  <a:tcPr/>
                </a:tc>
                <a:tc>
                  <a:txBody>
                    <a:bodyPr/>
                    <a:lstStyle/>
                    <a:p>
                      <a:endParaRPr lang="en-CH" dirty="0"/>
                    </a:p>
                  </a:txBody>
                  <a:tcPr/>
                </a:tc>
                <a:extLst>
                  <a:ext uri="{0D108BD9-81ED-4DB2-BD59-A6C34878D82A}">
                    <a16:rowId xmlns:a16="http://schemas.microsoft.com/office/drawing/2014/main" val="2711897738"/>
                  </a:ext>
                </a:extLst>
              </a:tr>
              <a:tr h="370840">
                <a:tc>
                  <a:txBody>
                    <a:bodyPr/>
                    <a:lstStyle/>
                    <a:p>
                      <a:pPr algn="ctr">
                        <a:spcAft>
                          <a:spcPts val="600"/>
                        </a:spcAft>
                      </a:pPr>
                      <a:r>
                        <a:rPr lang="en-GB" sz="1600" b="0" dirty="0">
                          <a:effectLst/>
                        </a:rPr>
                        <a:t>Access to Copper Mark quarterly updates, resources and information</a:t>
                      </a:r>
                    </a:p>
                    <a:p>
                      <a:pPr algn="ctr">
                        <a:spcAft>
                          <a:spcPts val="600"/>
                        </a:spcAft>
                      </a:pPr>
                      <a:endParaRPr lang="en-GB" sz="1600" b="0" dirty="0">
                        <a:effectLst/>
                        <a:latin typeface="Arial" panose="020B0604020202020204" pitchFamily="34" charset="0"/>
                        <a:cs typeface="Arial" panose="020B0604020202020204" pitchFamily="34" charset="0"/>
                      </a:endParaRPr>
                    </a:p>
                  </a:txBody>
                  <a:tcPr marL="48281" marR="48281" marT="0" marB="0"/>
                </a:tc>
                <a:tc>
                  <a:txBody>
                    <a:bodyPr/>
                    <a:lstStyle/>
                    <a:p>
                      <a:endParaRPr lang="en-CH"/>
                    </a:p>
                  </a:txBody>
                  <a:tcPr/>
                </a:tc>
                <a:tc>
                  <a:txBody>
                    <a:bodyPr/>
                    <a:lstStyle/>
                    <a:p>
                      <a:endParaRPr lang="en-CH" dirty="0"/>
                    </a:p>
                  </a:txBody>
                  <a:tcPr/>
                </a:tc>
                <a:extLst>
                  <a:ext uri="{0D108BD9-81ED-4DB2-BD59-A6C34878D82A}">
                    <a16:rowId xmlns:a16="http://schemas.microsoft.com/office/drawing/2014/main" val="3277415090"/>
                  </a:ext>
                </a:extLst>
              </a:tr>
              <a:tr h="370840">
                <a:tc>
                  <a:txBody>
                    <a:bodyPr/>
                    <a:lstStyle/>
                    <a:p>
                      <a:pPr algn="ctr">
                        <a:spcAft>
                          <a:spcPts val="600"/>
                        </a:spcAft>
                      </a:pPr>
                      <a:r>
                        <a:rPr lang="en-GB" sz="1600" b="0" dirty="0">
                          <a:effectLst/>
                        </a:rPr>
                        <a:t>Connection with other like-minded organizations</a:t>
                      </a:r>
                    </a:p>
                    <a:p>
                      <a:pPr algn="ctr">
                        <a:spcAft>
                          <a:spcPts val="600"/>
                        </a:spcAft>
                      </a:pPr>
                      <a:endParaRPr lang="en-GB" sz="1600" b="0" dirty="0">
                        <a:effectLst/>
                      </a:endParaRPr>
                    </a:p>
                    <a:p>
                      <a:pPr algn="ctr">
                        <a:spcAft>
                          <a:spcPts val="600"/>
                        </a:spcAft>
                      </a:pPr>
                      <a:endParaRPr lang="en-CH" sz="1600" b="0" dirty="0">
                        <a:effectLst/>
                        <a:latin typeface="Arial" panose="020B0604020202020204" pitchFamily="34" charset="0"/>
                        <a:cs typeface="Arial" panose="020B0604020202020204" pitchFamily="34" charset="0"/>
                      </a:endParaRPr>
                    </a:p>
                  </a:txBody>
                  <a:tcPr marL="48281" marR="48281" marT="0" marB="0"/>
                </a:tc>
                <a:tc>
                  <a:txBody>
                    <a:bodyPr/>
                    <a:lstStyle/>
                    <a:p>
                      <a:endParaRPr lang="en-CH"/>
                    </a:p>
                  </a:txBody>
                  <a:tcPr/>
                </a:tc>
                <a:tc>
                  <a:txBody>
                    <a:bodyPr/>
                    <a:lstStyle/>
                    <a:p>
                      <a:endParaRPr lang="en-CH" dirty="0"/>
                    </a:p>
                  </a:txBody>
                  <a:tcPr/>
                </a:tc>
                <a:extLst>
                  <a:ext uri="{0D108BD9-81ED-4DB2-BD59-A6C34878D82A}">
                    <a16:rowId xmlns:a16="http://schemas.microsoft.com/office/drawing/2014/main" val="2216826209"/>
                  </a:ext>
                </a:extLst>
              </a:tr>
            </a:tbl>
          </a:graphicData>
        </a:graphic>
      </p:graphicFrame>
      <p:sp>
        <p:nvSpPr>
          <p:cNvPr id="4" name="Slide Number Placeholder 3">
            <a:extLst>
              <a:ext uri="{FF2B5EF4-FFF2-40B4-BE49-F238E27FC236}">
                <a16:creationId xmlns:a16="http://schemas.microsoft.com/office/drawing/2014/main" id="{5B4CE785-BEB2-2D41-8B4E-0130AD92ABAE}"/>
              </a:ext>
            </a:extLst>
          </p:cNvPr>
          <p:cNvSpPr>
            <a:spLocks noGrp="1"/>
          </p:cNvSpPr>
          <p:nvPr>
            <p:ph type="sldNum" sz="quarter" idx="4294967295"/>
          </p:nvPr>
        </p:nvSpPr>
        <p:spPr>
          <a:xfrm>
            <a:off x="0" y="6494463"/>
            <a:ext cx="398463" cy="182562"/>
          </a:xfrm>
          <a:prstGeom prst="rect">
            <a:avLst/>
          </a:prstGeom>
        </p:spPr>
        <p:txBody>
          <a:bodyPr/>
          <a:lstStyle/>
          <a:p>
            <a:pPr>
              <a:defRPr/>
            </a:pPr>
            <a:fld id="{09187296-947E-8040-A9CD-EB14809396A5}" type="slidenum">
              <a:rPr lang="en-US" smtClean="0"/>
              <a:pPr>
                <a:defRPr/>
              </a:pPr>
              <a:t>13</a:t>
            </a:fld>
            <a:endParaRPr lang="en-US" dirty="0"/>
          </a:p>
        </p:txBody>
      </p:sp>
      <p:pic>
        <p:nvPicPr>
          <p:cNvPr id="6" name="Graphic 1" descr="Checkbox Ticked with solid fill">
            <a:extLst>
              <a:ext uri="{FF2B5EF4-FFF2-40B4-BE49-F238E27FC236}">
                <a16:creationId xmlns:a16="http://schemas.microsoft.com/office/drawing/2014/main" id="{82BC64E3-5E02-B94C-81C9-60B20A95DBE7}"/>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7075" y="2340263"/>
            <a:ext cx="914400" cy="914400"/>
          </a:xfrm>
          <a:prstGeom prst="rect">
            <a:avLst/>
          </a:prstGeom>
        </p:spPr>
      </p:pic>
      <p:pic>
        <p:nvPicPr>
          <p:cNvPr id="7" name="Graphic 37" descr="Checkbox Ticked with solid fill">
            <a:extLst>
              <a:ext uri="{FF2B5EF4-FFF2-40B4-BE49-F238E27FC236}">
                <a16:creationId xmlns:a16="http://schemas.microsoft.com/office/drawing/2014/main" id="{71B65D21-2C63-2141-A67F-8D0132A0814D}"/>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7075" y="4821622"/>
            <a:ext cx="914400" cy="914400"/>
          </a:xfrm>
          <a:prstGeom prst="rect">
            <a:avLst/>
          </a:prstGeom>
        </p:spPr>
      </p:pic>
      <p:pic>
        <p:nvPicPr>
          <p:cNvPr id="8" name="Graphic 38" descr="Checkbox Ticked with solid fill">
            <a:extLst>
              <a:ext uri="{FF2B5EF4-FFF2-40B4-BE49-F238E27FC236}">
                <a16:creationId xmlns:a16="http://schemas.microsoft.com/office/drawing/2014/main" id="{E2E1CF93-0310-BD41-A00D-327959A82447}"/>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7266" y="5672257"/>
            <a:ext cx="914400" cy="914400"/>
          </a:xfrm>
          <a:prstGeom prst="rect">
            <a:avLst/>
          </a:prstGeom>
        </p:spPr>
      </p:pic>
      <p:pic>
        <p:nvPicPr>
          <p:cNvPr id="10" name="Graphic 7" descr="Checkbox Ticked with solid fill">
            <a:extLst>
              <a:ext uri="{FF2B5EF4-FFF2-40B4-BE49-F238E27FC236}">
                <a16:creationId xmlns:a16="http://schemas.microsoft.com/office/drawing/2014/main" id="{26E01D14-9C7B-B846-B1B7-9B037BEC9345}"/>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7266" y="3210346"/>
            <a:ext cx="914400" cy="914400"/>
          </a:xfrm>
          <a:prstGeom prst="rect">
            <a:avLst/>
          </a:prstGeom>
        </p:spPr>
      </p:pic>
      <p:pic>
        <p:nvPicPr>
          <p:cNvPr id="11" name="Graphic 42" descr="Checkbox Ticked with solid fill">
            <a:extLst>
              <a:ext uri="{FF2B5EF4-FFF2-40B4-BE49-F238E27FC236}">
                <a16:creationId xmlns:a16="http://schemas.microsoft.com/office/drawing/2014/main" id="{465FCB46-CAF1-9940-87FB-2C5794D309F1}"/>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3818" y="4823991"/>
            <a:ext cx="914400" cy="914400"/>
          </a:xfrm>
          <a:prstGeom prst="rect">
            <a:avLst/>
          </a:prstGeom>
        </p:spPr>
      </p:pic>
      <p:pic>
        <p:nvPicPr>
          <p:cNvPr id="12" name="Graphic 43" descr="Checkbox Ticked with solid fill">
            <a:extLst>
              <a:ext uri="{FF2B5EF4-FFF2-40B4-BE49-F238E27FC236}">
                <a16:creationId xmlns:a16="http://schemas.microsoft.com/office/drawing/2014/main" id="{61299FAE-E142-1142-8C7A-93E4D3808436}"/>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1749" y="3999895"/>
            <a:ext cx="914400" cy="914400"/>
          </a:xfrm>
          <a:prstGeom prst="rect">
            <a:avLst/>
          </a:prstGeom>
        </p:spPr>
      </p:pic>
      <p:pic>
        <p:nvPicPr>
          <p:cNvPr id="14" name="Graphic 40" descr="Checkbox Ticked with solid fill">
            <a:extLst>
              <a:ext uri="{FF2B5EF4-FFF2-40B4-BE49-F238E27FC236}">
                <a16:creationId xmlns:a16="http://schemas.microsoft.com/office/drawing/2014/main" id="{E6913726-F65C-EE49-B9F0-25F442A8D875}"/>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42612" y="687939"/>
            <a:ext cx="914400" cy="914400"/>
          </a:xfrm>
          <a:prstGeom prst="rect">
            <a:avLst/>
          </a:prstGeom>
        </p:spPr>
      </p:pic>
      <p:pic>
        <p:nvPicPr>
          <p:cNvPr id="16" name="Graphic 13" descr="Checkbox Ticked with solid fill">
            <a:extLst>
              <a:ext uri="{FF2B5EF4-FFF2-40B4-BE49-F238E27FC236}">
                <a16:creationId xmlns:a16="http://schemas.microsoft.com/office/drawing/2014/main" id="{1F6CB521-929D-904E-A265-89BECFDF14D3}"/>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53818" y="1525163"/>
            <a:ext cx="914400" cy="914400"/>
          </a:xfrm>
          <a:prstGeom prst="rect">
            <a:avLst/>
          </a:prstGeom>
        </p:spPr>
      </p:pic>
      <p:pic>
        <p:nvPicPr>
          <p:cNvPr id="18" name="Graphic 14" descr="Checkbox Ticked with solid fill">
            <a:extLst>
              <a:ext uri="{FF2B5EF4-FFF2-40B4-BE49-F238E27FC236}">
                <a16:creationId xmlns:a16="http://schemas.microsoft.com/office/drawing/2014/main" id="{0DA8E6DD-391B-EA40-8B13-77EECDE99BA2}"/>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7266" y="2340263"/>
            <a:ext cx="914400" cy="914400"/>
          </a:xfrm>
          <a:prstGeom prst="rect">
            <a:avLst/>
          </a:prstGeom>
        </p:spPr>
      </p:pic>
      <p:pic>
        <p:nvPicPr>
          <p:cNvPr id="22" name="Graphic 1" descr="Checkbox Ticked with solid fill">
            <a:extLst>
              <a:ext uri="{FF2B5EF4-FFF2-40B4-BE49-F238E27FC236}">
                <a16:creationId xmlns:a16="http://schemas.microsoft.com/office/drawing/2014/main" id="{093B69A3-FD8C-5942-BB96-CB451F7BFC18}"/>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7075" y="3210463"/>
            <a:ext cx="914400" cy="914400"/>
          </a:xfrm>
          <a:prstGeom prst="rect">
            <a:avLst/>
          </a:prstGeom>
        </p:spPr>
      </p:pic>
      <p:pic>
        <p:nvPicPr>
          <p:cNvPr id="23" name="Graphic 1" descr="Checkbox Ticked with solid fill">
            <a:extLst>
              <a:ext uri="{FF2B5EF4-FFF2-40B4-BE49-F238E27FC236}">
                <a16:creationId xmlns:a16="http://schemas.microsoft.com/office/drawing/2014/main" id="{E42D3F77-D5EA-8445-A882-C50004F540C5}"/>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7075" y="4000012"/>
            <a:ext cx="914400" cy="914400"/>
          </a:xfrm>
          <a:prstGeom prst="rect">
            <a:avLst/>
          </a:prstGeom>
        </p:spPr>
      </p:pic>
      <p:pic>
        <p:nvPicPr>
          <p:cNvPr id="24" name="Graphic 1" descr="Checkbox Ticked with solid fill">
            <a:extLst>
              <a:ext uri="{FF2B5EF4-FFF2-40B4-BE49-F238E27FC236}">
                <a16:creationId xmlns:a16="http://schemas.microsoft.com/office/drawing/2014/main" id="{1992F493-EA72-9844-B1AC-0D1ABC4D9F3C}"/>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7075" y="5676263"/>
            <a:ext cx="914400" cy="914400"/>
          </a:xfrm>
          <a:prstGeom prst="rect">
            <a:avLst/>
          </a:prstGeom>
        </p:spPr>
      </p:pic>
    </p:spTree>
    <p:extLst>
      <p:ext uri="{BB962C8B-B14F-4D97-AF65-F5344CB8AC3E}">
        <p14:creationId xmlns:p14="http://schemas.microsoft.com/office/powerpoint/2010/main" val="2697039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44C08-6DC0-4A4E-A51E-ADF30BBC6565}"/>
              </a:ext>
            </a:extLst>
          </p:cNvPr>
          <p:cNvSpPr>
            <a:spLocks noGrp="1"/>
          </p:cNvSpPr>
          <p:nvPr>
            <p:ph type="title"/>
          </p:nvPr>
        </p:nvSpPr>
        <p:spPr/>
        <p:txBody>
          <a:bodyPr/>
          <a:lstStyle/>
          <a:p>
            <a:r>
              <a:rPr lang="en-CH" sz="4400" dirty="0"/>
              <a:t>The Copper Mark: </a:t>
            </a:r>
            <a:r>
              <a:rPr lang="es-ES" sz="4400" dirty="0"/>
              <a:t>Es</a:t>
            </a:r>
            <a:r>
              <a:rPr lang="en-CH" sz="4400" dirty="0"/>
              <a:t>tructur</a:t>
            </a:r>
            <a:r>
              <a:rPr lang="es-ES" sz="4400" dirty="0"/>
              <a:t>a</a:t>
            </a:r>
            <a:endParaRPr lang="en-CH" sz="4400" dirty="0"/>
          </a:p>
        </p:txBody>
      </p:sp>
      <p:graphicFrame>
        <p:nvGraphicFramePr>
          <p:cNvPr id="4" name="Diagram 3">
            <a:extLst>
              <a:ext uri="{FF2B5EF4-FFF2-40B4-BE49-F238E27FC236}">
                <a16:creationId xmlns:a16="http://schemas.microsoft.com/office/drawing/2014/main" id="{D6A44679-8808-F945-AE88-0F0CFEDB0EC8}"/>
              </a:ext>
            </a:extLst>
          </p:cNvPr>
          <p:cNvGraphicFramePr/>
          <p:nvPr/>
        </p:nvGraphicFramePr>
        <p:xfrm>
          <a:off x="915568" y="1883310"/>
          <a:ext cx="5947355" cy="439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Elbow Connector 5">
            <a:extLst>
              <a:ext uri="{FF2B5EF4-FFF2-40B4-BE49-F238E27FC236}">
                <a16:creationId xmlns:a16="http://schemas.microsoft.com/office/drawing/2014/main" id="{4080077B-CDAC-C64E-A036-78D7007F98A4}"/>
              </a:ext>
            </a:extLst>
          </p:cNvPr>
          <p:cNvCxnSpPr>
            <a:cxnSpLocks/>
          </p:cNvCxnSpPr>
          <p:nvPr/>
        </p:nvCxnSpPr>
        <p:spPr>
          <a:xfrm>
            <a:off x="2706621" y="2429467"/>
            <a:ext cx="1355713" cy="598546"/>
          </a:xfrm>
          <a:prstGeom prst="bentConnector3">
            <a:avLst>
              <a:gd name="adj1" fmla="val 92017"/>
            </a:avLst>
          </a:prstGeom>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959CEA62-03B0-4CCA-8669-6A3D3C1D9667}"/>
              </a:ext>
            </a:extLst>
          </p:cNvPr>
          <p:cNvSpPr txBox="1"/>
          <p:nvPr/>
        </p:nvSpPr>
        <p:spPr>
          <a:xfrm>
            <a:off x="7187220" y="1324083"/>
            <a:ext cx="4518497" cy="4708981"/>
          </a:xfrm>
          <a:prstGeom prst="rect">
            <a:avLst/>
          </a:prstGeom>
          <a:noFill/>
        </p:spPr>
        <p:txBody>
          <a:bodyPr wrap="square">
            <a:spAutoFit/>
          </a:bodyPr>
          <a:lstStyle/>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Iniciada por la Asociación Internacional del Cobre, </a:t>
            </a:r>
            <a:r>
              <a:rPr lang="es-ES" sz="2000" dirty="0" err="1">
                <a:latin typeface="Arial" panose="020B0604020202020204" pitchFamily="34" charset="0"/>
                <a:cs typeface="Arial" panose="020B0604020202020204" pitchFamily="34" charset="0"/>
              </a:rPr>
              <a:t>The</a:t>
            </a:r>
            <a:r>
              <a:rPr lang="es-ES" sz="2000" dirty="0">
                <a:latin typeface="Arial" panose="020B0604020202020204" pitchFamily="34" charset="0"/>
                <a:cs typeface="Arial" panose="020B0604020202020204" pitchFamily="34" charset="0"/>
              </a:rPr>
              <a:t> </a:t>
            </a:r>
            <a:r>
              <a:rPr lang="es-ES" sz="2000" dirty="0" err="1">
                <a:latin typeface="Arial" panose="020B0604020202020204" pitchFamily="34" charset="0"/>
                <a:cs typeface="Arial" panose="020B0604020202020204" pitchFamily="34" charset="0"/>
              </a:rPr>
              <a:t>Copper</a:t>
            </a:r>
            <a:r>
              <a:rPr lang="es-ES" sz="2000" dirty="0">
                <a:latin typeface="Arial" panose="020B0604020202020204" pitchFamily="34" charset="0"/>
                <a:cs typeface="Arial" panose="020B0604020202020204" pitchFamily="34" charset="0"/>
              </a:rPr>
              <a:t> Mark se compromete a independizarse de la industria que evalúa.</a:t>
            </a: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Entidad separada constituida en diciembre de 2019.</a:t>
            </a: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La representación de múltiples partes interesadas está creciendo en el Directorio y en el Consejo Asesor.</a:t>
            </a:r>
          </a:p>
          <a:p>
            <a:pPr marL="342900" indent="-342900">
              <a:buFont typeface="Arial" panose="020B0604020202020204" pitchFamily="34" charset="0"/>
              <a:buChar char="•"/>
            </a:pPr>
            <a:r>
              <a:rPr lang="es-ES" sz="2000" dirty="0">
                <a:latin typeface="Arial" panose="020B0604020202020204" pitchFamily="34" charset="0"/>
                <a:cs typeface="Arial" panose="020B0604020202020204" pitchFamily="34" charset="0"/>
              </a:rPr>
              <a:t>Los miembros del Directorio representan la producción y fabricación de cobre y son expertos independientes.</a:t>
            </a:r>
            <a:endParaRPr lang="es-C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961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15EF-BBAE-DF4F-B283-40415F0AEDBD}"/>
              </a:ext>
            </a:extLst>
          </p:cNvPr>
          <p:cNvSpPr>
            <a:spLocks noGrp="1"/>
          </p:cNvSpPr>
          <p:nvPr>
            <p:ph type="ctrTitle"/>
          </p:nvPr>
        </p:nvSpPr>
        <p:spPr>
          <a:xfrm>
            <a:off x="1524000" y="2810840"/>
            <a:ext cx="8515739" cy="1236320"/>
          </a:xfrm>
        </p:spPr>
        <p:txBody>
          <a:bodyPr>
            <a:normAutofit fontScale="90000"/>
          </a:bodyPr>
          <a:lstStyle/>
          <a:p>
            <a:r>
              <a:rPr lang="en-CH" dirty="0"/>
              <a:t>Copper Mark</a:t>
            </a:r>
            <a:r>
              <a:rPr lang="es-ES" dirty="0"/>
              <a:t>:</a:t>
            </a:r>
            <a:r>
              <a:rPr lang="en-CH" dirty="0"/>
              <a:t> </a:t>
            </a:r>
            <a:r>
              <a:rPr lang="es-ES" dirty="0"/>
              <a:t>e</a:t>
            </a:r>
            <a:r>
              <a:rPr lang="en-CH" dirty="0"/>
              <a:t>st</a:t>
            </a:r>
            <a:r>
              <a:rPr lang="es-ES" dirty="0"/>
              <a:t>á</a:t>
            </a:r>
            <a:r>
              <a:rPr lang="en-CH" dirty="0"/>
              <a:t>ndar</a:t>
            </a:r>
            <a:r>
              <a:rPr lang="es-ES" dirty="0"/>
              <a:t>e</a:t>
            </a:r>
            <a:r>
              <a:rPr lang="en-CH" dirty="0"/>
              <a:t>s </a:t>
            </a:r>
            <a:r>
              <a:rPr lang="es-ES" dirty="0"/>
              <a:t>y aseguramiento</a:t>
            </a:r>
            <a:endParaRPr lang="en-CH" dirty="0"/>
          </a:p>
        </p:txBody>
      </p:sp>
    </p:spTree>
    <p:extLst>
      <p:ext uri="{BB962C8B-B14F-4D97-AF65-F5344CB8AC3E}">
        <p14:creationId xmlns:p14="http://schemas.microsoft.com/office/powerpoint/2010/main" val="1274251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108538-6888-C04F-BCBE-D1874C76ADCC}"/>
              </a:ext>
            </a:extLst>
          </p:cNvPr>
          <p:cNvSpPr>
            <a:spLocks noGrp="1"/>
          </p:cNvSpPr>
          <p:nvPr>
            <p:ph type="title"/>
          </p:nvPr>
        </p:nvSpPr>
        <p:spPr>
          <a:xfrm>
            <a:off x="524256" y="491260"/>
            <a:ext cx="6594189" cy="1625210"/>
          </a:xfrm>
        </p:spPr>
        <p:txBody>
          <a:bodyPr vert="horz" lIns="91440" tIns="45720" rIns="91440" bIns="45720" rtlCol="0" anchor="ctr">
            <a:normAutofit fontScale="90000"/>
          </a:bodyPr>
          <a:lstStyle/>
          <a:p>
            <a:r>
              <a:rPr lang="en-US" sz="3700" dirty="0" err="1">
                <a:solidFill>
                  <a:srgbClr val="FFFFFF"/>
                </a:solidFill>
                <a:latin typeface="+mj-lt"/>
                <a:cs typeface="+mj-cs"/>
              </a:rPr>
              <a:t>Criterios</a:t>
            </a:r>
            <a:r>
              <a:rPr lang="en-US" sz="3700" dirty="0">
                <a:solidFill>
                  <a:srgbClr val="FFFFFF"/>
                </a:solidFill>
                <a:latin typeface="+mj-lt"/>
                <a:cs typeface="+mj-cs"/>
              </a:rPr>
              <a:t> de </a:t>
            </a:r>
            <a:r>
              <a:rPr lang="en-US" sz="3700" dirty="0" err="1">
                <a:solidFill>
                  <a:srgbClr val="FFFFFF"/>
                </a:solidFill>
                <a:latin typeface="+mj-lt"/>
                <a:cs typeface="+mj-cs"/>
              </a:rPr>
              <a:t>Producción</a:t>
            </a:r>
            <a:r>
              <a:rPr lang="en-US" sz="3700" dirty="0">
                <a:solidFill>
                  <a:srgbClr val="FFFFFF"/>
                </a:solidFill>
                <a:latin typeface="+mj-lt"/>
                <a:cs typeface="+mj-cs"/>
              </a:rPr>
              <a:t> </a:t>
            </a:r>
            <a:r>
              <a:rPr lang="en-US" sz="3700" dirty="0" err="1">
                <a:solidFill>
                  <a:srgbClr val="FFFFFF"/>
                </a:solidFill>
                <a:latin typeface="+mj-lt"/>
                <a:cs typeface="+mj-cs"/>
              </a:rPr>
              <a:t>Responsable</a:t>
            </a:r>
            <a:r>
              <a:rPr lang="en-US" sz="3700" kern="1200" dirty="0">
                <a:solidFill>
                  <a:srgbClr val="FFFFFF"/>
                </a:solidFill>
                <a:latin typeface="+mj-lt"/>
                <a:ea typeface="+mj-ea"/>
                <a:cs typeface="+mj-cs"/>
              </a:rPr>
              <a:t>: Risk Readiness Assessment (RRA)</a:t>
            </a:r>
          </a:p>
        </p:txBody>
      </p:sp>
      <p:pic>
        <p:nvPicPr>
          <p:cNvPr id="18" name="Picture 17">
            <a:extLst>
              <a:ext uri="{FF2B5EF4-FFF2-40B4-BE49-F238E27FC236}">
                <a16:creationId xmlns:a16="http://schemas.microsoft.com/office/drawing/2014/main" id="{B535B0C7-9F55-4746-89DE-8E740EB577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41" r="16170" b="2"/>
          <a:stretch/>
        </p:blipFill>
        <p:spPr>
          <a:xfrm>
            <a:off x="327546" y="2454903"/>
            <a:ext cx="3442801" cy="4080254"/>
          </a:xfrm>
          <a:prstGeom prst="rect">
            <a:avLst/>
          </a:prstGeom>
        </p:spPr>
      </p:pic>
      <p:pic>
        <p:nvPicPr>
          <p:cNvPr id="6" name="Picture 5">
            <a:extLst>
              <a:ext uri="{FF2B5EF4-FFF2-40B4-BE49-F238E27FC236}">
                <a16:creationId xmlns:a16="http://schemas.microsoft.com/office/drawing/2014/main" id="{B09BE602-98ED-2B47-9689-716718CB85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201" r="2" b="6248"/>
          <a:stretch/>
        </p:blipFill>
        <p:spPr>
          <a:xfrm>
            <a:off x="3942260" y="2454901"/>
            <a:ext cx="3442803" cy="4080255"/>
          </a:xfrm>
          <a:prstGeom prst="rect">
            <a:avLst/>
          </a:prstGeom>
        </p:spPr>
      </p:pic>
      <p:sp>
        <p:nvSpPr>
          <p:cNvPr id="25" name="Rectangle 2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08C38C6-7CF8-1F42-9D7B-F992A8B93C25}"/>
              </a:ext>
            </a:extLst>
          </p:cNvPr>
          <p:cNvSpPr>
            <a:spLocks noGrp="1"/>
          </p:cNvSpPr>
          <p:nvPr>
            <p:ph type="sldNum" sz="quarter" idx="12"/>
          </p:nvPr>
        </p:nvSpPr>
        <p:spPr>
          <a:xfrm>
            <a:off x="10655806" y="6535157"/>
            <a:ext cx="813463" cy="274320"/>
          </a:xfrm>
          <a:prstGeom prst="rect">
            <a:avLst/>
          </a:prstGeom>
        </p:spPr>
        <p:txBody>
          <a:bodyPr vert="horz" lIns="91440" tIns="45720" rIns="91440" bIns="45720" rtlCol="0" anchor="ctr">
            <a:normAutofit/>
          </a:bodyPr>
          <a:lstStyle>
            <a:defPPr>
              <a:defRPr lang="en-US"/>
            </a:defPPr>
            <a:lvl1pPr algn="l" rtl="0" eaLnBrk="1" fontAlgn="auto" hangingPunct="1">
              <a:spcBef>
                <a:spcPts val="0"/>
              </a:spcBef>
              <a:spcAft>
                <a:spcPts val="0"/>
              </a:spcAft>
              <a:defRPr sz="1000" kern="1200">
                <a:solidFill>
                  <a:schemeClr val="accent5"/>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spcAft>
                <a:spcPts val="600"/>
              </a:spcAft>
              <a:defRPr/>
            </a:pPr>
            <a:fld id="{09187296-947E-8040-A9CD-EB14809396A5}" type="slidenum">
              <a:rPr lang="en-US" sz="1050">
                <a:solidFill>
                  <a:schemeClr val="tx1">
                    <a:lumMod val="50000"/>
                    <a:lumOff val="50000"/>
                  </a:schemeClr>
                </a:solidFill>
              </a:rPr>
              <a:pPr algn="r">
                <a:spcAft>
                  <a:spcPts val="600"/>
                </a:spcAft>
                <a:defRPr/>
              </a:pPr>
              <a:t>16</a:t>
            </a:fld>
            <a:endParaRPr lang="en-US" sz="1050">
              <a:solidFill>
                <a:schemeClr val="tx1">
                  <a:lumMod val="50000"/>
                  <a:lumOff val="50000"/>
                </a:schemeClr>
              </a:solidFill>
            </a:endParaRPr>
          </a:p>
        </p:txBody>
      </p:sp>
      <p:sp>
        <p:nvSpPr>
          <p:cNvPr id="10" name="CuadroTexto 9">
            <a:extLst>
              <a:ext uri="{FF2B5EF4-FFF2-40B4-BE49-F238E27FC236}">
                <a16:creationId xmlns:a16="http://schemas.microsoft.com/office/drawing/2014/main" id="{CD4B9FE3-BED0-49B4-A50D-2FF4A7F82A19}"/>
              </a:ext>
            </a:extLst>
          </p:cNvPr>
          <p:cNvSpPr txBox="1"/>
          <p:nvPr/>
        </p:nvSpPr>
        <p:spPr>
          <a:xfrm>
            <a:off x="7556975" y="735064"/>
            <a:ext cx="4110769" cy="5509200"/>
          </a:xfrm>
          <a:prstGeom prst="rect">
            <a:avLst/>
          </a:prstGeom>
          <a:noFill/>
        </p:spPr>
        <p:txBody>
          <a:bodyPr wrap="square">
            <a:spAutoFit/>
          </a:bodyPr>
          <a:lstStyle/>
          <a:p>
            <a:pPr marL="342900" indent="-342900">
              <a:buFont typeface="Arial" panose="020B0604020202020204" pitchFamily="34" charset="0"/>
              <a:buChar char="•"/>
            </a:pPr>
            <a:r>
              <a:rPr lang="es-ES" sz="2200" dirty="0">
                <a:solidFill>
                  <a:srgbClr val="FFFFFF"/>
                </a:solidFill>
              </a:rPr>
              <a:t>Son 32 criterios de la Evaluación de preparación para el riesgo que nacen de la Iniciativa de minerales responsables</a:t>
            </a:r>
          </a:p>
          <a:p>
            <a:pPr marL="342900" indent="-342900">
              <a:buFont typeface="Arial" panose="020B0604020202020204" pitchFamily="34" charset="0"/>
              <a:buChar char="•"/>
            </a:pPr>
            <a:r>
              <a:rPr lang="es-ES" sz="2200" dirty="0">
                <a:solidFill>
                  <a:srgbClr val="FFFFFF"/>
                </a:solidFill>
              </a:rPr>
              <a:t>Norma conjunta de diligencia debida para cobre, plomo, níquel y zinc</a:t>
            </a:r>
          </a:p>
          <a:p>
            <a:pPr marL="342900" indent="-342900">
              <a:buFont typeface="Arial" panose="020B0604020202020204" pitchFamily="34" charset="0"/>
              <a:buChar char="•"/>
            </a:pPr>
            <a:r>
              <a:rPr lang="es-ES" sz="2200" dirty="0">
                <a:solidFill>
                  <a:srgbClr val="FFFFFF"/>
                </a:solidFill>
              </a:rPr>
              <a:t>Garantía independiente a nivel de sitio de conformidad con los estándares de </a:t>
            </a:r>
            <a:r>
              <a:rPr lang="es-ES" sz="2200" dirty="0" err="1">
                <a:solidFill>
                  <a:srgbClr val="FFFFFF"/>
                </a:solidFill>
              </a:rPr>
              <a:t>Copper</a:t>
            </a:r>
            <a:r>
              <a:rPr lang="es-ES" sz="2200" dirty="0">
                <a:solidFill>
                  <a:srgbClr val="FFFFFF"/>
                </a:solidFill>
              </a:rPr>
              <a:t> Mark.</a:t>
            </a:r>
          </a:p>
          <a:p>
            <a:pPr marL="342900" indent="-342900">
              <a:buFont typeface="Arial" panose="020B0604020202020204" pitchFamily="34" charset="0"/>
              <a:buChar char="•"/>
            </a:pPr>
            <a:r>
              <a:rPr lang="es-ES" sz="2200" dirty="0">
                <a:solidFill>
                  <a:srgbClr val="FFFFFF"/>
                </a:solidFill>
              </a:rPr>
              <a:t>Reconocimiento de los principales estándares de minería responsable y abastecimiento responsable.</a:t>
            </a:r>
            <a:endParaRPr lang="es-CL" sz="2200" dirty="0">
              <a:solidFill>
                <a:srgbClr val="FFFFFF"/>
              </a:solidFill>
            </a:endParaRPr>
          </a:p>
        </p:txBody>
      </p:sp>
    </p:spTree>
    <p:extLst>
      <p:ext uri="{BB962C8B-B14F-4D97-AF65-F5344CB8AC3E}">
        <p14:creationId xmlns:p14="http://schemas.microsoft.com/office/powerpoint/2010/main" val="2637967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2949-08A3-CB48-A3AB-DFB71D0C4308}"/>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tx2"/>
                </a:solidFill>
                <a:latin typeface="+mj-lt"/>
                <a:ea typeface="+mj-ea"/>
                <a:cs typeface="+mj-cs"/>
              </a:rPr>
              <a:t>Risk Areas</a:t>
            </a:r>
          </a:p>
        </p:txBody>
      </p:sp>
      <p:graphicFrame>
        <p:nvGraphicFramePr>
          <p:cNvPr id="4" name="Content Placeholder 3">
            <a:extLst>
              <a:ext uri="{FF2B5EF4-FFF2-40B4-BE49-F238E27FC236}">
                <a16:creationId xmlns:a16="http://schemas.microsoft.com/office/drawing/2014/main" id="{4E8D04FB-47AC-694E-9217-89A53632C40B}"/>
              </a:ext>
            </a:extLst>
          </p:cNvPr>
          <p:cNvGraphicFramePr>
            <a:graphicFrameLocks/>
          </p:cNvGraphicFramePr>
          <p:nvPr/>
        </p:nvGraphicFramePr>
        <p:xfrm>
          <a:off x="347588" y="1943868"/>
          <a:ext cx="11496823" cy="3348011"/>
        </p:xfrm>
        <a:graphic>
          <a:graphicData uri="http://schemas.openxmlformats.org/drawingml/2006/table">
            <a:tbl>
              <a:tblPr firstRow="1" bandRow="1">
                <a:tableStyleId>{9D7B26C5-4107-4FEC-AEDC-1716B250A1EF}</a:tableStyleId>
              </a:tblPr>
              <a:tblGrid>
                <a:gridCol w="2076552">
                  <a:extLst>
                    <a:ext uri="{9D8B030D-6E8A-4147-A177-3AD203B41FA5}">
                      <a16:colId xmlns:a16="http://schemas.microsoft.com/office/drawing/2014/main" val="20000"/>
                    </a:ext>
                  </a:extLst>
                </a:gridCol>
                <a:gridCol w="2152081">
                  <a:extLst>
                    <a:ext uri="{9D8B030D-6E8A-4147-A177-3AD203B41FA5}">
                      <a16:colId xmlns:a16="http://schemas.microsoft.com/office/drawing/2014/main" val="20001"/>
                    </a:ext>
                  </a:extLst>
                </a:gridCol>
                <a:gridCol w="2896527">
                  <a:extLst>
                    <a:ext uri="{9D8B030D-6E8A-4147-A177-3AD203B41FA5}">
                      <a16:colId xmlns:a16="http://schemas.microsoft.com/office/drawing/2014/main" val="20002"/>
                    </a:ext>
                  </a:extLst>
                </a:gridCol>
                <a:gridCol w="1881058">
                  <a:extLst>
                    <a:ext uri="{9D8B030D-6E8A-4147-A177-3AD203B41FA5}">
                      <a16:colId xmlns:a16="http://schemas.microsoft.com/office/drawing/2014/main" val="20003"/>
                    </a:ext>
                  </a:extLst>
                </a:gridCol>
                <a:gridCol w="2490605">
                  <a:extLst>
                    <a:ext uri="{9D8B030D-6E8A-4147-A177-3AD203B41FA5}">
                      <a16:colId xmlns:a16="http://schemas.microsoft.com/office/drawing/2014/main" val="20004"/>
                    </a:ext>
                  </a:extLst>
                </a:gridCol>
              </a:tblGrid>
              <a:tr h="495820">
                <a:tc>
                  <a:txBody>
                    <a:bodyPr/>
                    <a:lstStyle/>
                    <a:p>
                      <a:pPr algn="ctr"/>
                      <a:r>
                        <a:rPr lang="en-US" sz="1300">
                          <a:solidFill>
                            <a:schemeClr val="bg1"/>
                          </a:solidFill>
                        </a:rPr>
                        <a:t>Governance</a:t>
                      </a:r>
                    </a:p>
                  </a:txBody>
                  <a:tcPr marL="73637" marR="73637" marT="36818" marB="36818">
                    <a:solidFill>
                      <a:schemeClr val="tx2"/>
                    </a:solidFill>
                  </a:tcPr>
                </a:tc>
                <a:tc>
                  <a:txBody>
                    <a:bodyPr/>
                    <a:lstStyle/>
                    <a:p>
                      <a:pPr algn="ctr"/>
                      <a:r>
                        <a:rPr lang="en-US" sz="1300">
                          <a:solidFill>
                            <a:schemeClr val="bg1"/>
                          </a:solidFill>
                        </a:rPr>
                        <a:t>Labor &amp; Working Conditions</a:t>
                      </a:r>
                    </a:p>
                  </a:txBody>
                  <a:tcPr marL="73637" marR="73637" marT="36818" marB="36818">
                    <a:solidFill>
                      <a:schemeClr val="tx2"/>
                    </a:solidFill>
                  </a:tcPr>
                </a:tc>
                <a:tc>
                  <a:txBody>
                    <a:bodyPr/>
                    <a:lstStyle/>
                    <a:p>
                      <a:pPr algn="ctr"/>
                      <a:r>
                        <a:rPr lang="en-US" sz="1300" dirty="0">
                          <a:solidFill>
                            <a:schemeClr val="bg1"/>
                          </a:solidFill>
                        </a:rPr>
                        <a:t>Environment</a:t>
                      </a:r>
                    </a:p>
                  </a:txBody>
                  <a:tcPr marL="73637" marR="73637" marT="36818" marB="36818">
                    <a:solidFill>
                      <a:schemeClr val="tx2"/>
                    </a:solidFill>
                  </a:tcPr>
                </a:tc>
                <a:tc>
                  <a:txBody>
                    <a:bodyPr/>
                    <a:lstStyle/>
                    <a:p>
                      <a:pPr algn="ctr"/>
                      <a:r>
                        <a:rPr lang="en-US" sz="1300">
                          <a:solidFill>
                            <a:schemeClr val="bg1"/>
                          </a:solidFill>
                        </a:rPr>
                        <a:t>Community</a:t>
                      </a:r>
                    </a:p>
                  </a:txBody>
                  <a:tcPr marL="73637" marR="73637" marT="36818" marB="36818">
                    <a:solidFill>
                      <a:schemeClr val="tx2"/>
                    </a:solidFill>
                  </a:tcPr>
                </a:tc>
                <a:tc>
                  <a:txBody>
                    <a:bodyPr/>
                    <a:lstStyle/>
                    <a:p>
                      <a:pPr algn="ctr"/>
                      <a:r>
                        <a:rPr lang="en-US" sz="1300" dirty="0">
                          <a:solidFill>
                            <a:schemeClr val="bg1"/>
                          </a:solidFill>
                        </a:rPr>
                        <a:t>Business &amp; Human Rights</a:t>
                      </a:r>
                    </a:p>
                  </a:txBody>
                  <a:tcPr marL="73637" marR="73637" marT="36818" marB="36818">
                    <a:solidFill>
                      <a:schemeClr val="tx2"/>
                    </a:solidFill>
                  </a:tcPr>
                </a:tc>
                <a:extLst>
                  <a:ext uri="{0D108BD9-81ED-4DB2-BD59-A6C34878D82A}">
                    <a16:rowId xmlns:a16="http://schemas.microsoft.com/office/drawing/2014/main" val="10000"/>
                  </a:ext>
                </a:extLst>
              </a:tr>
              <a:tr h="2852191">
                <a:tc>
                  <a:txBody>
                    <a:bodyPr/>
                    <a:lstStyle/>
                    <a:p>
                      <a:pPr marL="0" marR="0" indent="0" algn="l" defTabSz="685800" rtl="0" eaLnBrk="1" fontAlgn="auto" latinLnBrk="0" hangingPunct="1">
                        <a:lnSpc>
                          <a:spcPct val="100000"/>
                        </a:lnSpc>
                        <a:spcBef>
                          <a:spcPts val="0"/>
                        </a:spcBef>
                        <a:spcAft>
                          <a:spcPts val="0"/>
                        </a:spcAft>
                        <a:buClrTx/>
                        <a:buSzTx/>
                        <a:buFont typeface="+mj-lt"/>
                        <a:buNone/>
                        <a:tabLst/>
                        <a:defRPr/>
                      </a:pPr>
                      <a:r>
                        <a:rPr lang="en-US" sz="1300" b="0" u="none" strike="noStrike" kern="1200" dirty="0">
                          <a:solidFill>
                            <a:schemeClr val="tx1"/>
                          </a:solidFill>
                          <a:effectLst/>
                        </a:rPr>
                        <a:t>1.     Legal Compliance, Engagement</a:t>
                      </a:r>
                    </a:p>
                    <a:p>
                      <a:pPr marL="0" marR="0" indent="0" algn="l" defTabSz="685800" rtl="0" eaLnBrk="1" fontAlgn="auto" latinLnBrk="0" hangingPunct="1">
                        <a:lnSpc>
                          <a:spcPct val="100000"/>
                        </a:lnSpc>
                        <a:spcBef>
                          <a:spcPts val="0"/>
                        </a:spcBef>
                        <a:spcAft>
                          <a:spcPts val="0"/>
                        </a:spcAft>
                        <a:buClrTx/>
                        <a:buSzTx/>
                        <a:buFont typeface="+mj-lt"/>
                        <a:buNone/>
                        <a:tabLst/>
                        <a:defRPr/>
                      </a:pPr>
                      <a:r>
                        <a:rPr lang="en-US" sz="1300" b="0" u="none" strike="noStrike" kern="1200" dirty="0">
                          <a:solidFill>
                            <a:schemeClr val="tx1"/>
                          </a:solidFill>
                          <a:effectLst/>
                        </a:rPr>
                        <a:t>2.     Business Integrity</a:t>
                      </a:r>
                      <a:r>
                        <a:rPr lang="en-US" sz="1300" b="0" dirty="0"/>
                        <a:t> </a:t>
                      </a:r>
                    </a:p>
                    <a:p>
                      <a:pPr marL="0" marR="0" indent="0" algn="l" defTabSz="685800" rtl="0" eaLnBrk="1" fontAlgn="auto" latinLnBrk="0" hangingPunct="1">
                        <a:lnSpc>
                          <a:spcPct val="100000"/>
                        </a:lnSpc>
                        <a:spcBef>
                          <a:spcPts val="0"/>
                        </a:spcBef>
                        <a:spcAft>
                          <a:spcPts val="0"/>
                        </a:spcAft>
                        <a:buClrTx/>
                        <a:buSzTx/>
                        <a:buFont typeface="+mj-lt"/>
                        <a:buNone/>
                        <a:tabLst/>
                        <a:defRPr/>
                      </a:pPr>
                      <a:r>
                        <a:rPr lang="en-US" sz="1300" b="0" u="none" strike="noStrike" kern="1200" dirty="0">
                          <a:solidFill>
                            <a:schemeClr val="tx1"/>
                          </a:solidFill>
                          <a:effectLst/>
                        </a:rPr>
                        <a:t>3.     Stakeholder Engagement</a:t>
                      </a:r>
                      <a:endParaRPr lang="en-US" sz="1300" b="0" dirty="0"/>
                    </a:p>
                    <a:p>
                      <a:pPr marL="0" marR="0" indent="0" algn="l" defTabSz="685800" rtl="0" eaLnBrk="1" fontAlgn="auto" latinLnBrk="0" hangingPunct="1">
                        <a:lnSpc>
                          <a:spcPct val="100000"/>
                        </a:lnSpc>
                        <a:spcBef>
                          <a:spcPts val="0"/>
                        </a:spcBef>
                        <a:spcAft>
                          <a:spcPts val="0"/>
                        </a:spcAft>
                        <a:buClrTx/>
                        <a:buSzTx/>
                        <a:buFont typeface="+mj-lt"/>
                        <a:buNone/>
                        <a:tabLst/>
                        <a:defRPr/>
                      </a:pPr>
                      <a:r>
                        <a:rPr lang="en-US" sz="1300" b="0" u="none" strike="noStrike" kern="1200" dirty="0">
                          <a:solidFill>
                            <a:schemeClr val="tx1"/>
                          </a:solidFill>
                          <a:effectLst/>
                        </a:rPr>
                        <a:t>4.     Business Relationships</a:t>
                      </a:r>
                      <a:r>
                        <a:rPr lang="en-US" sz="1300" b="0" dirty="0"/>
                        <a:t> </a:t>
                      </a:r>
                    </a:p>
                  </a:txBody>
                  <a:tcPr marL="73637" marR="73637" marT="36818" marB="368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5.     Child Labor</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6.     Forced Labor</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7.     Freedom of Association and Collective Bargaining</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8.     Discrimination</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9.     Gender Equality</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10.    Working Hours</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11.   Remuneration</a:t>
                      </a:r>
                      <a:r>
                        <a:rPr lang="en-US" sz="1300" b="0"/>
                        <a:t> </a:t>
                      </a:r>
                      <a:r>
                        <a:rPr lang="en-US" sz="1300" b="0" u="none" strike="noStrike" kern="1200">
                          <a:solidFill>
                            <a:schemeClr val="tx1"/>
                          </a:solidFill>
                          <a:effectLst/>
                        </a:rPr>
                        <a:t>12.     Occupational Health and Safety</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300" b="0"/>
                    </a:p>
                    <a:p>
                      <a:pPr marL="0" marR="0" indent="0" algn="l" defTabSz="685800" rtl="0" eaLnBrk="1" fontAlgn="auto" latinLnBrk="0" hangingPunct="1">
                        <a:lnSpc>
                          <a:spcPct val="100000"/>
                        </a:lnSpc>
                        <a:spcBef>
                          <a:spcPts val="0"/>
                        </a:spcBef>
                        <a:spcAft>
                          <a:spcPts val="0"/>
                        </a:spcAft>
                        <a:buClrTx/>
                        <a:buSzTx/>
                        <a:buFontTx/>
                        <a:buNone/>
                        <a:tabLst/>
                        <a:defRPr/>
                      </a:pPr>
                      <a:endParaRPr lang="en-US" sz="1300" b="0"/>
                    </a:p>
                  </a:txBody>
                  <a:tcPr marL="73637" marR="73637" marT="36818" marB="368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13. Environmental Risk Management </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14.     Greenhouse Gas (GHG) Emissions</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15.     Energy Consumption</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16.     Fresh Water Management and Conservation</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17.     Waste Management</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18.     Tailings Management </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19.     Pollution</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20.     Biodiversity and Protected Areas </a:t>
                      </a:r>
                      <a:r>
                        <a:rPr lang="en-US" sz="1300" b="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a:solidFill>
                            <a:schemeClr val="tx1"/>
                          </a:solidFill>
                          <a:effectLst/>
                        </a:rPr>
                        <a:t>21.     Mine Closure and Reclamation</a:t>
                      </a:r>
                      <a:r>
                        <a:rPr lang="en-US" sz="1300" b="0"/>
                        <a:t> </a:t>
                      </a:r>
                    </a:p>
                  </a:txBody>
                  <a:tcPr marL="73637" marR="73637" marT="36818" marB="368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22.     Community Health and Safety</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23.     Community Development</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24    Artisanal and Small-Scale Mining </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300" b="0" dirty="0"/>
                    </a:p>
                  </a:txBody>
                  <a:tcPr marL="73637" marR="73637" marT="36818" marB="36818"/>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25.     UN Guiding Principles on Business and Human Rights</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26.     Security and Human Rights </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27.     Indigenous Peoples Rights</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28.     Land acquisition and resettlement </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29.     Cultural Heritage</a:t>
                      </a:r>
                      <a:r>
                        <a:rPr lang="en-US" sz="1300" b="0" dirty="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300" b="0" u="none" strike="noStrike" kern="1200" dirty="0">
                          <a:solidFill>
                            <a:schemeClr val="tx1"/>
                          </a:solidFill>
                          <a:effectLst/>
                        </a:rPr>
                        <a:t>30.     Minerals Due Diligence </a:t>
                      </a:r>
                      <a:endParaRPr lang="en-US" sz="1300" b="0" dirty="0"/>
                    </a:p>
                    <a:p>
                      <a:pPr marL="342900" marR="0" indent="-342900" algn="l" defTabSz="685800" rtl="0" eaLnBrk="1" fontAlgn="auto" latinLnBrk="0" hangingPunct="1">
                        <a:lnSpc>
                          <a:spcPct val="100000"/>
                        </a:lnSpc>
                        <a:spcBef>
                          <a:spcPts val="0"/>
                        </a:spcBef>
                        <a:spcAft>
                          <a:spcPts val="0"/>
                        </a:spcAft>
                        <a:buClrTx/>
                        <a:buSzTx/>
                        <a:buFontTx/>
                        <a:buAutoNum type="arabicPeriod" startAt="31"/>
                        <a:tabLst/>
                        <a:defRPr/>
                      </a:pPr>
                      <a:r>
                        <a:rPr lang="en-US" sz="1300" b="0" kern="1200" dirty="0">
                          <a:solidFill>
                            <a:schemeClr val="tx1"/>
                          </a:solidFill>
                          <a:effectLst/>
                        </a:rPr>
                        <a:t>Grievance Mechanism</a:t>
                      </a:r>
                    </a:p>
                    <a:p>
                      <a:pPr marL="342900" marR="0" indent="-342900" algn="l" defTabSz="685800" rtl="0" eaLnBrk="1" fontAlgn="auto" latinLnBrk="0" hangingPunct="1">
                        <a:lnSpc>
                          <a:spcPct val="100000"/>
                        </a:lnSpc>
                        <a:spcBef>
                          <a:spcPts val="0"/>
                        </a:spcBef>
                        <a:spcAft>
                          <a:spcPts val="0"/>
                        </a:spcAft>
                        <a:buClrTx/>
                        <a:buSzTx/>
                        <a:buFontTx/>
                        <a:buAutoNum type="arabicPeriod" startAt="31"/>
                        <a:tabLst/>
                        <a:defRPr/>
                      </a:pPr>
                      <a:r>
                        <a:rPr lang="en-US" sz="1300" b="0" kern="1200" dirty="0">
                          <a:solidFill>
                            <a:schemeClr val="tx1"/>
                          </a:solidFill>
                          <a:effectLst/>
                        </a:rPr>
                        <a:t>Transparency and Disclosure</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300" b="0" dirty="0"/>
                    </a:p>
                  </a:txBody>
                  <a:tcPr marL="73637" marR="73637" marT="36818" marB="36818"/>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64068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2">
            <a:extLst>
              <a:ext uri="{FF2B5EF4-FFF2-40B4-BE49-F238E27FC236}">
                <a16:creationId xmlns:a16="http://schemas.microsoft.com/office/drawing/2014/main" id="{C23F342C-3A86-9946-B371-EA16EF1DF6D1}"/>
              </a:ext>
            </a:extLst>
          </p:cNvPr>
          <p:cNvSpPr txBox="1">
            <a:spLocks noChangeArrowheads="1"/>
          </p:cNvSpPr>
          <p:nvPr/>
        </p:nvSpPr>
        <p:spPr bwMode="auto">
          <a:xfrm>
            <a:off x="4887913" y="3429000"/>
            <a:ext cx="1654175" cy="858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B9CCC3"/>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Clr>
                <a:srgbClr val="B9CCC3"/>
              </a:buClr>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Clr>
                <a:srgbClr val="B9CCC3"/>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Clr>
                <a:srgbClr val="B9CCC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Clr>
                <a:srgbClr val="B9CCC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Clr>
                <a:srgbClr val="B9CCC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Clr>
                <a:srgbClr val="B9CCC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Clr>
                <a:srgbClr val="B9CCC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Clr>
                <a:srgbClr val="B9CCC3"/>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eaLnBrk="1" hangingPunct="1">
              <a:lnSpc>
                <a:spcPct val="100000"/>
              </a:lnSpc>
              <a:spcBef>
                <a:spcPct val="0"/>
              </a:spcBef>
              <a:buClrTx/>
              <a:buFontTx/>
              <a:buNone/>
            </a:pPr>
            <a:endParaRPr lang="en-CH" altLang="en-CH" sz="1800"/>
          </a:p>
        </p:txBody>
      </p:sp>
      <p:sp>
        <p:nvSpPr>
          <p:cNvPr id="5" name="Rectangle 4">
            <a:extLst>
              <a:ext uri="{FF2B5EF4-FFF2-40B4-BE49-F238E27FC236}">
                <a16:creationId xmlns:a16="http://schemas.microsoft.com/office/drawing/2014/main" id="{1E7BD080-97F5-424E-8B3B-4FC61D09A954}"/>
              </a:ext>
            </a:extLst>
          </p:cNvPr>
          <p:cNvSpPr/>
          <p:nvPr/>
        </p:nvSpPr>
        <p:spPr>
          <a:xfrm rot="21284892">
            <a:off x="2011363" y="1149350"/>
            <a:ext cx="2217737" cy="939800"/>
          </a:xfrm>
          <a:custGeom>
            <a:avLst/>
            <a:gdLst>
              <a:gd name="connsiteX0" fmla="*/ 0 w 1286705"/>
              <a:gd name="connsiteY0" fmla="*/ 0 h 969562"/>
              <a:gd name="connsiteX1" fmla="*/ 1286705 w 1286705"/>
              <a:gd name="connsiteY1" fmla="*/ 0 h 969562"/>
              <a:gd name="connsiteX2" fmla="*/ 1286705 w 1286705"/>
              <a:gd name="connsiteY2" fmla="*/ 969562 h 969562"/>
              <a:gd name="connsiteX3" fmla="*/ 0 w 1286705"/>
              <a:gd name="connsiteY3" fmla="*/ 969562 h 969562"/>
              <a:gd name="connsiteX4" fmla="*/ 0 w 1286705"/>
              <a:gd name="connsiteY4" fmla="*/ 0 h 969562"/>
              <a:gd name="connsiteX0" fmla="*/ 0 w 1286705"/>
              <a:gd name="connsiteY0" fmla="*/ 0 h 969562"/>
              <a:gd name="connsiteX1" fmla="*/ 1286705 w 1286705"/>
              <a:gd name="connsiteY1" fmla="*/ 0 h 969562"/>
              <a:gd name="connsiteX2" fmla="*/ 1119113 w 1286705"/>
              <a:gd name="connsiteY2" fmla="*/ 919723 h 969562"/>
              <a:gd name="connsiteX3" fmla="*/ 0 w 1286705"/>
              <a:gd name="connsiteY3" fmla="*/ 969562 h 969562"/>
              <a:gd name="connsiteX4" fmla="*/ 0 w 1286705"/>
              <a:gd name="connsiteY4" fmla="*/ 0 h 969562"/>
              <a:gd name="connsiteX0" fmla="*/ 0 w 1286705"/>
              <a:gd name="connsiteY0" fmla="*/ 0 h 969562"/>
              <a:gd name="connsiteX1" fmla="*/ 1286705 w 1286705"/>
              <a:gd name="connsiteY1" fmla="*/ 0 h 969562"/>
              <a:gd name="connsiteX2" fmla="*/ 1119113 w 1286705"/>
              <a:gd name="connsiteY2" fmla="*/ 919723 h 969562"/>
              <a:gd name="connsiteX3" fmla="*/ 0 w 1286705"/>
              <a:gd name="connsiteY3" fmla="*/ 969562 h 969562"/>
              <a:gd name="connsiteX4" fmla="*/ 0 w 1286705"/>
              <a:gd name="connsiteY4" fmla="*/ 0 h 969562"/>
              <a:gd name="connsiteX0" fmla="*/ 0 w 1286705"/>
              <a:gd name="connsiteY0" fmla="*/ 0 h 969562"/>
              <a:gd name="connsiteX1" fmla="*/ 1286705 w 1286705"/>
              <a:gd name="connsiteY1" fmla="*/ 0 h 969562"/>
              <a:gd name="connsiteX2" fmla="*/ 1170918 w 1286705"/>
              <a:gd name="connsiteY2" fmla="*/ 855616 h 969562"/>
              <a:gd name="connsiteX3" fmla="*/ 0 w 1286705"/>
              <a:gd name="connsiteY3" fmla="*/ 969562 h 969562"/>
              <a:gd name="connsiteX4" fmla="*/ 0 w 1286705"/>
              <a:gd name="connsiteY4" fmla="*/ 0 h 969562"/>
              <a:gd name="connsiteX0" fmla="*/ 0 w 1286705"/>
              <a:gd name="connsiteY0" fmla="*/ 0 h 969562"/>
              <a:gd name="connsiteX1" fmla="*/ 1286705 w 1286705"/>
              <a:gd name="connsiteY1" fmla="*/ 0 h 969562"/>
              <a:gd name="connsiteX2" fmla="*/ 1170918 w 1286705"/>
              <a:gd name="connsiteY2" fmla="*/ 855616 h 969562"/>
              <a:gd name="connsiteX3" fmla="*/ 0 w 1286705"/>
              <a:gd name="connsiteY3" fmla="*/ 969562 h 969562"/>
              <a:gd name="connsiteX4" fmla="*/ 0 w 1286705"/>
              <a:gd name="connsiteY4" fmla="*/ 0 h 969562"/>
              <a:gd name="connsiteX0" fmla="*/ 930056 w 2216761"/>
              <a:gd name="connsiteY0" fmla="*/ 0 h 927976"/>
              <a:gd name="connsiteX1" fmla="*/ 2216761 w 2216761"/>
              <a:gd name="connsiteY1" fmla="*/ 0 h 927976"/>
              <a:gd name="connsiteX2" fmla="*/ 2100974 w 2216761"/>
              <a:gd name="connsiteY2" fmla="*/ 855616 h 927976"/>
              <a:gd name="connsiteX3" fmla="*/ 0 w 2216761"/>
              <a:gd name="connsiteY3" fmla="*/ 902077 h 927976"/>
              <a:gd name="connsiteX4" fmla="*/ 930056 w 2216761"/>
              <a:gd name="connsiteY4" fmla="*/ 0 h 927976"/>
              <a:gd name="connsiteX0" fmla="*/ 228822 w 2216761"/>
              <a:gd name="connsiteY0" fmla="*/ 0 h 938418"/>
              <a:gd name="connsiteX1" fmla="*/ 2216761 w 2216761"/>
              <a:gd name="connsiteY1" fmla="*/ 10442 h 938418"/>
              <a:gd name="connsiteX2" fmla="*/ 2100974 w 2216761"/>
              <a:gd name="connsiteY2" fmla="*/ 866058 h 938418"/>
              <a:gd name="connsiteX3" fmla="*/ 0 w 2216761"/>
              <a:gd name="connsiteY3" fmla="*/ 912519 h 938418"/>
              <a:gd name="connsiteX4" fmla="*/ 228822 w 2216761"/>
              <a:gd name="connsiteY4" fmla="*/ 0 h 938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761" h="938418">
                <a:moveTo>
                  <a:pt x="228822" y="0"/>
                </a:moveTo>
                <a:lnTo>
                  <a:pt x="2216761" y="10442"/>
                </a:lnTo>
                <a:cubicBezTo>
                  <a:pt x="2160897" y="317016"/>
                  <a:pt x="2236512" y="566807"/>
                  <a:pt x="2100974" y="866058"/>
                </a:cubicBezTo>
                <a:cubicBezTo>
                  <a:pt x="1722970" y="1019952"/>
                  <a:pt x="390306" y="874537"/>
                  <a:pt x="0" y="912519"/>
                </a:cubicBezTo>
                <a:lnTo>
                  <a:pt x="22882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B7FA4834-3053-6645-8C2B-3C497B6105BB}"/>
              </a:ext>
            </a:extLst>
          </p:cNvPr>
          <p:cNvSpPr/>
          <p:nvPr/>
        </p:nvSpPr>
        <p:spPr>
          <a:xfrm>
            <a:off x="7021513" y="1108075"/>
            <a:ext cx="3200400" cy="1446213"/>
          </a:xfrm>
          <a:custGeom>
            <a:avLst/>
            <a:gdLst>
              <a:gd name="connsiteX0" fmla="*/ 0 w 1944915"/>
              <a:gd name="connsiteY0" fmla="*/ 0 h 1436757"/>
              <a:gd name="connsiteX1" fmla="*/ 1944915 w 1944915"/>
              <a:gd name="connsiteY1" fmla="*/ 0 h 1436757"/>
              <a:gd name="connsiteX2" fmla="*/ 1944915 w 1944915"/>
              <a:gd name="connsiteY2" fmla="*/ 1436757 h 1436757"/>
              <a:gd name="connsiteX3" fmla="*/ 0 w 1944915"/>
              <a:gd name="connsiteY3" fmla="*/ 1436757 h 1436757"/>
              <a:gd name="connsiteX4" fmla="*/ 0 w 1944915"/>
              <a:gd name="connsiteY4" fmla="*/ 0 h 1436757"/>
              <a:gd name="connsiteX0" fmla="*/ 0 w 3199974"/>
              <a:gd name="connsiteY0" fmla="*/ 143435 h 1436757"/>
              <a:gd name="connsiteX1" fmla="*/ 3199974 w 3199974"/>
              <a:gd name="connsiteY1" fmla="*/ 0 h 1436757"/>
              <a:gd name="connsiteX2" fmla="*/ 3199974 w 3199974"/>
              <a:gd name="connsiteY2" fmla="*/ 1436757 h 1436757"/>
              <a:gd name="connsiteX3" fmla="*/ 1255059 w 3199974"/>
              <a:gd name="connsiteY3" fmla="*/ 1436757 h 1436757"/>
              <a:gd name="connsiteX4" fmla="*/ 0 w 3199974"/>
              <a:gd name="connsiteY4" fmla="*/ 143435 h 1436757"/>
              <a:gd name="connsiteX0" fmla="*/ 0 w 3199974"/>
              <a:gd name="connsiteY0" fmla="*/ 152636 h 1445958"/>
              <a:gd name="connsiteX1" fmla="*/ 3199974 w 3199974"/>
              <a:gd name="connsiteY1" fmla="*/ 9201 h 1445958"/>
              <a:gd name="connsiteX2" fmla="*/ 3199974 w 3199974"/>
              <a:gd name="connsiteY2" fmla="*/ 1445958 h 1445958"/>
              <a:gd name="connsiteX3" fmla="*/ 1255059 w 3199974"/>
              <a:gd name="connsiteY3" fmla="*/ 1445958 h 1445958"/>
              <a:gd name="connsiteX4" fmla="*/ 0 w 3199974"/>
              <a:gd name="connsiteY4" fmla="*/ 152636 h 1445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9974" h="1445958">
                <a:moveTo>
                  <a:pt x="0" y="152636"/>
                </a:moveTo>
                <a:cubicBezTo>
                  <a:pt x="1066658" y="-110329"/>
                  <a:pt x="2133316" y="57013"/>
                  <a:pt x="3199974" y="9201"/>
                </a:cubicBezTo>
                <a:lnTo>
                  <a:pt x="3199974" y="1445958"/>
                </a:lnTo>
                <a:lnTo>
                  <a:pt x="1255059" y="1445958"/>
                </a:lnTo>
                <a:lnTo>
                  <a:pt x="0" y="15263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E4595C6C-FCBC-B24E-9A91-82771FFC1B30}"/>
              </a:ext>
            </a:extLst>
          </p:cNvPr>
          <p:cNvSpPr/>
          <p:nvPr/>
        </p:nvSpPr>
        <p:spPr>
          <a:xfrm>
            <a:off x="8202613" y="4270375"/>
            <a:ext cx="2641600" cy="1525588"/>
          </a:xfrm>
          <a:custGeom>
            <a:avLst/>
            <a:gdLst>
              <a:gd name="connsiteX0" fmla="*/ 0 w 1655380"/>
              <a:gd name="connsiteY0" fmla="*/ 0 h 1436757"/>
              <a:gd name="connsiteX1" fmla="*/ 1655380 w 1655380"/>
              <a:gd name="connsiteY1" fmla="*/ 0 h 1436757"/>
              <a:gd name="connsiteX2" fmla="*/ 1655380 w 1655380"/>
              <a:gd name="connsiteY2" fmla="*/ 1436757 h 1436757"/>
              <a:gd name="connsiteX3" fmla="*/ 0 w 1655380"/>
              <a:gd name="connsiteY3" fmla="*/ 1436757 h 1436757"/>
              <a:gd name="connsiteX4" fmla="*/ 0 w 1655380"/>
              <a:gd name="connsiteY4" fmla="*/ 0 h 1436757"/>
              <a:gd name="connsiteX0" fmla="*/ 986118 w 2641498"/>
              <a:gd name="connsiteY0" fmla="*/ 0 h 1508475"/>
              <a:gd name="connsiteX1" fmla="*/ 2641498 w 2641498"/>
              <a:gd name="connsiteY1" fmla="*/ 0 h 1508475"/>
              <a:gd name="connsiteX2" fmla="*/ 2641498 w 2641498"/>
              <a:gd name="connsiteY2" fmla="*/ 1436757 h 1508475"/>
              <a:gd name="connsiteX3" fmla="*/ 0 w 2641498"/>
              <a:gd name="connsiteY3" fmla="*/ 1508475 h 1508475"/>
              <a:gd name="connsiteX4" fmla="*/ 986118 w 2641498"/>
              <a:gd name="connsiteY4" fmla="*/ 0 h 1508475"/>
              <a:gd name="connsiteX0" fmla="*/ 125506 w 2641498"/>
              <a:gd name="connsiteY0" fmla="*/ 0 h 1526404"/>
              <a:gd name="connsiteX1" fmla="*/ 2641498 w 2641498"/>
              <a:gd name="connsiteY1" fmla="*/ 17929 h 1526404"/>
              <a:gd name="connsiteX2" fmla="*/ 2641498 w 2641498"/>
              <a:gd name="connsiteY2" fmla="*/ 1454686 h 1526404"/>
              <a:gd name="connsiteX3" fmla="*/ 0 w 2641498"/>
              <a:gd name="connsiteY3" fmla="*/ 1526404 h 1526404"/>
              <a:gd name="connsiteX4" fmla="*/ 125506 w 2641498"/>
              <a:gd name="connsiteY4" fmla="*/ 0 h 152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498" h="1526404">
                <a:moveTo>
                  <a:pt x="125506" y="0"/>
                </a:moveTo>
                <a:lnTo>
                  <a:pt x="2641498" y="17929"/>
                </a:lnTo>
                <a:lnTo>
                  <a:pt x="2641498" y="1454686"/>
                </a:lnTo>
                <a:lnTo>
                  <a:pt x="0" y="1526404"/>
                </a:lnTo>
                <a:lnTo>
                  <a:pt x="125506"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8438F5B8-875F-9D4F-B213-2E11885D3D52}"/>
              </a:ext>
            </a:extLst>
          </p:cNvPr>
          <p:cNvSpPr/>
          <p:nvPr/>
        </p:nvSpPr>
        <p:spPr>
          <a:xfrm>
            <a:off x="887413" y="5178425"/>
            <a:ext cx="3357562" cy="1335088"/>
          </a:xfrm>
          <a:custGeom>
            <a:avLst/>
            <a:gdLst>
              <a:gd name="connsiteX0" fmla="*/ 0 w 1994464"/>
              <a:gd name="connsiteY0" fmla="*/ 0 h 1317906"/>
              <a:gd name="connsiteX1" fmla="*/ 1994464 w 1994464"/>
              <a:gd name="connsiteY1" fmla="*/ 0 h 1317906"/>
              <a:gd name="connsiteX2" fmla="*/ 1994464 w 1994464"/>
              <a:gd name="connsiteY2" fmla="*/ 1317906 h 1317906"/>
              <a:gd name="connsiteX3" fmla="*/ 0 w 1994464"/>
              <a:gd name="connsiteY3" fmla="*/ 1317906 h 1317906"/>
              <a:gd name="connsiteX4" fmla="*/ 0 w 1994464"/>
              <a:gd name="connsiteY4" fmla="*/ 0 h 1317906"/>
              <a:gd name="connsiteX0" fmla="*/ 968188 w 2962652"/>
              <a:gd name="connsiteY0" fmla="*/ 0 h 1317906"/>
              <a:gd name="connsiteX1" fmla="*/ 2962652 w 2962652"/>
              <a:gd name="connsiteY1" fmla="*/ 0 h 1317906"/>
              <a:gd name="connsiteX2" fmla="*/ 2962652 w 2962652"/>
              <a:gd name="connsiteY2" fmla="*/ 1317906 h 1317906"/>
              <a:gd name="connsiteX3" fmla="*/ 0 w 2962652"/>
              <a:gd name="connsiteY3" fmla="*/ 1317906 h 1317906"/>
              <a:gd name="connsiteX4" fmla="*/ 968188 w 2962652"/>
              <a:gd name="connsiteY4" fmla="*/ 0 h 1317906"/>
              <a:gd name="connsiteX0" fmla="*/ 0 w 3016441"/>
              <a:gd name="connsiteY0" fmla="*/ 0 h 1335835"/>
              <a:gd name="connsiteX1" fmla="*/ 3016441 w 3016441"/>
              <a:gd name="connsiteY1" fmla="*/ 17929 h 1335835"/>
              <a:gd name="connsiteX2" fmla="*/ 3016441 w 3016441"/>
              <a:gd name="connsiteY2" fmla="*/ 1335835 h 1335835"/>
              <a:gd name="connsiteX3" fmla="*/ 53789 w 3016441"/>
              <a:gd name="connsiteY3" fmla="*/ 1335835 h 1335835"/>
              <a:gd name="connsiteX4" fmla="*/ 0 w 3016441"/>
              <a:gd name="connsiteY4" fmla="*/ 0 h 1335835"/>
              <a:gd name="connsiteX0" fmla="*/ 0 w 3016441"/>
              <a:gd name="connsiteY0" fmla="*/ 0 h 1335835"/>
              <a:gd name="connsiteX1" fmla="*/ 2980582 w 3016441"/>
              <a:gd name="connsiteY1" fmla="*/ 125506 h 1335835"/>
              <a:gd name="connsiteX2" fmla="*/ 3016441 w 3016441"/>
              <a:gd name="connsiteY2" fmla="*/ 1335835 h 1335835"/>
              <a:gd name="connsiteX3" fmla="*/ 53789 w 3016441"/>
              <a:gd name="connsiteY3" fmla="*/ 1335835 h 1335835"/>
              <a:gd name="connsiteX4" fmla="*/ 0 w 3016441"/>
              <a:gd name="connsiteY4" fmla="*/ 0 h 1335835"/>
              <a:gd name="connsiteX0" fmla="*/ 0 w 3016441"/>
              <a:gd name="connsiteY0" fmla="*/ 0 h 1335835"/>
              <a:gd name="connsiteX1" fmla="*/ 2980582 w 3016441"/>
              <a:gd name="connsiteY1" fmla="*/ 286871 h 1335835"/>
              <a:gd name="connsiteX2" fmla="*/ 3016441 w 3016441"/>
              <a:gd name="connsiteY2" fmla="*/ 1335835 h 1335835"/>
              <a:gd name="connsiteX3" fmla="*/ 53789 w 3016441"/>
              <a:gd name="connsiteY3" fmla="*/ 1335835 h 1335835"/>
              <a:gd name="connsiteX4" fmla="*/ 0 w 3016441"/>
              <a:gd name="connsiteY4" fmla="*/ 0 h 1335835"/>
              <a:gd name="connsiteX0" fmla="*/ 0 w 3016441"/>
              <a:gd name="connsiteY0" fmla="*/ 0 h 1335835"/>
              <a:gd name="connsiteX1" fmla="*/ 2980582 w 3016441"/>
              <a:gd name="connsiteY1" fmla="*/ 394447 h 1335835"/>
              <a:gd name="connsiteX2" fmla="*/ 3016441 w 3016441"/>
              <a:gd name="connsiteY2" fmla="*/ 1335835 h 1335835"/>
              <a:gd name="connsiteX3" fmla="*/ 53789 w 3016441"/>
              <a:gd name="connsiteY3" fmla="*/ 1335835 h 1335835"/>
              <a:gd name="connsiteX4" fmla="*/ 0 w 3016441"/>
              <a:gd name="connsiteY4" fmla="*/ 0 h 1335835"/>
              <a:gd name="connsiteX0" fmla="*/ 0 w 3016441"/>
              <a:gd name="connsiteY0" fmla="*/ 0 h 1335835"/>
              <a:gd name="connsiteX1" fmla="*/ 2980582 w 3016441"/>
              <a:gd name="connsiteY1" fmla="*/ 394447 h 1335835"/>
              <a:gd name="connsiteX2" fmla="*/ 3016441 w 3016441"/>
              <a:gd name="connsiteY2" fmla="*/ 1335835 h 1335835"/>
              <a:gd name="connsiteX3" fmla="*/ 53789 w 3016441"/>
              <a:gd name="connsiteY3" fmla="*/ 1335835 h 1335835"/>
              <a:gd name="connsiteX4" fmla="*/ 0 w 3016441"/>
              <a:gd name="connsiteY4" fmla="*/ 0 h 1335835"/>
              <a:gd name="connsiteX0" fmla="*/ 0 w 3016441"/>
              <a:gd name="connsiteY0" fmla="*/ 0 h 1335835"/>
              <a:gd name="connsiteX1" fmla="*/ 2980582 w 3016441"/>
              <a:gd name="connsiteY1" fmla="*/ 394447 h 1335835"/>
              <a:gd name="connsiteX2" fmla="*/ 3016441 w 3016441"/>
              <a:gd name="connsiteY2" fmla="*/ 1335835 h 1335835"/>
              <a:gd name="connsiteX3" fmla="*/ 53789 w 3016441"/>
              <a:gd name="connsiteY3" fmla="*/ 1335835 h 1335835"/>
              <a:gd name="connsiteX4" fmla="*/ 0 w 3016441"/>
              <a:gd name="connsiteY4" fmla="*/ 0 h 1335835"/>
              <a:gd name="connsiteX0" fmla="*/ 0 w 3016441"/>
              <a:gd name="connsiteY0" fmla="*/ 0 h 1335835"/>
              <a:gd name="connsiteX1" fmla="*/ 2783358 w 3016441"/>
              <a:gd name="connsiteY1" fmla="*/ 179294 h 1335835"/>
              <a:gd name="connsiteX2" fmla="*/ 3016441 w 3016441"/>
              <a:gd name="connsiteY2" fmla="*/ 1335835 h 1335835"/>
              <a:gd name="connsiteX3" fmla="*/ 53789 w 3016441"/>
              <a:gd name="connsiteY3" fmla="*/ 1335835 h 1335835"/>
              <a:gd name="connsiteX4" fmla="*/ 0 w 3016441"/>
              <a:gd name="connsiteY4" fmla="*/ 0 h 1335835"/>
              <a:gd name="connsiteX0" fmla="*/ 0 w 3195735"/>
              <a:gd name="connsiteY0" fmla="*/ 0 h 1335835"/>
              <a:gd name="connsiteX1" fmla="*/ 2783358 w 3195735"/>
              <a:gd name="connsiteY1" fmla="*/ 179294 h 1335835"/>
              <a:gd name="connsiteX2" fmla="*/ 3195735 w 3195735"/>
              <a:gd name="connsiteY2" fmla="*/ 1317905 h 1335835"/>
              <a:gd name="connsiteX3" fmla="*/ 53789 w 3195735"/>
              <a:gd name="connsiteY3" fmla="*/ 1335835 h 1335835"/>
              <a:gd name="connsiteX4" fmla="*/ 0 w 3195735"/>
              <a:gd name="connsiteY4" fmla="*/ 0 h 1335835"/>
              <a:gd name="connsiteX0" fmla="*/ 0 w 3357100"/>
              <a:gd name="connsiteY0" fmla="*/ 0 h 1335835"/>
              <a:gd name="connsiteX1" fmla="*/ 2783358 w 3357100"/>
              <a:gd name="connsiteY1" fmla="*/ 179294 h 1335835"/>
              <a:gd name="connsiteX2" fmla="*/ 3357100 w 3357100"/>
              <a:gd name="connsiteY2" fmla="*/ 1335834 h 1335835"/>
              <a:gd name="connsiteX3" fmla="*/ 53789 w 3357100"/>
              <a:gd name="connsiteY3" fmla="*/ 1335835 h 1335835"/>
              <a:gd name="connsiteX4" fmla="*/ 0 w 3357100"/>
              <a:gd name="connsiteY4" fmla="*/ 0 h 133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7100" h="1335835">
                <a:moveTo>
                  <a:pt x="0" y="0"/>
                </a:moveTo>
                <a:lnTo>
                  <a:pt x="2783358" y="179294"/>
                </a:lnTo>
                <a:lnTo>
                  <a:pt x="3357100" y="1335834"/>
                </a:lnTo>
                <a:lnTo>
                  <a:pt x="53789" y="133583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2CEB8A67-782E-4D4D-B8CD-EEF83876E1F6}"/>
              </a:ext>
            </a:extLst>
          </p:cNvPr>
          <p:cNvSpPr/>
          <p:nvPr/>
        </p:nvSpPr>
        <p:spPr>
          <a:xfrm>
            <a:off x="817563" y="2170113"/>
            <a:ext cx="2306637" cy="2655887"/>
          </a:xfrm>
          <a:custGeom>
            <a:avLst/>
            <a:gdLst>
              <a:gd name="connsiteX0" fmla="*/ 0 w 1448769"/>
              <a:gd name="connsiteY0" fmla="*/ 0 h 2368567"/>
              <a:gd name="connsiteX1" fmla="*/ 1448769 w 1448769"/>
              <a:gd name="connsiteY1" fmla="*/ 0 h 2368567"/>
              <a:gd name="connsiteX2" fmla="*/ 1448769 w 1448769"/>
              <a:gd name="connsiteY2" fmla="*/ 2368567 h 2368567"/>
              <a:gd name="connsiteX3" fmla="*/ 0 w 1448769"/>
              <a:gd name="connsiteY3" fmla="*/ 2368567 h 2368567"/>
              <a:gd name="connsiteX4" fmla="*/ 0 w 1448769"/>
              <a:gd name="connsiteY4" fmla="*/ 0 h 2368567"/>
              <a:gd name="connsiteX0" fmla="*/ 0 w 1448769"/>
              <a:gd name="connsiteY0" fmla="*/ 0 h 2368567"/>
              <a:gd name="connsiteX1" fmla="*/ 1448769 w 1448769"/>
              <a:gd name="connsiteY1" fmla="*/ 0 h 2368567"/>
              <a:gd name="connsiteX2" fmla="*/ 1288749 w 1448769"/>
              <a:gd name="connsiteY2" fmla="*/ 2334277 h 2368567"/>
              <a:gd name="connsiteX3" fmla="*/ 0 w 1448769"/>
              <a:gd name="connsiteY3" fmla="*/ 2368567 h 2368567"/>
              <a:gd name="connsiteX4" fmla="*/ 0 w 1448769"/>
              <a:gd name="connsiteY4" fmla="*/ 0 h 2368567"/>
              <a:gd name="connsiteX0" fmla="*/ 0 w 1448769"/>
              <a:gd name="connsiteY0" fmla="*/ 0 h 2368567"/>
              <a:gd name="connsiteX1" fmla="*/ 1448769 w 1448769"/>
              <a:gd name="connsiteY1" fmla="*/ 0 h 2368567"/>
              <a:gd name="connsiteX2" fmla="*/ 1391619 w 1448769"/>
              <a:gd name="connsiteY2" fmla="*/ 2197117 h 2368567"/>
              <a:gd name="connsiteX3" fmla="*/ 0 w 1448769"/>
              <a:gd name="connsiteY3" fmla="*/ 2368567 h 2368567"/>
              <a:gd name="connsiteX4" fmla="*/ 0 w 1448769"/>
              <a:gd name="connsiteY4" fmla="*/ 0 h 2368567"/>
              <a:gd name="connsiteX0" fmla="*/ 0 w 1448769"/>
              <a:gd name="connsiteY0" fmla="*/ 0 h 2368567"/>
              <a:gd name="connsiteX1" fmla="*/ 1448769 w 1448769"/>
              <a:gd name="connsiteY1" fmla="*/ 0 h 2368567"/>
              <a:gd name="connsiteX2" fmla="*/ 1391619 w 1448769"/>
              <a:gd name="connsiteY2" fmla="*/ 2197117 h 2368567"/>
              <a:gd name="connsiteX3" fmla="*/ 0 w 1448769"/>
              <a:gd name="connsiteY3" fmla="*/ 2368567 h 2368567"/>
              <a:gd name="connsiteX4" fmla="*/ 0 w 1448769"/>
              <a:gd name="connsiteY4" fmla="*/ 0 h 2368567"/>
              <a:gd name="connsiteX0" fmla="*/ 0 w 1448769"/>
              <a:gd name="connsiteY0" fmla="*/ 0 h 2368567"/>
              <a:gd name="connsiteX1" fmla="*/ 1448769 w 1448769"/>
              <a:gd name="connsiteY1" fmla="*/ 0 h 2368567"/>
              <a:gd name="connsiteX2" fmla="*/ 1391619 w 1448769"/>
              <a:gd name="connsiteY2" fmla="*/ 2197117 h 2368567"/>
              <a:gd name="connsiteX3" fmla="*/ 0 w 1448769"/>
              <a:gd name="connsiteY3" fmla="*/ 2368567 h 2368567"/>
              <a:gd name="connsiteX4" fmla="*/ 0 w 1448769"/>
              <a:gd name="connsiteY4" fmla="*/ 0 h 2368567"/>
              <a:gd name="connsiteX0" fmla="*/ 0 w 1528779"/>
              <a:gd name="connsiteY0" fmla="*/ 0 h 2368567"/>
              <a:gd name="connsiteX1" fmla="*/ 1528779 w 1528779"/>
              <a:gd name="connsiteY1" fmla="*/ 365760 h 2368567"/>
              <a:gd name="connsiteX2" fmla="*/ 1391619 w 1528779"/>
              <a:gd name="connsiteY2" fmla="*/ 2197117 h 2368567"/>
              <a:gd name="connsiteX3" fmla="*/ 0 w 1528779"/>
              <a:gd name="connsiteY3" fmla="*/ 2368567 h 2368567"/>
              <a:gd name="connsiteX4" fmla="*/ 0 w 1528779"/>
              <a:gd name="connsiteY4" fmla="*/ 0 h 2368567"/>
              <a:gd name="connsiteX0" fmla="*/ 0 w 1528779"/>
              <a:gd name="connsiteY0" fmla="*/ 0 h 2368567"/>
              <a:gd name="connsiteX1" fmla="*/ 1528779 w 1528779"/>
              <a:gd name="connsiteY1" fmla="*/ 308610 h 2368567"/>
              <a:gd name="connsiteX2" fmla="*/ 1391619 w 1528779"/>
              <a:gd name="connsiteY2" fmla="*/ 2197117 h 2368567"/>
              <a:gd name="connsiteX3" fmla="*/ 0 w 1528779"/>
              <a:gd name="connsiteY3" fmla="*/ 2368567 h 2368567"/>
              <a:gd name="connsiteX4" fmla="*/ 0 w 1528779"/>
              <a:gd name="connsiteY4" fmla="*/ 0 h 2368567"/>
              <a:gd name="connsiteX0" fmla="*/ 0 w 1528779"/>
              <a:gd name="connsiteY0" fmla="*/ 0 h 2368567"/>
              <a:gd name="connsiteX1" fmla="*/ 1528779 w 1528779"/>
              <a:gd name="connsiteY1" fmla="*/ 308610 h 2368567"/>
              <a:gd name="connsiteX2" fmla="*/ 1391619 w 1528779"/>
              <a:gd name="connsiteY2" fmla="*/ 2197117 h 2368567"/>
              <a:gd name="connsiteX3" fmla="*/ 0 w 1528779"/>
              <a:gd name="connsiteY3" fmla="*/ 2368567 h 2368567"/>
              <a:gd name="connsiteX4" fmla="*/ 0 w 1528779"/>
              <a:gd name="connsiteY4" fmla="*/ 0 h 2368567"/>
              <a:gd name="connsiteX0" fmla="*/ 0 w 1528779"/>
              <a:gd name="connsiteY0" fmla="*/ 0 h 2368567"/>
              <a:gd name="connsiteX1" fmla="*/ 1528779 w 1528779"/>
              <a:gd name="connsiteY1" fmla="*/ 308610 h 2368567"/>
              <a:gd name="connsiteX2" fmla="*/ 1391619 w 1528779"/>
              <a:gd name="connsiteY2" fmla="*/ 2197117 h 2368567"/>
              <a:gd name="connsiteX3" fmla="*/ 0 w 1528779"/>
              <a:gd name="connsiteY3" fmla="*/ 2368567 h 2368567"/>
              <a:gd name="connsiteX4" fmla="*/ 0 w 1528779"/>
              <a:gd name="connsiteY4" fmla="*/ 0 h 2368567"/>
              <a:gd name="connsiteX0" fmla="*/ 0 w 1528779"/>
              <a:gd name="connsiteY0" fmla="*/ 0 h 2368567"/>
              <a:gd name="connsiteX1" fmla="*/ 1528779 w 1528779"/>
              <a:gd name="connsiteY1" fmla="*/ 308610 h 2368567"/>
              <a:gd name="connsiteX2" fmla="*/ 1391619 w 1528779"/>
              <a:gd name="connsiteY2" fmla="*/ 2197117 h 2368567"/>
              <a:gd name="connsiteX3" fmla="*/ 0 w 1528779"/>
              <a:gd name="connsiteY3" fmla="*/ 2368567 h 2368567"/>
              <a:gd name="connsiteX4" fmla="*/ 0 w 1528779"/>
              <a:gd name="connsiteY4" fmla="*/ 0 h 2368567"/>
              <a:gd name="connsiteX0" fmla="*/ 0 w 1505919"/>
              <a:gd name="connsiteY0" fmla="*/ 0 h 2368567"/>
              <a:gd name="connsiteX1" fmla="*/ 1505919 w 1505919"/>
              <a:gd name="connsiteY1" fmla="*/ 571500 h 2368567"/>
              <a:gd name="connsiteX2" fmla="*/ 1391619 w 1505919"/>
              <a:gd name="connsiteY2" fmla="*/ 2197117 h 2368567"/>
              <a:gd name="connsiteX3" fmla="*/ 0 w 1505919"/>
              <a:gd name="connsiteY3" fmla="*/ 2368567 h 2368567"/>
              <a:gd name="connsiteX4" fmla="*/ 0 w 1505919"/>
              <a:gd name="connsiteY4" fmla="*/ 0 h 2368567"/>
              <a:gd name="connsiteX0" fmla="*/ 0 w 1505919"/>
              <a:gd name="connsiteY0" fmla="*/ 0 h 2368567"/>
              <a:gd name="connsiteX1" fmla="*/ 1505919 w 1505919"/>
              <a:gd name="connsiteY1" fmla="*/ 571500 h 2368567"/>
              <a:gd name="connsiteX2" fmla="*/ 1391619 w 1505919"/>
              <a:gd name="connsiteY2" fmla="*/ 2197117 h 2368567"/>
              <a:gd name="connsiteX3" fmla="*/ 0 w 1505919"/>
              <a:gd name="connsiteY3" fmla="*/ 2368567 h 2368567"/>
              <a:gd name="connsiteX4" fmla="*/ 0 w 1505919"/>
              <a:gd name="connsiteY4" fmla="*/ 0 h 2368567"/>
              <a:gd name="connsiteX0" fmla="*/ 0 w 1505919"/>
              <a:gd name="connsiteY0" fmla="*/ 0 h 2368567"/>
              <a:gd name="connsiteX1" fmla="*/ 1505919 w 1505919"/>
              <a:gd name="connsiteY1" fmla="*/ 571500 h 2368567"/>
              <a:gd name="connsiteX2" fmla="*/ 1391619 w 1505919"/>
              <a:gd name="connsiteY2" fmla="*/ 2197117 h 2368567"/>
              <a:gd name="connsiteX3" fmla="*/ 0 w 1505919"/>
              <a:gd name="connsiteY3" fmla="*/ 2368567 h 2368567"/>
              <a:gd name="connsiteX4" fmla="*/ 0 w 1505919"/>
              <a:gd name="connsiteY4" fmla="*/ 0 h 2368567"/>
              <a:gd name="connsiteX0" fmla="*/ 0 w 1505919"/>
              <a:gd name="connsiteY0" fmla="*/ 0 h 2368567"/>
              <a:gd name="connsiteX1" fmla="*/ 1505919 w 1505919"/>
              <a:gd name="connsiteY1" fmla="*/ 571500 h 2368567"/>
              <a:gd name="connsiteX2" fmla="*/ 1391619 w 1505919"/>
              <a:gd name="connsiteY2" fmla="*/ 2197117 h 2368567"/>
              <a:gd name="connsiteX3" fmla="*/ 0 w 1505919"/>
              <a:gd name="connsiteY3" fmla="*/ 2368567 h 2368567"/>
              <a:gd name="connsiteX4" fmla="*/ 0 w 1505919"/>
              <a:gd name="connsiteY4" fmla="*/ 0 h 2368567"/>
              <a:gd name="connsiteX0" fmla="*/ 0 w 1460199"/>
              <a:gd name="connsiteY0" fmla="*/ 0 h 2368567"/>
              <a:gd name="connsiteX1" fmla="*/ 1460199 w 1460199"/>
              <a:gd name="connsiteY1" fmla="*/ 685800 h 2368567"/>
              <a:gd name="connsiteX2" fmla="*/ 1391619 w 1460199"/>
              <a:gd name="connsiteY2" fmla="*/ 2197117 h 2368567"/>
              <a:gd name="connsiteX3" fmla="*/ 0 w 1460199"/>
              <a:gd name="connsiteY3" fmla="*/ 2368567 h 2368567"/>
              <a:gd name="connsiteX4" fmla="*/ 0 w 1460199"/>
              <a:gd name="connsiteY4" fmla="*/ 0 h 2368567"/>
              <a:gd name="connsiteX0" fmla="*/ 0 w 1460199"/>
              <a:gd name="connsiteY0" fmla="*/ 0 h 2368567"/>
              <a:gd name="connsiteX1" fmla="*/ 1460199 w 1460199"/>
              <a:gd name="connsiteY1" fmla="*/ 685800 h 2368567"/>
              <a:gd name="connsiteX2" fmla="*/ 1391619 w 1460199"/>
              <a:gd name="connsiteY2" fmla="*/ 2197117 h 2368567"/>
              <a:gd name="connsiteX3" fmla="*/ 0 w 1460199"/>
              <a:gd name="connsiteY3" fmla="*/ 2368567 h 2368567"/>
              <a:gd name="connsiteX4" fmla="*/ 0 w 1460199"/>
              <a:gd name="connsiteY4" fmla="*/ 0 h 2368567"/>
              <a:gd name="connsiteX0" fmla="*/ 0 w 1465916"/>
              <a:gd name="connsiteY0" fmla="*/ 0 h 2368567"/>
              <a:gd name="connsiteX1" fmla="*/ 1460199 w 1465916"/>
              <a:gd name="connsiteY1" fmla="*/ 685800 h 2368567"/>
              <a:gd name="connsiteX2" fmla="*/ 1391619 w 1465916"/>
              <a:gd name="connsiteY2" fmla="*/ 2197117 h 2368567"/>
              <a:gd name="connsiteX3" fmla="*/ 0 w 1465916"/>
              <a:gd name="connsiteY3" fmla="*/ 2368567 h 2368567"/>
              <a:gd name="connsiteX4" fmla="*/ 0 w 1465916"/>
              <a:gd name="connsiteY4" fmla="*/ 0 h 2368567"/>
              <a:gd name="connsiteX0" fmla="*/ 0 w 2306148"/>
              <a:gd name="connsiteY0" fmla="*/ 0 h 2655437"/>
              <a:gd name="connsiteX1" fmla="*/ 2302881 w 2306148"/>
              <a:gd name="connsiteY1" fmla="*/ 972670 h 2655437"/>
              <a:gd name="connsiteX2" fmla="*/ 2234301 w 2306148"/>
              <a:gd name="connsiteY2" fmla="*/ 2483987 h 2655437"/>
              <a:gd name="connsiteX3" fmla="*/ 842682 w 2306148"/>
              <a:gd name="connsiteY3" fmla="*/ 2655437 h 2655437"/>
              <a:gd name="connsiteX4" fmla="*/ 0 w 2306148"/>
              <a:gd name="connsiteY4" fmla="*/ 0 h 2655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148" h="2655437">
                <a:moveTo>
                  <a:pt x="0" y="0"/>
                </a:moveTo>
                <a:cubicBezTo>
                  <a:pt x="501973" y="190500"/>
                  <a:pt x="2395268" y="324970"/>
                  <a:pt x="2302881" y="972670"/>
                </a:cubicBezTo>
                <a:cubicBezTo>
                  <a:pt x="2043801" y="1602172"/>
                  <a:pt x="2161911" y="1774475"/>
                  <a:pt x="2234301" y="2483987"/>
                </a:cubicBezTo>
                <a:cubicBezTo>
                  <a:pt x="1793288" y="2632577"/>
                  <a:pt x="1306555" y="2598287"/>
                  <a:pt x="842682" y="2655437"/>
                </a:cubicBezTo>
                <a:cubicBezTo>
                  <a:pt x="842682" y="1865915"/>
                  <a:pt x="0" y="789522"/>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Slide Number Placeholder 3">
            <a:extLst>
              <a:ext uri="{FF2B5EF4-FFF2-40B4-BE49-F238E27FC236}">
                <a16:creationId xmlns:a16="http://schemas.microsoft.com/office/drawing/2014/main" id="{1F29A848-FC9D-7C41-85F0-1D30B7EF58B1}"/>
              </a:ext>
            </a:extLst>
          </p:cNvPr>
          <p:cNvSpPr>
            <a:spLocks noGrp="1"/>
          </p:cNvSpPr>
          <p:nvPr>
            <p:ph type="sldNum" sz="quarter" idx="12"/>
          </p:nvPr>
        </p:nvSpPr>
        <p:spPr>
          <a:xfrm>
            <a:off x="227013" y="6494463"/>
            <a:ext cx="398462" cy="182562"/>
          </a:xfrm>
          <a:prstGeom prst="rect">
            <a:avLst/>
          </a:prstGeom>
        </p:spPr>
        <p:txBody>
          <a:bodyPr vert="horz" lIns="91440" tIns="45720" rIns="91440" bIns="45720" rtlCol="0" anchor="ctr"/>
          <a:lstStyle>
            <a:defPPr>
              <a:defRPr lang="en-US"/>
            </a:defPPr>
            <a:lvl1pPr algn="l" rtl="0" eaLnBrk="1" fontAlgn="auto" hangingPunct="1">
              <a:spcBef>
                <a:spcPts val="0"/>
              </a:spcBef>
              <a:spcAft>
                <a:spcPts val="0"/>
              </a:spcAft>
              <a:defRPr sz="1000" kern="1200">
                <a:solidFill>
                  <a:schemeClr val="accent5"/>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09187296-947E-8040-A9CD-EB14809396A5}" type="slidenum">
              <a:rPr lang="en-US" smtClean="0"/>
              <a:pPr>
                <a:defRPr/>
              </a:pPr>
              <a:t>18</a:t>
            </a:fld>
            <a:endParaRPr lang="en-US" dirty="0"/>
          </a:p>
        </p:txBody>
      </p:sp>
      <p:pic>
        <p:nvPicPr>
          <p:cNvPr id="23560" name="Picture 1">
            <a:extLst>
              <a:ext uri="{FF2B5EF4-FFF2-40B4-BE49-F238E27FC236}">
                <a16:creationId xmlns:a16="http://schemas.microsoft.com/office/drawing/2014/main" id="{E13D4E5E-238A-194F-92D4-6A62293D548D}"/>
              </a:ext>
            </a:extLst>
          </p:cNvPr>
          <p:cNvPicPr>
            <a:picLocks noChangeAspect="1" noChangeArrowheads="1"/>
          </p:cNvPicPr>
          <p:nvPr/>
        </p:nvPicPr>
        <p:blipFill>
          <a:blip r:embed="rId3"/>
          <a:srcRect/>
          <a:stretch/>
        </p:blipFill>
        <p:spPr bwMode="auto">
          <a:xfrm>
            <a:off x="414866" y="233362"/>
            <a:ext cx="11362266" cy="639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0A1099B-33F9-AD4E-AC75-BFCC9D887F3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18624" y="346167"/>
            <a:ext cx="1227065" cy="1588946"/>
          </a:xfrm>
          <a:prstGeom prst="rect">
            <a:avLst/>
          </a:prstGeom>
        </p:spPr>
      </p:pic>
      <p:pic>
        <p:nvPicPr>
          <p:cNvPr id="6" name="Picture 5">
            <a:extLst>
              <a:ext uri="{FF2B5EF4-FFF2-40B4-BE49-F238E27FC236}">
                <a16:creationId xmlns:a16="http://schemas.microsoft.com/office/drawing/2014/main" id="{86F63433-619A-8543-B8C4-E300C78B22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8840" y="346167"/>
            <a:ext cx="3241767" cy="1547944"/>
          </a:xfrm>
          <a:prstGeom prst="rect">
            <a:avLst/>
          </a:prstGeom>
        </p:spPr>
      </p:pic>
      <p:pic>
        <p:nvPicPr>
          <p:cNvPr id="9" name="Picture 8" descr="Table, calendar&#10;&#10;Description automatically generated">
            <a:extLst>
              <a:ext uri="{FF2B5EF4-FFF2-40B4-BE49-F238E27FC236}">
                <a16:creationId xmlns:a16="http://schemas.microsoft.com/office/drawing/2014/main" id="{1C64A42C-86B8-B545-B3E8-1A8E9CDC6C22}"/>
              </a:ext>
            </a:extLst>
          </p:cNvPr>
          <p:cNvPicPr>
            <a:picLocks noChangeAspect="1"/>
          </p:cNvPicPr>
          <p:nvPr/>
        </p:nvPicPr>
        <p:blipFill>
          <a:blip r:embed="rId5"/>
          <a:stretch>
            <a:fillRect/>
          </a:stretch>
        </p:blipFill>
        <p:spPr>
          <a:xfrm>
            <a:off x="8487106" y="362435"/>
            <a:ext cx="3286884" cy="1512817"/>
          </a:xfrm>
          <a:prstGeom prst="rect">
            <a:avLst/>
          </a:prstGeom>
        </p:spPr>
      </p:pic>
      <p:pic>
        <p:nvPicPr>
          <p:cNvPr id="8" name="Picture 7" descr="Table&#10;&#10;Description automatically generated">
            <a:extLst>
              <a:ext uri="{FF2B5EF4-FFF2-40B4-BE49-F238E27FC236}">
                <a16:creationId xmlns:a16="http://schemas.microsoft.com/office/drawing/2014/main" id="{6E83870E-BF65-7348-9917-0E049244BF5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0755" y="2639045"/>
            <a:ext cx="2302802" cy="1588934"/>
          </a:xfrm>
          <a:prstGeom prst="rect">
            <a:avLst/>
          </a:prstGeom>
        </p:spPr>
      </p:pic>
      <p:pic>
        <p:nvPicPr>
          <p:cNvPr id="10" name="Picture 9">
            <a:extLst>
              <a:ext uri="{FF2B5EF4-FFF2-40B4-BE49-F238E27FC236}">
                <a16:creationId xmlns:a16="http://schemas.microsoft.com/office/drawing/2014/main" id="{D2F467E9-E9C2-CD4E-ACBB-2EED82105B1C}"/>
              </a:ext>
            </a:extLst>
          </p:cNvPr>
          <p:cNvPicPr>
            <a:picLocks noChangeAspect="1"/>
          </p:cNvPicPr>
          <p:nvPr/>
        </p:nvPicPr>
        <p:blipFill rotWithShape="1">
          <a:blip r:embed="rId7" cstate="print">
            <a:extLst>
              <a:ext uri="{28A0092B-C50C-407E-A947-70E740481C1C}">
                <a14:useLocalDpi xmlns:a14="http://schemas.microsoft.com/office/drawing/2010/main"/>
              </a:ext>
            </a:extLst>
          </a:blip>
          <a:stretch/>
        </p:blipFill>
        <p:spPr>
          <a:xfrm>
            <a:off x="694993" y="4930536"/>
            <a:ext cx="2671162" cy="1582664"/>
          </a:xfrm>
          <a:prstGeom prst="rect">
            <a:avLst/>
          </a:prstGeom>
        </p:spPr>
      </p:pic>
      <p:sp>
        <p:nvSpPr>
          <p:cNvPr id="15" name="Rectangle 14">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127" y="2300641"/>
            <a:ext cx="4236873"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F06426-5C90-2A41-9516-DF75E71088C9}"/>
              </a:ext>
            </a:extLst>
          </p:cNvPr>
          <p:cNvSpPr>
            <a:spLocks noGrp="1"/>
          </p:cNvSpPr>
          <p:nvPr>
            <p:ph type="title"/>
          </p:nvPr>
        </p:nvSpPr>
        <p:spPr>
          <a:xfrm>
            <a:off x="8282152" y="2916520"/>
            <a:ext cx="3214855" cy="2309364"/>
          </a:xfrm>
        </p:spPr>
        <p:txBody>
          <a:bodyPr vert="horz" lIns="91440" tIns="45720" rIns="91440" bIns="45720" rtlCol="0" anchor="b">
            <a:normAutofit fontScale="90000"/>
          </a:bodyPr>
          <a:lstStyle/>
          <a:p>
            <a:r>
              <a:rPr lang="en-US" sz="4100" dirty="0" err="1">
                <a:solidFill>
                  <a:srgbClr val="FFFFFF"/>
                </a:solidFill>
                <a:latin typeface="+mj-lt"/>
                <a:cs typeface="+mj-cs"/>
              </a:rPr>
              <a:t>Compartir</a:t>
            </a:r>
            <a:r>
              <a:rPr lang="en-US" sz="4100" kern="1200" dirty="0">
                <a:solidFill>
                  <a:srgbClr val="FFFFFF"/>
                </a:solidFill>
                <a:latin typeface="+mj-lt"/>
                <a:ea typeface="+mj-ea"/>
                <a:cs typeface="+mj-cs"/>
              </a:rPr>
              <a:t> </a:t>
            </a:r>
            <a:r>
              <a:rPr lang="en-US" sz="4100" kern="1200" dirty="0" err="1">
                <a:solidFill>
                  <a:srgbClr val="FFFFFF"/>
                </a:solidFill>
                <a:latin typeface="+mj-lt"/>
                <a:ea typeface="+mj-ea"/>
                <a:cs typeface="+mj-cs"/>
              </a:rPr>
              <a:t>estándares</a:t>
            </a:r>
            <a:r>
              <a:rPr lang="en-US" sz="4100" kern="1200" dirty="0">
                <a:solidFill>
                  <a:srgbClr val="FFFFFF"/>
                </a:solidFill>
                <a:latin typeface="+mj-lt"/>
                <a:ea typeface="+mj-ea"/>
                <a:cs typeface="+mj-cs"/>
              </a:rPr>
              <a:t> y </a:t>
            </a:r>
            <a:r>
              <a:rPr lang="en-US" sz="4100" kern="1200" dirty="0" err="1">
                <a:solidFill>
                  <a:srgbClr val="FFFFFF"/>
                </a:solidFill>
                <a:latin typeface="+mj-lt"/>
                <a:ea typeface="+mj-ea"/>
                <a:cs typeface="+mj-cs"/>
              </a:rPr>
              <a:t>herramientas</a:t>
            </a:r>
            <a:endParaRPr lang="en-US" sz="4100" kern="1200" dirty="0">
              <a:solidFill>
                <a:srgbClr val="FFFFFF"/>
              </a:solidFill>
              <a:latin typeface="+mj-lt"/>
              <a:ea typeface="+mj-ea"/>
              <a:cs typeface="+mj-cs"/>
            </a:endParaRPr>
          </a:p>
        </p:txBody>
      </p:sp>
      <p:cxnSp>
        <p:nvCxnSpPr>
          <p:cNvPr id="17" name="Straight Connector 16">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7" name="Picture 6" descr="Table&#10;&#10;Description automatically generated with medium confidence">
            <a:extLst>
              <a:ext uri="{FF2B5EF4-FFF2-40B4-BE49-F238E27FC236}">
                <a16:creationId xmlns:a16="http://schemas.microsoft.com/office/drawing/2014/main" id="{07A491DC-9ED0-B640-8EEB-EE9DCD977DBD}"/>
              </a:ext>
            </a:extLst>
          </p:cNvPr>
          <p:cNvPicPr>
            <a:picLocks noChangeAspect="1"/>
          </p:cNvPicPr>
          <p:nvPr/>
        </p:nvPicPr>
        <p:blipFill>
          <a:blip r:embed="rId8"/>
          <a:stretch>
            <a:fillRect/>
          </a:stretch>
        </p:blipFill>
        <p:spPr>
          <a:xfrm>
            <a:off x="4605636" y="2636436"/>
            <a:ext cx="2867793" cy="3875397"/>
          </a:xfrm>
          <a:prstGeom prst="rect">
            <a:avLst/>
          </a:prstGeom>
        </p:spPr>
      </p:pic>
      <p:cxnSp>
        <p:nvCxnSpPr>
          <p:cNvPr id="25"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40636" y="5336249"/>
            <a:ext cx="1892695"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73566F3-AD02-F54C-9456-2A59B4EC3C1A}"/>
              </a:ext>
            </a:extLst>
          </p:cNvPr>
          <p:cNvSpPr>
            <a:spLocks noGrp="1"/>
          </p:cNvSpPr>
          <p:nvPr>
            <p:ph type="sldNum" sz="quarter" idx="12"/>
          </p:nvPr>
        </p:nvSpPr>
        <p:spPr/>
        <p:txBody>
          <a:bodyPr/>
          <a:lstStyle/>
          <a:p>
            <a:pPr>
              <a:spcAft>
                <a:spcPts val="600"/>
              </a:spcAft>
            </a:pPr>
            <a:fld id="{6340E80C-C656-4791-9BFF-F7CE4C736003}" type="slidenum">
              <a:rPr lang="zh-CN" altLang="en-US" smtClean="0"/>
              <a:pPr>
                <a:spcAft>
                  <a:spcPts val="600"/>
                </a:spcAft>
              </a:pPr>
              <a:t>19</a:t>
            </a:fld>
            <a:endParaRPr lang="zh-CN" altLang="en-US"/>
          </a:p>
        </p:txBody>
      </p:sp>
    </p:spTree>
    <p:extLst>
      <p:ext uri="{BB962C8B-B14F-4D97-AF65-F5344CB8AC3E}">
        <p14:creationId xmlns:p14="http://schemas.microsoft.com/office/powerpoint/2010/main" val="3628915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1078367" y="1"/>
            <a:ext cx="6997600" cy="857332"/>
          </a:xfrm>
          <a:prstGeom prst="rect">
            <a:avLst/>
          </a:prstGeom>
        </p:spPr>
        <p:txBody>
          <a:bodyPr spcFirstLastPara="1" vert="horz" wrap="square" lIns="121900" tIns="121900" rIns="121900" bIns="121900" rtlCol="0" anchor="b" anchorCtr="0">
            <a:noAutofit/>
          </a:bodyPr>
          <a:lstStyle/>
          <a:p>
            <a:r>
              <a:rPr lang="es-419" dirty="0">
                <a:solidFill>
                  <a:srgbClr val="0B5D86"/>
                </a:solidFill>
                <a:latin typeface="Poppins SemiBold"/>
                <a:ea typeface="Poppins SemiBold"/>
                <a:cs typeface="Poppins SemiBold"/>
                <a:sym typeface="Poppins SemiBold"/>
              </a:rPr>
              <a:t>CONTEXTO DE MERCADO </a:t>
            </a:r>
            <a:endParaRPr dirty="0">
              <a:solidFill>
                <a:srgbClr val="0B5D86"/>
              </a:solidFill>
              <a:latin typeface="Poppins"/>
              <a:ea typeface="Poppins"/>
              <a:cs typeface="Poppins"/>
              <a:sym typeface="Poppins"/>
            </a:endParaRPr>
          </a:p>
        </p:txBody>
      </p:sp>
      <p:pic>
        <p:nvPicPr>
          <p:cNvPr id="87" name="Google Shape;87;p16"/>
          <p:cNvPicPr preferRelativeResize="0"/>
          <p:nvPr/>
        </p:nvPicPr>
        <p:blipFill rotWithShape="1">
          <a:blip r:embed="rId3">
            <a:alphaModFix/>
          </a:blip>
          <a:srcRect t="56849" b="2148"/>
          <a:stretch/>
        </p:blipFill>
        <p:spPr>
          <a:xfrm>
            <a:off x="267" y="6134800"/>
            <a:ext cx="12191731" cy="723200"/>
          </a:xfrm>
          <a:prstGeom prst="rect">
            <a:avLst/>
          </a:prstGeom>
          <a:noFill/>
          <a:ln>
            <a:noFill/>
          </a:ln>
        </p:spPr>
      </p:pic>
      <p:sp>
        <p:nvSpPr>
          <p:cNvPr id="88" name="Google Shape;88;p16"/>
          <p:cNvSpPr/>
          <p:nvPr/>
        </p:nvSpPr>
        <p:spPr>
          <a:xfrm rot="5400000">
            <a:off x="4621967" y="1516100"/>
            <a:ext cx="723200" cy="9966800"/>
          </a:xfrm>
          <a:prstGeom prst="rect">
            <a:avLst/>
          </a:prstGeom>
          <a:gradFill>
            <a:gsLst>
              <a:gs pos="0">
                <a:srgbClr val="FFFFFF">
                  <a:alpha val="0"/>
                </a:srgbClr>
              </a:gs>
              <a:gs pos="61000">
                <a:srgbClr val="0A2F41"/>
              </a:gs>
              <a:gs pos="100000">
                <a:srgbClr val="0A2F41"/>
              </a:gs>
            </a:gsLst>
            <a:lin ang="5400012" scaled="0"/>
          </a:gradFill>
          <a:ln>
            <a:noFill/>
          </a:ln>
        </p:spPr>
        <p:txBody>
          <a:bodyPr spcFirstLastPara="1" wrap="square" lIns="121900" tIns="121900" rIns="121900" bIns="121900" anchor="ctr" anchorCtr="0">
            <a:noAutofit/>
          </a:bodyPr>
          <a:lstStyle/>
          <a:p>
            <a:endParaRPr sz="2400"/>
          </a:p>
        </p:txBody>
      </p:sp>
      <p:pic>
        <p:nvPicPr>
          <p:cNvPr id="90" name="Google Shape;90;p16"/>
          <p:cNvPicPr preferRelativeResize="0"/>
          <p:nvPr/>
        </p:nvPicPr>
        <p:blipFill>
          <a:blip r:embed="rId4">
            <a:alphaModFix/>
          </a:blip>
          <a:stretch>
            <a:fillRect/>
          </a:stretch>
        </p:blipFill>
        <p:spPr>
          <a:xfrm>
            <a:off x="11318564" y="159732"/>
            <a:ext cx="697600" cy="697600"/>
          </a:xfrm>
          <a:prstGeom prst="rect">
            <a:avLst/>
          </a:prstGeom>
          <a:noFill/>
          <a:ln>
            <a:noFill/>
          </a:ln>
        </p:spPr>
      </p:pic>
      <p:sp>
        <p:nvSpPr>
          <p:cNvPr id="91" name="Google Shape;91;p16"/>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lvl="0" algn="r">
              <a:buClr>
                <a:schemeClr val="dk1"/>
              </a:buClr>
              <a:buSzPts val="1100"/>
            </a:pPr>
            <a:r>
              <a:rPr lang="es-419" sz="1600" dirty="0">
                <a:solidFill>
                  <a:schemeClr val="lt1"/>
                </a:solidFill>
                <a:latin typeface="Poppins"/>
                <a:ea typeface="Poppins"/>
                <a:cs typeface="Poppins"/>
                <a:sym typeface="Poppins"/>
              </a:rPr>
              <a:t>MINERIA VERDE</a:t>
            </a:r>
            <a:endParaRPr lang="es-419" sz="1600" dirty="0">
              <a:solidFill>
                <a:schemeClr val="dk1"/>
              </a:solidFill>
              <a:latin typeface="Poppins"/>
              <a:ea typeface="Poppins"/>
              <a:cs typeface="Poppins"/>
              <a:sym typeface="Poppins"/>
            </a:endParaRPr>
          </a:p>
          <a:p>
            <a:pPr algn="r">
              <a:buClr>
                <a:schemeClr val="dk1"/>
              </a:buClr>
              <a:buSzPts val="1100"/>
            </a:pPr>
            <a:endParaRPr sz="1600" dirty="0">
              <a:solidFill>
                <a:schemeClr val="lt1"/>
              </a:solidFill>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sp>
        <p:nvSpPr>
          <p:cNvPr id="92" name="Google Shape;92;p16"/>
          <p:cNvSpPr txBox="1"/>
          <p:nvPr/>
        </p:nvSpPr>
        <p:spPr>
          <a:xfrm>
            <a:off x="11080067" y="6356367"/>
            <a:ext cx="502400" cy="365200"/>
          </a:xfrm>
          <a:prstGeom prst="rect">
            <a:avLst/>
          </a:prstGeom>
          <a:noFill/>
          <a:ln>
            <a:noFill/>
          </a:ln>
        </p:spPr>
        <p:txBody>
          <a:bodyPr spcFirstLastPara="1" wrap="square" lIns="121900" tIns="60933" rIns="121900" bIns="60933" anchor="t" anchorCtr="0">
            <a:noAutofit/>
          </a:bodyPr>
          <a:lstStyle/>
          <a:p>
            <a:pPr algn="r"/>
            <a:fld id="{00000000-1234-1234-1234-123412341234}" type="slidenum">
              <a:rPr lang="es-419" sz="1600">
                <a:solidFill>
                  <a:srgbClr val="FFFFFF"/>
                </a:solidFill>
                <a:latin typeface="Poppins"/>
                <a:ea typeface="Poppins"/>
                <a:cs typeface="Poppins"/>
                <a:sym typeface="Poppins"/>
              </a:rPr>
              <a:pPr algn="r"/>
              <a:t>2</a:t>
            </a:fld>
            <a:endParaRPr sz="1600">
              <a:solidFill>
                <a:srgbClr val="FFFFFF"/>
              </a:solidFill>
              <a:latin typeface="Poppins"/>
              <a:ea typeface="Poppins"/>
              <a:cs typeface="Poppins"/>
              <a:sym typeface="Poppins"/>
            </a:endParaRPr>
          </a:p>
        </p:txBody>
      </p:sp>
      <p:sp>
        <p:nvSpPr>
          <p:cNvPr id="6" name="Marcador de texto 5">
            <a:extLst>
              <a:ext uri="{FF2B5EF4-FFF2-40B4-BE49-F238E27FC236}">
                <a16:creationId xmlns:a16="http://schemas.microsoft.com/office/drawing/2014/main" id="{3D331EC9-60CE-49A9-B40C-09DA7CE0CC25}"/>
              </a:ext>
            </a:extLst>
          </p:cNvPr>
          <p:cNvSpPr>
            <a:spLocks noGrp="1"/>
          </p:cNvSpPr>
          <p:nvPr>
            <p:ph type="body" idx="1"/>
          </p:nvPr>
        </p:nvSpPr>
        <p:spPr>
          <a:xfrm>
            <a:off x="164400" y="1075799"/>
            <a:ext cx="11166867" cy="1953092"/>
          </a:xfrm>
        </p:spPr>
        <p:txBody>
          <a:bodyPr/>
          <a:lstStyle/>
          <a:p>
            <a:r>
              <a:rPr lang="es-ES" sz="1800" dirty="0"/>
              <a:t>La tendencia a nivel global en los mercados de metales es el establecimiento de un marco conceptual de suministro responsable de minerales y metales, que busca que las Compañías Mineras, sus clientes y proveedores que operan a lo largo de la cadena de valor del metal proporcionen evidencia de que los minerales que entregan al mercado se hayan producido en zonas geográficas libres de conflicto, utilizando las mejores prácticas y estándares asociados a la responsabilidad empresarial</a:t>
            </a:r>
            <a:endParaRPr lang="es-CL" sz="1800" dirty="0"/>
          </a:p>
        </p:txBody>
      </p:sp>
      <p:pic>
        <p:nvPicPr>
          <p:cNvPr id="1026" name="Imagen 62">
            <a:extLst>
              <a:ext uri="{FF2B5EF4-FFF2-40B4-BE49-F238E27FC236}">
                <a16:creationId xmlns:a16="http://schemas.microsoft.com/office/drawing/2014/main" id="{8C9192EE-8699-4B9B-9583-6F4C7403C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066" y="2816394"/>
            <a:ext cx="5112103" cy="320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15">
            <a:extLst>
              <a:ext uri="{FF2B5EF4-FFF2-40B4-BE49-F238E27FC236}">
                <a16:creationId xmlns:a16="http://schemas.microsoft.com/office/drawing/2014/main" id="{47C1784C-F7BC-4809-BA76-FED176EFFFA7}"/>
              </a:ext>
            </a:extLst>
          </p:cNvPr>
          <p:cNvPicPr>
            <a:picLocks noChangeAspect="1"/>
          </p:cNvPicPr>
          <p:nvPr/>
        </p:nvPicPr>
        <p:blipFill>
          <a:blip r:embed="rId6"/>
          <a:stretch>
            <a:fillRect/>
          </a:stretch>
        </p:blipFill>
        <p:spPr>
          <a:xfrm>
            <a:off x="1950184" y="2782208"/>
            <a:ext cx="3452243" cy="3297201"/>
          </a:xfrm>
          <a:prstGeom prst="rect">
            <a:avLst/>
          </a:prstGeom>
        </p:spPr>
      </p:pic>
    </p:spTree>
    <p:extLst>
      <p:ext uri="{BB962C8B-B14F-4D97-AF65-F5344CB8AC3E}">
        <p14:creationId xmlns:p14="http://schemas.microsoft.com/office/powerpoint/2010/main" val="199288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7F2C95-6745-2C48-AE24-37EF89B90CD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000" kern="1200">
                <a:solidFill>
                  <a:schemeClr val="bg1"/>
                </a:solidFill>
                <a:latin typeface="+mj-lt"/>
                <a:ea typeface="+mj-ea"/>
                <a:cs typeface="+mj-cs"/>
              </a:rPr>
              <a:t>Joint Due Diligence Standard: Copper, Lead, Nickel and Zinc</a:t>
            </a:r>
          </a:p>
        </p:txBody>
      </p:sp>
      <p:pic>
        <p:nvPicPr>
          <p:cNvPr id="4098" name="Picture 2" descr="CM-Infographic-AssuranceStandards-202103-FINAL">
            <a:extLst>
              <a:ext uri="{FF2B5EF4-FFF2-40B4-BE49-F238E27FC236}">
                <a16:creationId xmlns:a16="http://schemas.microsoft.com/office/drawing/2014/main" id="{B3A21B85-999E-7049-A824-13477D33B3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07328" y="1675227"/>
            <a:ext cx="7777343" cy="439419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6246B85-939B-3347-8673-7FEEE823A16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algn="l" rtl="0" eaLnBrk="1" fontAlgn="auto" hangingPunct="1">
              <a:spcBef>
                <a:spcPts val="0"/>
              </a:spcBef>
              <a:spcAft>
                <a:spcPts val="0"/>
              </a:spcAft>
              <a:defRPr sz="1000" kern="1200">
                <a:solidFill>
                  <a:schemeClr val="accent5"/>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a:spcAft>
                <a:spcPts val="600"/>
              </a:spcAft>
              <a:defRPr/>
            </a:pPr>
            <a:fld id="{09187296-947E-8040-A9CD-EB14809396A5}" type="slidenum">
              <a:rPr lang="en-US" sz="1200" smtClean="0">
                <a:solidFill>
                  <a:schemeClr val="tx1">
                    <a:tint val="75000"/>
                  </a:schemeClr>
                </a:solidFill>
              </a:rPr>
              <a:pPr algn="r">
                <a:spcAft>
                  <a:spcPts val="600"/>
                </a:spcAft>
                <a:defRPr/>
              </a:pPr>
              <a:t>20</a:t>
            </a:fld>
            <a:endParaRPr lang="en-US" sz="1200">
              <a:solidFill>
                <a:schemeClr val="tx1">
                  <a:tint val="75000"/>
                </a:schemeClr>
              </a:solidFill>
            </a:endParaRPr>
          </a:p>
        </p:txBody>
      </p:sp>
    </p:spTree>
    <p:extLst>
      <p:ext uri="{BB962C8B-B14F-4D97-AF65-F5344CB8AC3E}">
        <p14:creationId xmlns:p14="http://schemas.microsoft.com/office/powerpoint/2010/main" val="2083921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65F4-BF84-9848-A408-32DD3C98A50B}"/>
              </a:ext>
            </a:extLst>
          </p:cNvPr>
          <p:cNvSpPr>
            <a:spLocks noGrp="1"/>
          </p:cNvSpPr>
          <p:nvPr>
            <p:ph type="title"/>
          </p:nvPr>
        </p:nvSpPr>
        <p:spPr/>
        <p:txBody>
          <a:bodyPr/>
          <a:lstStyle/>
          <a:p>
            <a:r>
              <a:rPr lang="en-CH" dirty="0"/>
              <a:t>C</a:t>
            </a:r>
            <a:r>
              <a:rPr lang="es-ES" dirty="0" err="1"/>
              <a:t>onstruyendo</a:t>
            </a:r>
            <a:r>
              <a:rPr lang="es-ES" dirty="0"/>
              <a:t> capacidades y entrenamiento</a:t>
            </a:r>
            <a:endParaRPr lang="en-CH" dirty="0"/>
          </a:p>
        </p:txBody>
      </p:sp>
      <p:sp>
        <p:nvSpPr>
          <p:cNvPr id="6" name="Text Placeholder 5">
            <a:extLst>
              <a:ext uri="{FF2B5EF4-FFF2-40B4-BE49-F238E27FC236}">
                <a16:creationId xmlns:a16="http://schemas.microsoft.com/office/drawing/2014/main" id="{C8C2EDE8-EE73-0B4A-9735-3714B7F46FFB}"/>
              </a:ext>
            </a:extLst>
          </p:cNvPr>
          <p:cNvSpPr>
            <a:spLocks noGrp="1"/>
          </p:cNvSpPr>
          <p:nvPr>
            <p:ph type="body" sz="half" idx="2"/>
          </p:nvPr>
        </p:nvSpPr>
        <p:spPr/>
        <p:txBody>
          <a:bodyPr>
            <a:normAutofit/>
          </a:bodyPr>
          <a:lstStyle/>
          <a:p>
            <a:pPr marL="285750" indent="-285750">
              <a:buFont typeface="Arial" panose="020B0604020202020204" pitchFamily="34" charset="0"/>
              <a:buChar char="•"/>
            </a:pPr>
            <a:endParaRPr lang="en-CH" dirty="0"/>
          </a:p>
          <a:p>
            <a:pPr marL="285750" indent="-285750">
              <a:buFont typeface="Arial" panose="020B0604020202020204" pitchFamily="34" charset="0"/>
              <a:buChar char="•"/>
            </a:pPr>
            <a:endParaRPr lang="en-CH" dirty="0"/>
          </a:p>
          <a:p>
            <a:pPr marL="285750" indent="-285750">
              <a:buFont typeface="Arial" panose="020B0604020202020204" pitchFamily="34" charset="0"/>
              <a:buChar char="•"/>
            </a:pPr>
            <a:r>
              <a:rPr lang="es-ES" dirty="0"/>
              <a:t>Primeros módulos de formación disponibles en el sitio web de </a:t>
            </a:r>
            <a:r>
              <a:rPr lang="es-ES" dirty="0" err="1"/>
              <a:t>Copper</a:t>
            </a:r>
            <a:r>
              <a:rPr lang="es-ES" dirty="0"/>
              <a:t> Mark.</a:t>
            </a:r>
          </a:p>
          <a:p>
            <a:pPr marL="285750" indent="-285750">
              <a:buFont typeface="Arial" panose="020B0604020202020204" pitchFamily="34" charset="0"/>
              <a:buChar char="•"/>
            </a:pPr>
            <a:r>
              <a:rPr lang="es-ES" dirty="0"/>
              <a:t>Capacitaciones en inglés, español y chino.</a:t>
            </a:r>
          </a:p>
          <a:p>
            <a:pPr marL="285750" indent="-285750">
              <a:buFont typeface="Arial" panose="020B0604020202020204" pitchFamily="34" charset="0"/>
              <a:buChar char="•"/>
            </a:pPr>
            <a:r>
              <a:rPr lang="es-ES" dirty="0"/>
              <a:t>Próximamente se ofrecerán capacitaciones adicionales sobre los criterios de evaluación del RRA.</a:t>
            </a:r>
            <a:endParaRPr lang="en-CH" dirty="0"/>
          </a:p>
        </p:txBody>
      </p:sp>
      <p:pic>
        <p:nvPicPr>
          <p:cNvPr id="7" name="Picture 6">
            <a:extLst>
              <a:ext uri="{FF2B5EF4-FFF2-40B4-BE49-F238E27FC236}">
                <a16:creationId xmlns:a16="http://schemas.microsoft.com/office/drawing/2014/main" id="{E4A46FC9-3CA0-9146-8275-31A8D8D85F13}"/>
              </a:ext>
            </a:extLst>
          </p:cNvPr>
          <p:cNvPicPr>
            <a:picLocks noChangeAspect="1"/>
          </p:cNvPicPr>
          <p:nvPr/>
        </p:nvPicPr>
        <p:blipFill>
          <a:blip r:embed="rId3"/>
          <a:srcRect/>
          <a:stretch/>
        </p:blipFill>
        <p:spPr>
          <a:xfrm>
            <a:off x="4553541" y="764176"/>
            <a:ext cx="7061554" cy="5104812"/>
          </a:xfrm>
          <a:prstGeom prst="rect">
            <a:avLst/>
          </a:prstGeom>
        </p:spPr>
      </p:pic>
    </p:spTree>
    <p:extLst>
      <p:ext uri="{BB962C8B-B14F-4D97-AF65-F5344CB8AC3E}">
        <p14:creationId xmlns:p14="http://schemas.microsoft.com/office/powerpoint/2010/main" val="365487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C397-D075-D94D-B968-6F11ED9FAE39}"/>
              </a:ext>
            </a:extLst>
          </p:cNvPr>
          <p:cNvSpPr>
            <a:spLocks noGrp="1"/>
          </p:cNvSpPr>
          <p:nvPr>
            <p:ph type="ctrTitle"/>
          </p:nvPr>
        </p:nvSpPr>
        <p:spPr/>
        <p:txBody>
          <a:bodyPr/>
          <a:lstStyle/>
          <a:p>
            <a:r>
              <a:rPr lang="en-CH" dirty="0"/>
              <a:t>L</a:t>
            </a:r>
            <a:r>
              <a:rPr lang="es-ES" dirty="0"/>
              <a:t>o que viene</a:t>
            </a:r>
            <a:endParaRPr lang="en-CH" dirty="0"/>
          </a:p>
        </p:txBody>
      </p:sp>
    </p:spTree>
    <p:extLst>
      <p:ext uri="{BB962C8B-B14F-4D97-AF65-F5344CB8AC3E}">
        <p14:creationId xmlns:p14="http://schemas.microsoft.com/office/powerpoint/2010/main" val="4147938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646B-0741-9C4E-8624-DED5AD542ED1}"/>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sz="2800" dirty="0" err="1">
                <a:solidFill>
                  <a:schemeClr val="tx1"/>
                </a:solidFill>
                <a:latin typeface="+mj-lt"/>
                <a:cs typeface="+mj-cs"/>
              </a:rPr>
              <a:t>Desde</a:t>
            </a:r>
            <a:r>
              <a:rPr lang="en-US" sz="2800" dirty="0">
                <a:solidFill>
                  <a:schemeClr val="tx1"/>
                </a:solidFill>
                <a:latin typeface="+mj-lt"/>
                <a:cs typeface="+mj-cs"/>
              </a:rPr>
              <a:t> una </a:t>
            </a:r>
            <a:r>
              <a:rPr lang="en-US" sz="2800" dirty="0" err="1">
                <a:solidFill>
                  <a:schemeClr val="tx1"/>
                </a:solidFill>
                <a:latin typeface="+mj-lt"/>
                <a:cs typeface="+mj-cs"/>
              </a:rPr>
              <a:t>Producción</a:t>
            </a:r>
            <a:r>
              <a:rPr lang="en-US" sz="2800" dirty="0">
                <a:solidFill>
                  <a:schemeClr val="tx1"/>
                </a:solidFill>
                <a:latin typeface="+mj-lt"/>
                <a:cs typeface="+mj-cs"/>
              </a:rPr>
              <a:t> </a:t>
            </a:r>
            <a:r>
              <a:rPr lang="en-US" sz="2800" dirty="0" err="1">
                <a:solidFill>
                  <a:schemeClr val="tx1"/>
                </a:solidFill>
                <a:latin typeface="+mj-lt"/>
                <a:cs typeface="+mj-cs"/>
              </a:rPr>
              <a:t>Responsable</a:t>
            </a:r>
            <a:r>
              <a:rPr lang="en-US" sz="2800" dirty="0">
                <a:solidFill>
                  <a:schemeClr val="tx1"/>
                </a:solidFill>
                <a:latin typeface="+mj-lt"/>
                <a:cs typeface="+mj-cs"/>
              </a:rPr>
              <a:t> </a:t>
            </a:r>
            <a:r>
              <a:rPr lang="en-US" sz="2800" dirty="0" err="1">
                <a:solidFill>
                  <a:schemeClr val="tx1"/>
                </a:solidFill>
                <a:latin typeface="+mj-lt"/>
                <a:cs typeface="+mj-cs"/>
              </a:rPr>
              <a:t>hacia</a:t>
            </a:r>
            <a:r>
              <a:rPr lang="en-US" sz="2800" dirty="0">
                <a:solidFill>
                  <a:schemeClr val="tx1"/>
                </a:solidFill>
                <a:latin typeface="+mj-lt"/>
                <a:cs typeface="+mj-cs"/>
              </a:rPr>
              <a:t> una </a:t>
            </a:r>
            <a:r>
              <a:rPr lang="en-US" sz="2800" dirty="0" err="1">
                <a:solidFill>
                  <a:schemeClr val="tx1"/>
                </a:solidFill>
                <a:latin typeface="+mj-lt"/>
                <a:cs typeface="+mj-cs"/>
              </a:rPr>
              <a:t>aproximación</a:t>
            </a:r>
            <a:r>
              <a:rPr lang="en-US" sz="2800" dirty="0">
                <a:solidFill>
                  <a:schemeClr val="tx1"/>
                </a:solidFill>
                <a:latin typeface="+mj-lt"/>
                <a:cs typeface="+mj-cs"/>
              </a:rPr>
              <a:t> de la Cadena de Valor </a:t>
            </a:r>
            <a:br>
              <a:rPr lang="en-US" sz="2800" dirty="0">
                <a:solidFill>
                  <a:schemeClr val="tx1"/>
                </a:solidFill>
                <a:latin typeface="+mj-lt"/>
                <a:cs typeface="+mj-cs"/>
              </a:rPr>
            </a:br>
            <a:endParaRPr lang="en-US" sz="2800" dirty="0">
              <a:solidFill>
                <a:schemeClr val="tx1"/>
              </a:solidFill>
              <a:latin typeface="+mj-lt"/>
              <a:cs typeface="+mj-cs"/>
            </a:endParaRPr>
          </a:p>
        </p:txBody>
      </p:sp>
      <p:sp>
        <p:nvSpPr>
          <p:cNvPr id="3" name="Text Placeholder 2">
            <a:extLst>
              <a:ext uri="{FF2B5EF4-FFF2-40B4-BE49-F238E27FC236}">
                <a16:creationId xmlns:a16="http://schemas.microsoft.com/office/drawing/2014/main" id="{4739F5A8-723F-E64D-BA7A-10AC2ACCFBE9}"/>
              </a:ext>
            </a:extLst>
          </p:cNvPr>
          <p:cNvSpPr>
            <a:spLocks noGrp="1"/>
          </p:cNvSpPr>
          <p:nvPr>
            <p:ph type="body" sz="quarter" idx="11"/>
          </p:nvPr>
        </p:nvSpPr>
        <p:spPr>
          <a:xfrm>
            <a:off x="4965431" y="2209800"/>
            <a:ext cx="6586489" cy="3785419"/>
          </a:xfrm>
        </p:spPr>
        <p:txBody>
          <a:bodyPr vert="horz" lIns="91440" tIns="45720" rIns="91440" bIns="45720" rtlCol="0">
            <a:normAutofit/>
          </a:bodyPr>
          <a:lstStyle/>
          <a:p>
            <a:pPr marL="0"/>
            <a:endParaRPr lang="en-US" sz="2000" b="1" dirty="0">
              <a:latin typeface="+mn-lt"/>
              <a:cs typeface="+mn-cs"/>
            </a:endParaRPr>
          </a:p>
          <a:p>
            <a:pPr marL="0" indent="0" algn="ctr">
              <a:buNone/>
            </a:pPr>
            <a:r>
              <a:rPr lang="en-US" sz="2000" b="1" dirty="0" err="1">
                <a:latin typeface="+mn-lt"/>
                <a:cs typeface="+mn-cs"/>
              </a:rPr>
              <a:t>Prioridades</a:t>
            </a:r>
            <a:r>
              <a:rPr lang="en-US" sz="2000" b="1" dirty="0">
                <a:latin typeface="+mn-lt"/>
                <a:cs typeface="+mn-cs"/>
              </a:rPr>
              <a:t> 2021-2022 </a:t>
            </a:r>
          </a:p>
          <a:p>
            <a:pPr marL="0"/>
            <a:endParaRPr lang="en-US" sz="2000" b="1" dirty="0">
              <a:latin typeface="+mn-lt"/>
              <a:cs typeface="+mn-cs"/>
            </a:endParaRPr>
          </a:p>
          <a:p>
            <a:pPr marL="571500"/>
            <a:r>
              <a:rPr lang="en-US" sz="2000" dirty="0">
                <a:latin typeface="+mn-lt"/>
                <a:cs typeface="+mn-cs"/>
              </a:rPr>
              <a:t>The Copper Mark se </a:t>
            </a:r>
            <a:r>
              <a:rPr lang="en-US" sz="2000" dirty="0" err="1">
                <a:latin typeface="+mn-lt"/>
                <a:cs typeface="+mn-cs"/>
              </a:rPr>
              <a:t>escala</a:t>
            </a:r>
            <a:r>
              <a:rPr lang="en-US" sz="2000" dirty="0">
                <a:latin typeface="+mn-lt"/>
                <a:cs typeface="+mn-cs"/>
              </a:rPr>
              <a:t> </a:t>
            </a:r>
            <a:r>
              <a:rPr lang="en-US" sz="2000" dirty="0" err="1">
                <a:latin typeface="+mn-lt"/>
                <a:cs typeface="+mn-cs"/>
              </a:rPr>
              <a:t>desde</a:t>
            </a:r>
            <a:r>
              <a:rPr lang="en-US" sz="2000" dirty="0">
                <a:latin typeface="+mn-lt"/>
                <a:cs typeface="+mn-cs"/>
              </a:rPr>
              <a:t> una </a:t>
            </a:r>
            <a:r>
              <a:rPr lang="en-US" sz="2000" dirty="0" err="1">
                <a:latin typeface="+mn-lt"/>
                <a:cs typeface="+mn-cs"/>
              </a:rPr>
              <a:t>adopción</a:t>
            </a:r>
            <a:r>
              <a:rPr lang="en-US" sz="2000" dirty="0">
                <a:latin typeface="+mn-lt"/>
                <a:cs typeface="+mn-cs"/>
              </a:rPr>
              <a:t> </a:t>
            </a:r>
            <a:r>
              <a:rPr lang="en-US" sz="2000" dirty="0" err="1">
                <a:latin typeface="+mn-lt"/>
                <a:cs typeface="+mn-cs"/>
              </a:rPr>
              <a:t>temprana</a:t>
            </a:r>
            <a:r>
              <a:rPr lang="en-US" sz="2000" dirty="0">
                <a:latin typeface="+mn-lt"/>
                <a:cs typeface="+mn-cs"/>
              </a:rPr>
              <a:t> a una </a:t>
            </a:r>
            <a:r>
              <a:rPr lang="en-US" sz="2000" dirty="0" err="1">
                <a:latin typeface="+mn-lt"/>
                <a:cs typeface="+mn-cs"/>
              </a:rPr>
              <a:t>implementación</a:t>
            </a:r>
            <a:r>
              <a:rPr lang="en-US" sz="2000" dirty="0">
                <a:latin typeface="+mn-lt"/>
                <a:cs typeface="+mn-cs"/>
              </a:rPr>
              <a:t> </a:t>
            </a:r>
            <a:r>
              <a:rPr lang="en-US" sz="2000" dirty="0" err="1">
                <a:latin typeface="+mn-lt"/>
                <a:cs typeface="+mn-cs"/>
              </a:rPr>
              <a:t>completa</a:t>
            </a:r>
            <a:r>
              <a:rPr lang="en-US" sz="2000" dirty="0">
                <a:latin typeface="+mn-lt"/>
                <a:cs typeface="+mn-cs"/>
              </a:rPr>
              <a:t>.</a:t>
            </a:r>
          </a:p>
          <a:p>
            <a:pPr marL="571500"/>
            <a:r>
              <a:rPr lang="en-US" sz="2000" dirty="0">
                <a:latin typeface="+mn-lt"/>
                <a:cs typeface="+mn-cs"/>
              </a:rPr>
              <a:t>The Copper Mark es </a:t>
            </a:r>
            <a:r>
              <a:rPr lang="en-US" sz="2000" dirty="0" err="1">
                <a:latin typeface="+mn-lt"/>
                <a:cs typeface="+mn-cs"/>
              </a:rPr>
              <a:t>reconocida</a:t>
            </a:r>
            <a:r>
              <a:rPr lang="en-US" sz="2000" dirty="0">
                <a:latin typeface="+mn-lt"/>
                <a:cs typeface="+mn-cs"/>
              </a:rPr>
              <a:t> </a:t>
            </a:r>
            <a:r>
              <a:rPr lang="en-US" sz="2000" dirty="0" err="1">
                <a:latin typeface="+mn-lt"/>
                <a:cs typeface="+mn-cs"/>
              </a:rPr>
              <a:t>como</a:t>
            </a:r>
            <a:r>
              <a:rPr lang="en-US" sz="2000" dirty="0">
                <a:latin typeface="+mn-lt"/>
                <a:cs typeface="+mn-cs"/>
              </a:rPr>
              <a:t> un </a:t>
            </a:r>
            <a:r>
              <a:rPr lang="en-US" sz="2000" dirty="0" err="1">
                <a:latin typeface="+mn-lt"/>
                <a:cs typeface="+mn-cs"/>
              </a:rPr>
              <a:t>marco</a:t>
            </a:r>
            <a:r>
              <a:rPr lang="en-US" sz="2000" dirty="0">
                <a:latin typeface="+mn-lt"/>
                <a:cs typeface="+mn-cs"/>
              </a:rPr>
              <a:t> de </a:t>
            </a:r>
            <a:r>
              <a:rPr lang="en-US" sz="2000" dirty="0" err="1">
                <a:latin typeface="+mn-lt"/>
                <a:cs typeface="+mn-cs"/>
              </a:rPr>
              <a:t>aseguramiento</a:t>
            </a:r>
            <a:r>
              <a:rPr lang="en-US" sz="2000" dirty="0">
                <a:latin typeface="+mn-lt"/>
                <a:cs typeface="+mn-cs"/>
              </a:rPr>
              <a:t> </a:t>
            </a:r>
            <a:r>
              <a:rPr lang="en-US" sz="2000" dirty="0" err="1">
                <a:latin typeface="+mn-lt"/>
                <a:cs typeface="+mn-cs"/>
              </a:rPr>
              <a:t>creíble</a:t>
            </a:r>
            <a:r>
              <a:rPr lang="en-US" sz="2000" dirty="0">
                <a:latin typeface="+mn-lt"/>
                <a:cs typeface="+mn-cs"/>
              </a:rPr>
              <a:t>.</a:t>
            </a:r>
          </a:p>
          <a:p>
            <a:pPr marL="571500"/>
            <a:r>
              <a:rPr lang="en-US" sz="2000" dirty="0" err="1">
                <a:latin typeface="+mn-lt"/>
                <a:cs typeface="+mn-cs"/>
              </a:rPr>
              <a:t>Estándares</a:t>
            </a:r>
            <a:r>
              <a:rPr lang="en-US" sz="2000" dirty="0">
                <a:latin typeface="+mn-lt"/>
                <a:cs typeface="+mn-cs"/>
              </a:rPr>
              <a:t> </a:t>
            </a:r>
            <a:r>
              <a:rPr lang="en-US" sz="2000" dirty="0" err="1">
                <a:latin typeface="+mn-lt"/>
                <a:cs typeface="+mn-cs"/>
              </a:rPr>
              <a:t>rigurosos</a:t>
            </a:r>
            <a:r>
              <a:rPr lang="en-US" sz="2000" dirty="0">
                <a:latin typeface="+mn-lt"/>
                <a:cs typeface="+mn-cs"/>
              </a:rPr>
              <a:t> son </a:t>
            </a:r>
            <a:r>
              <a:rPr lang="en-US" sz="2000" dirty="0" err="1">
                <a:latin typeface="+mn-lt"/>
                <a:cs typeface="+mn-cs"/>
              </a:rPr>
              <a:t>adoptados</a:t>
            </a:r>
            <a:r>
              <a:rPr lang="en-US" sz="2000" dirty="0">
                <a:latin typeface="+mn-lt"/>
                <a:cs typeface="+mn-cs"/>
              </a:rPr>
              <a:t> para </a:t>
            </a:r>
            <a:r>
              <a:rPr lang="en-US" sz="2000" dirty="0" err="1">
                <a:latin typeface="+mn-lt"/>
                <a:cs typeface="+mn-cs"/>
              </a:rPr>
              <a:t>cumplir</a:t>
            </a:r>
            <a:r>
              <a:rPr lang="en-US" sz="2000" dirty="0">
                <a:latin typeface="+mn-lt"/>
                <a:cs typeface="+mn-cs"/>
              </a:rPr>
              <a:t> las </a:t>
            </a:r>
            <a:r>
              <a:rPr lang="en-US" sz="2000" dirty="0" err="1">
                <a:latin typeface="+mn-lt"/>
                <a:cs typeface="+mn-cs"/>
              </a:rPr>
              <a:t>necesidades</a:t>
            </a:r>
            <a:r>
              <a:rPr lang="en-US" sz="2000" dirty="0">
                <a:latin typeface="+mn-lt"/>
                <a:cs typeface="+mn-cs"/>
              </a:rPr>
              <a:t> de la </a:t>
            </a:r>
            <a:r>
              <a:rPr lang="en-US" sz="2000" dirty="0" err="1">
                <a:latin typeface="+mn-lt"/>
                <a:cs typeface="+mn-cs"/>
              </a:rPr>
              <a:t>industria</a:t>
            </a:r>
            <a:r>
              <a:rPr lang="en-US" sz="2000" dirty="0">
                <a:latin typeface="+mn-lt"/>
                <a:cs typeface="+mn-cs"/>
              </a:rPr>
              <a:t>.</a:t>
            </a:r>
          </a:p>
          <a:p>
            <a:pPr marL="571500"/>
            <a:r>
              <a:rPr lang="en-US" sz="2000" dirty="0">
                <a:latin typeface="+mn-lt"/>
                <a:cs typeface="+mn-cs"/>
              </a:rPr>
              <a:t>Training / </a:t>
            </a:r>
            <a:r>
              <a:rPr lang="en-US" sz="2000" dirty="0" err="1">
                <a:latin typeface="+mn-lt"/>
                <a:cs typeface="+mn-cs"/>
              </a:rPr>
              <a:t>Construcción</a:t>
            </a:r>
            <a:r>
              <a:rPr lang="en-US" sz="2000" dirty="0">
                <a:latin typeface="+mn-lt"/>
                <a:cs typeface="+mn-cs"/>
              </a:rPr>
              <a:t> de </a:t>
            </a:r>
            <a:r>
              <a:rPr lang="en-US" sz="2000" dirty="0" err="1">
                <a:latin typeface="+mn-lt"/>
                <a:cs typeface="+mn-cs"/>
              </a:rPr>
              <a:t>Capacidades</a:t>
            </a:r>
            <a:r>
              <a:rPr lang="en-US" sz="2000" dirty="0">
                <a:latin typeface="+mn-lt"/>
                <a:cs typeface="+mn-cs"/>
              </a:rPr>
              <a:t> / M&amp;E</a:t>
            </a:r>
          </a:p>
        </p:txBody>
      </p:sp>
      <p:pic>
        <p:nvPicPr>
          <p:cNvPr id="31" name="Picture 30" descr="Plant growing in a concrete crack">
            <a:extLst>
              <a:ext uri="{FF2B5EF4-FFF2-40B4-BE49-F238E27FC236}">
                <a16:creationId xmlns:a16="http://schemas.microsoft.com/office/drawing/2014/main" id="{8224DF66-1FAA-4FC2-9ED4-450076B29C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31"/>
          <a:stretch/>
        </p:blipFill>
        <p:spPr>
          <a:xfrm>
            <a:off x="20" y="10"/>
            <a:ext cx="4635571" cy="6857990"/>
          </a:xfrm>
          <a:prstGeom prst="rect">
            <a:avLst/>
          </a:prstGeom>
          <a:effectLst/>
        </p:spPr>
      </p:pic>
      <p:cxnSp>
        <p:nvCxnSpPr>
          <p:cNvPr id="36" name="Straight Connector 3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5CB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386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41BE-67C2-654B-8EB2-D3D9902AEF46}"/>
              </a:ext>
            </a:extLst>
          </p:cNvPr>
          <p:cNvSpPr>
            <a:spLocks noGrp="1"/>
          </p:cNvSpPr>
          <p:nvPr>
            <p:ph type="title"/>
          </p:nvPr>
        </p:nvSpPr>
        <p:spPr>
          <a:xfrm>
            <a:off x="365760" y="498972"/>
            <a:ext cx="11460479" cy="569153"/>
          </a:xfrm>
        </p:spPr>
        <p:txBody>
          <a:bodyPr/>
          <a:lstStyle/>
          <a:p>
            <a:r>
              <a:rPr lang="en-CH" sz="2800" dirty="0"/>
              <a:t>Revisi</a:t>
            </a:r>
            <a:r>
              <a:rPr lang="es-ES" sz="2800" dirty="0" err="1"/>
              <a:t>ó</a:t>
            </a:r>
            <a:r>
              <a:rPr lang="en-CH" sz="2800" dirty="0"/>
              <a:t>n </a:t>
            </a:r>
            <a:r>
              <a:rPr lang="es-ES" sz="2800" dirty="0"/>
              <a:t>de los</a:t>
            </a:r>
            <a:r>
              <a:rPr lang="en-CH" sz="2800" dirty="0"/>
              <a:t> Criteri</a:t>
            </a:r>
            <a:r>
              <a:rPr lang="es-ES" sz="2800" dirty="0"/>
              <a:t>os</a:t>
            </a:r>
            <a:r>
              <a:rPr lang="en-CH" sz="2800" dirty="0"/>
              <a:t> </a:t>
            </a:r>
            <a:r>
              <a:rPr lang="es-ES" sz="2800" dirty="0"/>
              <a:t>para la Producción Responsable</a:t>
            </a:r>
            <a:r>
              <a:rPr lang="en-CH" sz="2800" dirty="0"/>
              <a:t> 2021/22</a:t>
            </a:r>
          </a:p>
        </p:txBody>
      </p:sp>
      <p:sp>
        <p:nvSpPr>
          <p:cNvPr id="17" name="Text Placeholder 16">
            <a:extLst>
              <a:ext uri="{FF2B5EF4-FFF2-40B4-BE49-F238E27FC236}">
                <a16:creationId xmlns:a16="http://schemas.microsoft.com/office/drawing/2014/main" id="{26AB9577-9F01-FA40-8B7D-4EBB53508F9B}"/>
              </a:ext>
            </a:extLst>
          </p:cNvPr>
          <p:cNvSpPr>
            <a:spLocks noGrp="1"/>
          </p:cNvSpPr>
          <p:nvPr>
            <p:ph type="body" sz="quarter" idx="11"/>
          </p:nvPr>
        </p:nvSpPr>
        <p:spPr>
          <a:xfrm>
            <a:off x="893450" y="1215256"/>
            <a:ext cx="10515447" cy="1759975"/>
          </a:xfrm>
        </p:spPr>
        <p:txBody>
          <a:bodyPr>
            <a:normAutofit/>
          </a:bodyPr>
          <a:lstStyle/>
          <a:p>
            <a:pPr marL="0" indent="0">
              <a:buNone/>
            </a:pPr>
            <a:r>
              <a:rPr lang="en-CH" dirty="0"/>
              <a:t>The Copper Mark</a:t>
            </a:r>
            <a:r>
              <a:rPr lang="es-ES" dirty="0"/>
              <a:t> busca asegurar que sus estándares aborden los impactos de sustentabilidad más significativos de una producción de cobre. Ha definido cinco objetivos generales necesarios para garantizar que la Evaluación de la preparación para el riesgo sea reconocida como un conjunto de criterios creíbles por las partes interesadas claves:</a:t>
            </a:r>
            <a:endParaRPr lang="en-GB" dirty="0"/>
          </a:p>
          <a:p>
            <a:endParaRPr lang="en-CH" dirty="0"/>
          </a:p>
        </p:txBody>
      </p:sp>
      <p:graphicFrame>
        <p:nvGraphicFramePr>
          <p:cNvPr id="3" name="Diagram 2">
            <a:extLst>
              <a:ext uri="{FF2B5EF4-FFF2-40B4-BE49-F238E27FC236}">
                <a16:creationId xmlns:a16="http://schemas.microsoft.com/office/drawing/2014/main" id="{A59D65A1-C6BC-1443-9BFC-E7111B38A9A2}"/>
              </a:ext>
            </a:extLst>
          </p:cNvPr>
          <p:cNvGraphicFramePr/>
          <p:nvPr/>
        </p:nvGraphicFramePr>
        <p:xfrm>
          <a:off x="2171113" y="3229733"/>
          <a:ext cx="7849773" cy="3113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9220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B7C32-182D-0748-A490-C5C8239ADE4C}"/>
              </a:ext>
            </a:extLst>
          </p:cNvPr>
          <p:cNvSpPr>
            <a:spLocks noGrp="1"/>
          </p:cNvSpPr>
          <p:nvPr>
            <p:ph type="title"/>
          </p:nvPr>
        </p:nvSpPr>
        <p:spPr>
          <a:xfrm>
            <a:off x="626165" y="514212"/>
            <a:ext cx="10816192" cy="569153"/>
          </a:xfrm>
        </p:spPr>
        <p:txBody>
          <a:bodyPr/>
          <a:lstStyle/>
          <a:p>
            <a:r>
              <a:rPr lang="es-ES" sz="2800" dirty="0"/>
              <a:t>Construyendo un enfoque de Cadena de Valor</a:t>
            </a:r>
            <a:endParaRPr lang="en-CH" sz="2800" dirty="0"/>
          </a:p>
        </p:txBody>
      </p:sp>
      <p:sp>
        <p:nvSpPr>
          <p:cNvPr id="5" name="Text Placeholder 4">
            <a:extLst>
              <a:ext uri="{FF2B5EF4-FFF2-40B4-BE49-F238E27FC236}">
                <a16:creationId xmlns:a16="http://schemas.microsoft.com/office/drawing/2014/main" id="{FBDE5CC7-19F7-A44B-A4A5-28C321A90BF8}"/>
              </a:ext>
            </a:extLst>
          </p:cNvPr>
          <p:cNvSpPr>
            <a:spLocks noGrp="1"/>
          </p:cNvSpPr>
          <p:nvPr>
            <p:ph type="body" sz="quarter" idx="11"/>
          </p:nvPr>
        </p:nvSpPr>
        <p:spPr>
          <a:xfrm>
            <a:off x="766616" y="3579704"/>
            <a:ext cx="3912587" cy="3034456"/>
          </a:xfrm>
        </p:spPr>
        <p:txBody>
          <a:bodyPr anchor="t">
            <a:normAutofit fontScale="85000" lnSpcReduction="20000"/>
          </a:bodyPr>
          <a:lstStyle/>
          <a:p>
            <a:pPr marL="0" indent="0">
              <a:buNone/>
            </a:pPr>
            <a:r>
              <a:rPr lang="en-CH" b="1" dirty="0"/>
              <a:t>La</a:t>
            </a:r>
            <a:r>
              <a:rPr lang="es-ES" b="1" dirty="0" err="1"/>
              <a:t>nzamiento</a:t>
            </a:r>
            <a:r>
              <a:rPr lang="es-ES" b="1" dirty="0"/>
              <a:t> de pilotos</a:t>
            </a:r>
            <a:r>
              <a:rPr lang="en-CH" b="1" dirty="0"/>
              <a:t> </a:t>
            </a:r>
            <a:r>
              <a:rPr lang="es-ES" b="1" dirty="0"/>
              <a:t>para procesos con</a:t>
            </a:r>
            <a:r>
              <a:rPr lang="en-CH" b="1" dirty="0"/>
              <a:t> semis fabrica</a:t>
            </a:r>
            <a:r>
              <a:rPr lang="es-ES" b="1" dirty="0" err="1"/>
              <a:t>ntes</a:t>
            </a:r>
            <a:r>
              <a:rPr lang="en-CH" b="1" dirty="0"/>
              <a:t>:</a:t>
            </a:r>
            <a:endParaRPr lang="es-ES" b="1" dirty="0"/>
          </a:p>
          <a:p>
            <a:pPr marL="0" indent="0">
              <a:buNone/>
            </a:pPr>
            <a:r>
              <a:rPr lang="es-ES" dirty="0">
                <a:solidFill>
                  <a:schemeClr val="dk1"/>
                </a:solidFill>
              </a:rPr>
              <a:t>Implementación de pilotos del proceso de aseguramiento en 2022</a:t>
            </a:r>
          </a:p>
          <a:p>
            <a:pPr marL="0" indent="0">
              <a:buNone/>
            </a:pPr>
            <a:r>
              <a:rPr lang="es-ES" dirty="0">
                <a:solidFill>
                  <a:schemeClr val="dk1"/>
                </a:solidFill>
              </a:rPr>
              <a:t>Lanzamiento formal para fabricantes de semis en 2023</a:t>
            </a:r>
          </a:p>
          <a:p>
            <a:pPr marL="0" indent="0">
              <a:buNone/>
            </a:pPr>
            <a:r>
              <a:rPr lang="es-ES" dirty="0">
                <a:solidFill>
                  <a:schemeClr val="dk1"/>
                </a:solidFill>
              </a:rPr>
              <a:t>6 fabricantes son socios de </a:t>
            </a:r>
            <a:r>
              <a:rPr lang="es-ES" dirty="0" err="1">
                <a:solidFill>
                  <a:schemeClr val="dk1"/>
                </a:solidFill>
              </a:rPr>
              <a:t>Copper</a:t>
            </a:r>
            <a:r>
              <a:rPr lang="es-ES" dirty="0">
                <a:solidFill>
                  <a:schemeClr val="dk1"/>
                </a:solidFill>
              </a:rPr>
              <a:t> Mark, y 3 expresan interés en participar en el piloto.</a:t>
            </a:r>
            <a:endParaRPr lang="en-CH" dirty="0">
              <a:solidFill>
                <a:schemeClr val="dk1"/>
              </a:solidFill>
            </a:endParaRPr>
          </a:p>
        </p:txBody>
      </p:sp>
      <p:pic>
        <p:nvPicPr>
          <p:cNvPr id="8" name="Graphic 7" descr="Factory with solid fill">
            <a:extLst>
              <a:ext uri="{FF2B5EF4-FFF2-40B4-BE49-F238E27FC236}">
                <a16:creationId xmlns:a16="http://schemas.microsoft.com/office/drawing/2014/main" id="{CDFD6558-02DF-1048-98A0-4CA22B73BA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73617" y="1613800"/>
            <a:ext cx="1918447" cy="1918447"/>
          </a:xfrm>
          <a:prstGeom prst="rect">
            <a:avLst/>
          </a:prstGeom>
        </p:spPr>
      </p:pic>
      <p:pic>
        <p:nvPicPr>
          <p:cNvPr id="10" name="Graphic 9" descr="Link with solid fill">
            <a:extLst>
              <a:ext uri="{FF2B5EF4-FFF2-40B4-BE49-F238E27FC236}">
                <a16:creationId xmlns:a16="http://schemas.microsoft.com/office/drawing/2014/main" id="{E56D93A7-C602-1C46-B4CB-0E85A910A8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99936" y="1613797"/>
            <a:ext cx="1918447" cy="1918447"/>
          </a:xfrm>
          <a:prstGeom prst="rect">
            <a:avLst/>
          </a:prstGeom>
        </p:spPr>
      </p:pic>
      <p:pic>
        <p:nvPicPr>
          <p:cNvPr id="12" name="Graphic 11" descr="Recycle with solid fill">
            <a:extLst>
              <a:ext uri="{FF2B5EF4-FFF2-40B4-BE49-F238E27FC236}">
                <a16:creationId xmlns:a16="http://schemas.microsoft.com/office/drawing/2014/main" id="{B8C17FA9-7E11-C746-A164-6122958C62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36776" y="1613798"/>
            <a:ext cx="1918447" cy="1918447"/>
          </a:xfrm>
          <a:prstGeom prst="rect">
            <a:avLst/>
          </a:prstGeom>
        </p:spPr>
      </p:pic>
      <p:sp>
        <p:nvSpPr>
          <p:cNvPr id="13" name="Text Placeholder 4">
            <a:extLst>
              <a:ext uri="{FF2B5EF4-FFF2-40B4-BE49-F238E27FC236}">
                <a16:creationId xmlns:a16="http://schemas.microsoft.com/office/drawing/2014/main" id="{B6976AC3-E293-5F41-BF26-03D515784FDC}"/>
              </a:ext>
            </a:extLst>
          </p:cNvPr>
          <p:cNvSpPr txBox="1">
            <a:spLocks/>
          </p:cNvSpPr>
          <p:nvPr/>
        </p:nvSpPr>
        <p:spPr>
          <a:xfrm>
            <a:off x="4545613" y="3617873"/>
            <a:ext cx="3912587" cy="3034456"/>
          </a:xfrm>
          <a:prstGeom prst="rect">
            <a:avLst/>
          </a:prstGeom>
        </p:spPr>
        <p:txBody>
          <a:bodyPr vert="horz" lIns="91440" tIns="45720" rIns="91440" bIns="45720" rtlCol="0" anchor="t">
            <a:normAutofit fontScale="40000" lnSpcReduction="20000"/>
          </a:bodyPr>
          <a:lstStyle>
            <a:lvl1pPr marL="228600" indent="-228600" algn="l" defTabSz="914400" rtl="0" eaLnBrk="1" latinLnBrk="0" hangingPunct="1">
              <a:lnSpc>
                <a:spcPct val="90000"/>
              </a:lnSpc>
              <a:spcBef>
                <a:spcPts val="1000"/>
              </a:spcBef>
              <a:buClr>
                <a:srgbClr val="B9CCC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9CCC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9CCC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9CCC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9CCC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5000" b="1" dirty="0"/>
              <a:t>Materiales Reciclados</a:t>
            </a:r>
            <a:r>
              <a:rPr lang="en-CH" b="1" dirty="0"/>
              <a:t>:</a:t>
            </a:r>
          </a:p>
          <a:p>
            <a:r>
              <a:rPr lang="en-GB" sz="5000" dirty="0" err="1"/>
              <a:t>Incorporar</a:t>
            </a:r>
            <a:r>
              <a:rPr lang="en-GB" sz="5000" dirty="0"/>
              <a:t> en Copper Mark </a:t>
            </a:r>
            <a:r>
              <a:rPr lang="en-GB" sz="5000" dirty="0" err="1"/>
              <a:t>estándar</a:t>
            </a:r>
            <a:endParaRPr lang="en-GB" sz="5000" dirty="0"/>
          </a:p>
          <a:p>
            <a:r>
              <a:rPr lang="en-GB" sz="5000" dirty="0" err="1"/>
              <a:t>Contenido</a:t>
            </a:r>
            <a:r>
              <a:rPr lang="en-GB" sz="5000" dirty="0"/>
              <a:t> </a:t>
            </a:r>
            <a:r>
              <a:rPr lang="en-GB" sz="5000" dirty="0" err="1"/>
              <a:t>Reciclado</a:t>
            </a:r>
            <a:r>
              <a:rPr lang="en-GB" sz="5000" dirty="0"/>
              <a:t> de </a:t>
            </a:r>
            <a:r>
              <a:rPr lang="en-GB" sz="5000" dirty="0" err="1"/>
              <a:t>cobre</a:t>
            </a:r>
            <a:endParaRPr lang="en-GB" sz="5000" dirty="0"/>
          </a:p>
          <a:p>
            <a:r>
              <a:rPr lang="en-GB" sz="5000" dirty="0"/>
              <a:t>Due diligence para las </a:t>
            </a:r>
            <a:r>
              <a:rPr lang="en-GB" sz="5000" dirty="0" err="1"/>
              <a:t>cadenas</a:t>
            </a:r>
            <a:r>
              <a:rPr lang="en-GB" sz="5000" dirty="0"/>
              <a:t> de </a:t>
            </a:r>
            <a:r>
              <a:rPr lang="en-GB" sz="5000" dirty="0" err="1"/>
              <a:t>suministro</a:t>
            </a:r>
            <a:r>
              <a:rPr lang="en-GB" sz="5000" dirty="0"/>
              <a:t> del scrap de </a:t>
            </a:r>
            <a:r>
              <a:rPr lang="en-GB" sz="5000" dirty="0" err="1"/>
              <a:t>cobre</a:t>
            </a:r>
            <a:endParaRPr lang="en-GB" sz="5000" dirty="0"/>
          </a:p>
          <a:p>
            <a:r>
              <a:rPr lang="en-GB" sz="5000" dirty="0" err="1"/>
              <a:t>Oportunidades</a:t>
            </a:r>
            <a:r>
              <a:rPr lang="en-GB" sz="5000" dirty="0"/>
              <a:t> para </a:t>
            </a:r>
            <a:r>
              <a:rPr lang="en-GB" sz="5000" dirty="0" err="1"/>
              <a:t>construir</a:t>
            </a:r>
            <a:r>
              <a:rPr lang="en-GB" sz="5000" dirty="0"/>
              <a:t> </a:t>
            </a:r>
            <a:r>
              <a:rPr lang="en-GB" sz="5000" dirty="0" err="1"/>
              <a:t>capacidades</a:t>
            </a:r>
            <a:r>
              <a:rPr lang="en-GB" sz="5000" dirty="0"/>
              <a:t> a </a:t>
            </a:r>
            <a:r>
              <a:rPr lang="en-GB" sz="5000" dirty="0" err="1"/>
              <a:t>sectores</a:t>
            </a:r>
            <a:r>
              <a:rPr lang="en-GB" sz="5000" dirty="0"/>
              <a:t> </a:t>
            </a:r>
            <a:r>
              <a:rPr lang="en-GB" sz="5000" dirty="0" err="1"/>
              <a:t>informales</a:t>
            </a:r>
            <a:r>
              <a:rPr lang="en-GB" sz="5000" dirty="0"/>
              <a:t> del </a:t>
            </a:r>
            <a:r>
              <a:rPr lang="en-GB" sz="5000" dirty="0" err="1"/>
              <a:t>reciclaje</a:t>
            </a:r>
            <a:r>
              <a:rPr lang="en-GB" sz="5000" dirty="0"/>
              <a:t> </a:t>
            </a:r>
          </a:p>
        </p:txBody>
      </p:sp>
      <p:sp>
        <p:nvSpPr>
          <p:cNvPr id="14" name="Text Placeholder 4">
            <a:extLst>
              <a:ext uri="{FF2B5EF4-FFF2-40B4-BE49-F238E27FC236}">
                <a16:creationId xmlns:a16="http://schemas.microsoft.com/office/drawing/2014/main" id="{360A803C-E1D0-704F-9F6F-F637C16125BB}"/>
              </a:ext>
            </a:extLst>
          </p:cNvPr>
          <p:cNvSpPr txBox="1">
            <a:spLocks/>
          </p:cNvSpPr>
          <p:nvPr/>
        </p:nvSpPr>
        <p:spPr>
          <a:xfrm>
            <a:off x="8336034" y="3617873"/>
            <a:ext cx="2846249" cy="25162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B9CCC3"/>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9CCC3"/>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9CCC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9CCC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9CCC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2000" b="1" dirty="0"/>
              <a:t>C</a:t>
            </a:r>
            <a:r>
              <a:rPr lang="en-CH" sz="2000" b="1" dirty="0"/>
              <a:t>ertifica</a:t>
            </a:r>
            <a:r>
              <a:rPr lang="es-ES" sz="2000" b="1" dirty="0" err="1"/>
              <a:t>ció</a:t>
            </a:r>
            <a:r>
              <a:rPr lang="en-CH" sz="2000" b="1" dirty="0"/>
              <a:t>n</a:t>
            </a:r>
            <a:r>
              <a:rPr lang="es-ES" sz="2000" b="1" dirty="0"/>
              <a:t> de Productos</a:t>
            </a:r>
            <a:r>
              <a:rPr lang="en-CH" sz="2000" b="1" dirty="0"/>
              <a:t>:</a:t>
            </a:r>
          </a:p>
          <a:p>
            <a:r>
              <a:rPr lang="es-ES" sz="2000" dirty="0"/>
              <a:t>Redacción del Estándar de la Cadena de Custodia</a:t>
            </a:r>
            <a:r>
              <a:rPr lang="en-CH" sz="2000" dirty="0"/>
              <a:t> (</a:t>
            </a:r>
            <a:r>
              <a:rPr lang="es-ES" sz="2000" dirty="0"/>
              <a:t>en curso</a:t>
            </a:r>
            <a:r>
              <a:rPr lang="en-CH" sz="2000" dirty="0"/>
              <a:t>)</a:t>
            </a:r>
          </a:p>
          <a:p>
            <a:r>
              <a:rPr lang="en-CH" sz="2000" dirty="0"/>
              <a:t>La</a:t>
            </a:r>
            <a:r>
              <a:rPr lang="es-ES" sz="2000" dirty="0" err="1"/>
              <a:t>nzamiento</a:t>
            </a:r>
            <a:r>
              <a:rPr lang="en-CH" sz="2000" dirty="0"/>
              <a:t> 2023</a:t>
            </a:r>
          </a:p>
        </p:txBody>
      </p:sp>
    </p:spTree>
    <p:extLst>
      <p:ext uri="{BB962C8B-B14F-4D97-AF65-F5344CB8AC3E}">
        <p14:creationId xmlns:p14="http://schemas.microsoft.com/office/powerpoint/2010/main" val="3219895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30" name="Google Shape;130;p19"/>
          <p:cNvPicPr preferRelativeResize="0"/>
          <p:nvPr/>
        </p:nvPicPr>
        <p:blipFill rotWithShape="1">
          <a:blip r:embed="rId3">
            <a:alphaModFix/>
          </a:blip>
          <a:srcRect t="56849" b="2148"/>
          <a:stretch/>
        </p:blipFill>
        <p:spPr>
          <a:xfrm>
            <a:off x="267" y="6134800"/>
            <a:ext cx="12191731" cy="723200"/>
          </a:xfrm>
          <a:prstGeom prst="rect">
            <a:avLst/>
          </a:prstGeom>
          <a:noFill/>
          <a:ln>
            <a:noFill/>
          </a:ln>
        </p:spPr>
      </p:pic>
      <p:sp>
        <p:nvSpPr>
          <p:cNvPr id="131" name="Google Shape;131;p19"/>
          <p:cNvSpPr/>
          <p:nvPr/>
        </p:nvSpPr>
        <p:spPr>
          <a:xfrm rot="5400000">
            <a:off x="4621967" y="1516100"/>
            <a:ext cx="723200" cy="9966800"/>
          </a:xfrm>
          <a:prstGeom prst="rect">
            <a:avLst/>
          </a:prstGeom>
          <a:gradFill>
            <a:gsLst>
              <a:gs pos="0">
                <a:srgbClr val="FFFFFF">
                  <a:alpha val="0"/>
                </a:srgbClr>
              </a:gs>
              <a:gs pos="61000">
                <a:srgbClr val="0A2F41"/>
              </a:gs>
              <a:gs pos="100000">
                <a:srgbClr val="0A2F4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33" name="Google Shape;133;p19"/>
          <p:cNvPicPr preferRelativeResize="0"/>
          <p:nvPr/>
        </p:nvPicPr>
        <p:blipFill>
          <a:blip r:embed="rId4">
            <a:alphaModFix/>
          </a:blip>
          <a:stretch>
            <a:fillRect/>
          </a:stretch>
        </p:blipFill>
        <p:spPr>
          <a:xfrm>
            <a:off x="11318564" y="159732"/>
            <a:ext cx="697600" cy="697600"/>
          </a:xfrm>
          <a:prstGeom prst="rect">
            <a:avLst/>
          </a:prstGeom>
          <a:noFill/>
          <a:ln>
            <a:noFill/>
          </a:ln>
        </p:spPr>
      </p:pic>
      <p:sp>
        <p:nvSpPr>
          <p:cNvPr id="135" name="Google Shape;135;p19"/>
          <p:cNvSpPr txBox="1"/>
          <p:nvPr/>
        </p:nvSpPr>
        <p:spPr>
          <a:xfrm>
            <a:off x="11080067" y="6356367"/>
            <a:ext cx="502400" cy="365200"/>
          </a:xfrm>
          <a:prstGeom prst="rect">
            <a:avLst/>
          </a:prstGeom>
          <a:noFill/>
          <a:ln>
            <a:noFill/>
          </a:ln>
        </p:spPr>
        <p:txBody>
          <a:bodyPr spcFirstLastPara="1" wrap="square" lIns="121900" tIns="60933" rIns="121900" bIns="60933" anchor="t" anchorCtr="0">
            <a:noAutofit/>
          </a:bodyPr>
          <a:lstStyle/>
          <a:p>
            <a:pPr algn="r" defTabSz="1219170">
              <a:buClr>
                <a:srgbClr val="000000"/>
              </a:buClr>
              <a:defRPr/>
            </a:pPr>
            <a:fld id="{00000000-1234-1234-1234-123412341234}" type="slidenum">
              <a:rPr lang="es-419" sz="1600" kern="0">
                <a:solidFill>
                  <a:srgbClr val="FFFFFF"/>
                </a:solidFill>
                <a:latin typeface="Poppins"/>
                <a:ea typeface="Poppins"/>
                <a:cs typeface="Poppins"/>
                <a:sym typeface="Poppins"/>
              </a:rPr>
              <a:pPr algn="r" defTabSz="1219170">
                <a:buClr>
                  <a:srgbClr val="000000"/>
                </a:buClr>
                <a:defRPr/>
              </a:pPr>
              <a:t>26</a:t>
            </a:fld>
            <a:endParaRPr sz="1600" kern="0">
              <a:solidFill>
                <a:srgbClr val="FFFFFF"/>
              </a:solidFill>
              <a:latin typeface="Poppins"/>
              <a:ea typeface="Poppins"/>
              <a:cs typeface="Poppins"/>
              <a:sym typeface="Poppins"/>
            </a:endParaRPr>
          </a:p>
        </p:txBody>
      </p:sp>
      <p:sp>
        <p:nvSpPr>
          <p:cNvPr id="136" name="Google Shape;136;p19"/>
          <p:cNvSpPr txBox="1">
            <a:spLocks noGrp="1"/>
          </p:cNvSpPr>
          <p:nvPr>
            <p:ph type="title"/>
          </p:nvPr>
        </p:nvSpPr>
        <p:spPr>
          <a:xfrm>
            <a:off x="772711" y="196811"/>
            <a:ext cx="10676669" cy="535487"/>
          </a:xfrm>
          <a:prstGeom prst="rect">
            <a:avLst/>
          </a:prstGeom>
        </p:spPr>
        <p:txBody>
          <a:bodyPr spcFirstLastPara="1" vert="horz" wrap="square" lIns="121900" tIns="121900" rIns="121900" bIns="121900" rtlCol="0" anchor="ctr" anchorCtr="0">
            <a:noAutofit/>
          </a:bodyPr>
          <a:lstStyle/>
          <a:p>
            <a:pPr lvl="0"/>
            <a:r>
              <a:rPr lang="es-419" dirty="0">
                <a:solidFill>
                  <a:srgbClr val="0B5D86"/>
                </a:solidFill>
                <a:latin typeface="Poppins SemiBold"/>
                <a:ea typeface="Poppins SemiBold"/>
                <a:cs typeface="Poppins SemiBold"/>
                <a:sym typeface="Poppins SemiBold"/>
              </a:rPr>
              <a:t>Priorización de oportunidades y Gestión Integrada</a:t>
            </a:r>
            <a:endParaRPr dirty="0">
              <a:solidFill>
                <a:srgbClr val="0B5D86"/>
              </a:solidFill>
              <a:latin typeface="Poppins"/>
              <a:ea typeface="Poppins"/>
              <a:cs typeface="Poppins"/>
              <a:sym typeface="Poppins"/>
            </a:endParaRPr>
          </a:p>
        </p:txBody>
      </p:sp>
      <p:sp>
        <p:nvSpPr>
          <p:cNvPr id="2" name="Rectángulo 1"/>
          <p:cNvSpPr/>
          <p:nvPr/>
        </p:nvSpPr>
        <p:spPr>
          <a:xfrm>
            <a:off x="307163" y="872216"/>
            <a:ext cx="4496192" cy="1292662"/>
          </a:xfrm>
          <a:prstGeom prst="rect">
            <a:avLst/>
          </a:prstGeom>
        </p:spPr>
        <p:txBody>
          <a:bodyPr wrap="square">
            <a:spAutoFit/>
          </a:bodyPr>
          <a:lstStyle/>
          <a:p>
            <a:pPr>
              <a:buClr>
                <a:srgbClr val="1794C9"/>
              </a:buClr>
            </a:pPr>
            <a:r>
              <a:rPr lang="es-CL" sz="2400" b="1" dirty="0">
                <a:solidFill>
                  <a:srgbClr val="1794C9"/>
                </a:solidFill>
                <a:latin typeface="Roboto" panose="020B0604020202020204" charset="0"/>
                <a:ea typeface="Roboto" panose="020B0604020202020204" charset="0"/>
              </a:rPr>
              <a:t>ACCIÓN:</a:t>
            </a:r>
          </a:p>
          <a:p>
            <a:pPr>
              <a:buClr>
                <a:srgbClr val="1794C9"/>
              </a:buClr>
            </a:pPr>
            <a:r>
              <a:rPr lang="es-MX" dirty="0">
                <a:latin typeface="Roboto" panose="020B0604020202020204" charset="0"/>
                <a:ea typeface="Roboto" panose="020B0604020202020204" charset="0"/>
              </a:rPr>
              <a:t>Generación de línea base, priorización de brechas por importancia, generación de </a:t>
            </a:r>
            <a:r>
              <a:rPr lang="es-MX" dirty="0" err="1">
                <a:latin typeface="Roboto" panose="020B0604020202020204" charset="0"/>
                <a:ea typeface="Roboto" panose="020B0604020202020204" charset="0"/>
              </a:rPr>
              <a:t>KPI’s</a:t>
            </a:r>
            <a:r>
              <a:rPr lang="es-MX" dirty="0">
                <a:latin typeface="Roboto" panose="020B0604020202020204" charset="0"/>
                <a:ea typeface="Roboto" panose="020B0604020202020204" charset="0"/>
              </a:rPr>
              <a:t> y digitalización</a:t>
            </a:r>
          </a:p>
        </p:txBody>
      </p:sp>
      <p:sp>
        <p:nvSpPr>
          <p:cNvPr id="10" name="CuadroTexto 9"/>
          <p:cNvSpPr txBox="1"/>
          <p:nvPr/>
        </p:nvSpPr>
        <p:spPr>
          <a:xfrm>
            <a:off x="5934419" y="710638"/>
            <a:ext cx="5648047" cy="1282339"/>
          </a:xfrm>
          <a:prstGeom prst="rect">
            <a:avLst/>
          </a:prstGeom>
          <a:noFill/>
        </p:spPr>
        <p:txBody>
          <a:bodyPr wrap="square" rtlCol="0">
            <a:spAutoFit/>
          </a:bodyPr>
          <a:lstStyle/>
          <a:p>
            <a:r>
              <a:rPr lang="es-CL" sz="2400" b="1" dirty="0">
                <a:solidFill>
                  <a:srgbClr val="1794C9"/>
                </a:solidFill>
                <a:latin typeface="Roboto" panose="020B0604020202020204" charset="0"/>
                <a:ea typeface="Roboto" panose="020B0604020202020204" charset="0"/>
              </a:rPr>
              <a:t>SISTEMAS DE GESTIÓN DIGITALES E  INTEGRADOS:</a:t>
            </a:r>
          </a:p>
          <a:p>
            <a:endParaRPr lang="es-CL" sz="133" b="1" dirty="0">
              <a:solidFill>
                <a:srgbClr val="1794C9"/>
              </a:solidFill>
              <a:latin typeface="Roboto" panose="020B0604020202020204" charset="0"/>
              <a:ea typeface="Roboto" panose="020B0604020202020204" charset="0"/>
            </a:endParaRPr>
          </a:p>
          <a:p>
            <a:pPr lvl="0">
              <a:buClr>
                <a:srgbClr val="1794C9"/>
              </a:buClr>
            </a:pPr>
            <a:r>
              <a:rPr lang="es-CL" sz="1400" dirty="0">
                <a:latin typeface="Roboto" panose="020B0604020202020204" charset="0"/>
                <a:ea typeface="Roboto" panose="020B0604020202020204" charset="0"/>
              </a:rPr>
              <a:t>Ranking de brechas por importancia y evidenciar si falta alguna brecha, comprometiendo gestión en función a su criticidad</a:t>
            </a:r>
            <a:endParaRPr lang="es-CL" sz="1050" dirty="0">
              <a:solidFill>
                <a:srgbClr val="1794C9"/>
              </a:solidFill>
              <a:latin typeface="Roboto" panose="020B0604020202020204" charset="0"/>
              <a:ea typeface="Roboto" panose="020B0604020202020204" charset="0"/>
            </a:endParaRPr>
          </a:p>
        </p:txBody>
      </p:sp>
      <p:cxnSp>
        <p:nvCxnSpPr>
          <p:cNvPr id="11" name="Straight Arrow Connector 244"/>
          <p:cNvCxnSpPr/>
          <p:nvPr/>
        </p:nvCxnSpPr>
        <p:spPr>
          <a:xfrm>
            <a:off x="5110889" y="1467988"/>
            <a:ext cx="624000" cy="0"/>
          </a:xfrm>
          <a:prstGeom prst="straightConnector1">
            <a:avLst/>
          </a:prstGeom>
          <a:ln>
            <a:solidFill>
              <a:srgbClr val="1C9DD9"/>
            </a:solidFill>
            <a:tailEnd type="arrow"/>
          </a:ln>
        </p:spPr>
        <p:style>
          <a:lnRef idx="2">
            <a:schemeClr val="accent1"/>
          </a:lnRef>
          <a:fillRef idx="0">
            <a:schemeClr val="accent1"/>
          </a:fillRef>
          <a:effectRef idx="1">
            <a:schemeClr val="accent1"/>
          </a:effectRef>
          <a:fontRef idx="minor">
            <a:schemeClr val="tx1"/>
          </a:fontRef>
        </p:style>
      </p:cxnSp>
      <p:sp>
        <p:nvSpPr>
          <p:cNvPr id="16" name="Rectángulo 15"/>
          <p:cNvSpPr/>
          <p:nvPr/>
        </p:nvSpPr>
        <p:spPr>
          <a:xfrm>
            <a:off x="589049" y="2143931"/>
            <a:ext cx="3317359" cy="37521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pic>
        <p:nvPicPr>
          <p:cNvPr id="3" name="Imagen 2"/>
          <p:cNvPicPr>
            <a:picLocks noChangeAspect="1"/>
          </p:cNvPicPr>
          <p:nvPr/>
        </p:nvPicPr>
        <p:blipFill>
          <a:blip r:embed="rId5"/>
          <a:stretch>
            <a:fillRect/>
          </a:stretch>
        </p:blipFill>
        <p:spPr>
          <a:xfrm>
            <a:off x="933970" y="2485669"/>
            <a:ext cx="2682191" cy="3409291"/>
          </a:xfrm>
          <a:prstGeom prst="rect">
            <a:avLst/>
          </a:prstGeom>
        </p:spPr>
      </p:pic>
      <p:pic>
        <p:nvPicPr>
          <p:cNvPr id="6" name="Imagen 5">
            <a:extLst>
              <a:ext uri="{FF2B5EF4-FFF2-40B4-BE49-F238E27FC236}">
                <a16:creationId xmlns:a16="http://schemas.microsoft.com/office/drawing/2014/main" id="{922C375C-859F-49C1-BC33-EDA90C959954}"/>
              </a:ext>
            </a:extLst>
          </p:cNvPr>
          <p:cNvPicPr>
            <a:picLocks noChangeAspect="1"/>
          </p:cNvPicPr>
          <p:nvPr/>
        </p:nvPicPr>
        <p:blipFill>
          <a:blip r:embed="rId6"/>
          <a:stretch>
            <a:fillRect/>
          </a:stretch>
        </p:blipFill>
        <p:spPr>
          <a:xfrm>
            <a:off x="5802222" y="2067564"/>
            <a:ext cx="5969317" cy="2374841"/>
          </a:xfrm>
          <a:prstGeom prst="rect">
            <a:avLst/>
          </a:prstGeom>
        </p:spPr>
      </p:pic>
      <p:pic>
        <p:nvPicPr>
          <p:cNvPr id="8" name="Imagen 7">
            <a:extLst>
              <a:ext uri="{FF2B5EF4-FFF2-40B4-BE49-F238E27FC236}">
                <a16:creationId xmlns:a16="http://schemas.microsoft.com/office/drawing/2014/main" id="{66C3C8F5-D87A-4A64-B579-FA694284439A}"/>
              </a:ext>
            </a:extLst>
          </p:cNvPr>
          <p:cNvPicPr>
            <a:picLocks noChangeAspect="1"/>
          </p:cNvPicPr>
          <p:nvPr/>
        </p:nvPicPr>
        <p:blipFill>
          <a:blip r:embed="rId7"/>
          <a:stretch>
            <a:fillRect/>
          </a:stretch>
        </p:blipFill>
        <p:spPr>
          <a:xfrm>
            <a:off x="6109845" y="4337380"/>
            <a:ext cx="5163716" cy="1722431"/>
          </a:xfrm>
          <a:prstGeom prst="rect">
            <a:avLst/>
          </a:prstGeom>
        </p:spPr>
      </p:pic>
      <p:sp>
        <p:nvSpPr>
          <p:cNvPr id="9" name="Google Shape;91;p16">
            <a:extLst>
              <a:ext uri="{FF2B5EF4-FFF2-40B4-BE49-F238E27FC236}">
                <a16:creationId xmlns:a16="http://schemas.microsoft.com/office/drawing/2014/main" id="{62581A7A-75EB-4EE6-AF97-DFEA3F9206CC}"/>
              </a:ext>
            </a:extLst>
          </p:cNvPr>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lvl="0" algn="r">
              <a:buClr>
                <a:schemeClr val="dk1"/>
              </a:buClr>
              <a:buSzPts val="1100"/>
            </a:pPr>
            <a:r>
              <a:rPr lang="es-419" sz="1600" dirty="0">
                <a:solidFill>
                  <a:schemeClr val="lt1"/>
                </a:solidFill>
                <a:latin typeface="Poppins"/>
                <a:ea typeface="Poppins"/>
                <a:cs typeface="Poppins"/>
                <a:sym typeface="Poppins"/>
              </a:rPr>
              <a:t>MINERIA VERDE</a:t>
            </a:r>
            <a:endParaRPr lang="es-419" sz="1600" dirty="0">
              <a:solidFill>
                <a:schemeClr val="dk1"/>
              </a:solidFill>
              <a:latin typeface="Poppins"/>
              <a:ea typeface="Poppins"/>
              <a:cs typeface="Poppins"/>
              <a:sym typeface="Poppins"/>
            </a:endParaRPr>
          </a:p>
          <a:p>
            <a:pPr algn="r">
              <a:buClr>
                <a:schemeClr val="dk1"/>
              </a:buClr>
              <a:buSzPts val="1100"/>
            </a:pPr>
            <a:endParaRPr sz="1600" dirty="0">
              <a:solidFill>
                <a:schemeClr val="lt1"/>
              </a:solidFill>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spTree>
    <p:extLst>
      <p:ext uri="{BB962C8B-B14F-4D97-AF65-F5344CB8AC3E}">
        <p14:creationId xmlns:p14="http://schemas.microsoft.com/office/powerpoint/2010/main" val="4051063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cxnSp>
        <p:nvCxnSpPr>
          <p:cNvPr id="69" name="24649 Conector recto"/>
          <p:cNvCxnSpPr/>
          <p:nvPr/>
        </p:nvCxnSpPr>
        <p:spPr>
          <a:xfrm>
            <a:off x="4180641" y="1211340"/>
            <a:ext cx="0" cy="4896000"/>
          </a:xfrm>
          <a:prstGeom prst="line">
            <a:avLst/>
          </a:prstGeom>
          <a:ln w="9525">
            <a:solidFill>
              <a:srgbClr val="7F7F7F"/>
            </a:solidFill>
            <a:prstDash val="sysDot"/>
          </a:ln>
        </p:spPr>
        <p:style>
          <a:lnRef idx="2">
            <a:schemeClr val="accent1"/>
          </a:lnRef>
          <a:fillRef idx="0">
            <a:schemeClr val="accent1"/>
          </a:fillRef>
          <a:effectRef idx="1">
            <a:schemeClr val="accent1"/>
          </a:effectRef>
          <a:fontRef idx="minor">
            <a:schemeClr val="tx1"/>
          </a:fontRef>
        </p:style>
      </p:cxnSp>
      <p:cxnSp>
        <p:nvCxnSpPr>
          <p:cNvPr id="62" name="24649 Conector recto"/>
          <p:cNvCxnSpPr/>
          <p:nvPr/>
        </p:nvCxnSpPr>
        <p:spPr>
          <a:xfrm>
            <a:off x="1808639" y="1211340"/>
            <a:ext cx="0" cy="4896000"/>
          </a:xfrm>
          <a:prstGeom prst="line">
            <a:avLst/>
          </a:prstGeom>
          <a:ln w="9525">
            <a:solidFill>
              <a:srgbClr val="7F7F7F"/>
            </a:solidFill>
            <a:prstDash val="sysDot"/>
          </a:ln>
        </p:spPr>
        <p:style>
          <a:lnRef idx="2">
            <a:schemeClr val="accent1"/>
          </a:lnRef>
          <a:fillRef idx="0">
            <a:schemeClr val="accent1"/>
          </a:fillRef>
          <a:effectRef idx="1">
            <a:schemeClr val="accent1"/>
          </a:effectRef>
          <a:fontRef idx="minor">
            <a:schemeClr val="tx1"/>
          </a:fontRef>
        </p:style>
      </p:cxnSp>
      <p:cxnSp>
        <p:nvCxnSpPr>
          <p:cNvPr id="63" name="24649 Conector recto"/>
          <p:cNvCxnSpPr/>
          <p:nvPr/>
        </p:nvCxnSpPr>
        <p:spPr>
          <a:xfrm>
            <a:off x="7024376" y="1211340"/>
            <a:ext cx="0" cy="4896000"/>
          </a:xfrm>
          <a:prstGeom prst="line">
            <a:avLst/>
          </a:prstGeom>
          <a:ln w="9525">
            <a:solidFill>
              <a:srgbClr val="7F7F7F"/>
            </a:solidFill>
            <a:prstDash val="sysDot"/>
          </a:ln>
        </p:spPr>
        <p:style>
          <a:lnRef idx="2">
            <a:schemeClr val="accent1"/>
          </a:lnRef>
          <a:fillRef idx="0">
            <a:schemeClr val="accent1"/>
          </a:fillRef>
          <a:effectRef idx="1">
            <a:schemeClr val="accent1"/>
          </a:effectRef>
          <a:fontRef idx="minor">
            <a:schemeClr val="tx1"/>
          </a:fontRef>
        </p:style>
      </p:cxnSp>
      <p:cxnSp>
        <p:nvCxnSpPr>
          <p:cNvPr id="64" name="24649 Conector recto"/>
          <p:cNvCxnSpPr/>
          <p:nvPr/>
        </p:nvCxnSpPr>
        <p:spPr>
          <a:xfrm>
            <a:off x="9167215" y="1211340"/>
            <a:ext cx="0" cy="4896000"/>
          </a:xfrm>
          <a:prstGeom prst="line">
            <a:avLst/>
          </a:prstGeom>
          <a:ln w="9525">
            <a:solidFill>
              <a:srgbClr val="7F7F7F"/>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Arrow Connector 244"/>
          <p:cNvCxnSpPr/>
          <p:nvPr/>
        </p:nvCxnSpPr>
        <p:spPr>
          <a:xfrm>
            <a:off x="1361261" y="3747280"/>
            <a:ext cx="1240552" cy="0"/>
          </a:xfrm>
          <a:prstGeom prst="straightConnector1">
            <a:avLst/>
          </a:prstGeom>
          <a:ln>
            <a:solidFill>
              <a:srgbClr val="1C9DD9"/>
            </a:solidFill>
            <a:tailEnd type="arrow"/>
          </a:ln>
        </p:spPr>
        <p:style>
          <a:lnRef idx="2">
            <a:schemeClr val="accent1"/>
          </a:lnRef>
          <a:fillRef idx="0">
            <a:schemeClr val="accent1"/>
          </a:fillRef>
          <a:effectRef idx="1">
            <a:schemeClr val="accent1"/>
          </a:effectRef>
          <a:fontRef idx="minor">
            <a:schemeClr val="tx1"/>
          </a:fontRef>
        </p:style>
      </p:cxnSp>
      <p:pic>
        <p:nvPicPr>
          <p:cNvPr id="130" name="Google Shape;130;p19"/>
          <p:cNvPicPr preferRelativeResize="0"/>
          <p:nvPr/>
        </p:nvPicPr>
        <p:blipFill rotWithShape="1">
          <a:blip r:embed="rId3">
            <a:alphaModFix/>
          </a:blip>
          <a:srcRect t="56849" b="2148"/>
          <a:stretch/>
        </p:blipFill>
        <p:spPr>
          <a:xfrm>
            <a:off x="267" y="6134800"/>
            <a:ext cx="12191731" cy="723200"/>
          </a:xfrm>
          <a:prstGeom prst="rect">
            <a:avLst/>
          </a:prstGeom>
          <a:noFill/>
          <a:ln>
            <a:noFill/>
          </a:ln>
        </p:spPr>
      </p:pic>
      <p:sp>
        <p:nvSpPr>
          <p:cNvPr id="131" name="Google Shape;131;p19"/>
          <p:cNvSpPr/>
          <p:nvPr/>
        </p:nvSpPr>
        <p:spPr>
          <a:xfrm rot="5400000">
            <a:off x="4621967" y="1516100"/>
            <a:ext cx="723200" cy="9966800"/>
          </a:xfrm>
          <a:prstGeom prst="rect">
            <a:avLst/>
          </a:prstGeom>
          <a:gradFill>
            <a:gsLst>
              <a:gs pos="0">
                <a:srgbClr val="FFFFFF">
                  <a:alpha val="0"/>
                </a:srgbClr>
              </a:gs>
              <a:gs pos="61000">
                <a:srgbClr val="0A2F41"/>
              </a:gs>
              <a:gs pos="100000">
                <a:srgbClr val="0A2F4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132;p19"/>
          <p:cNvSpPr/>
          <p:nvPr/>
        </p:nvSpPr>
        <p:spPr>
          <a:xfrm flipH="1">
            <a:off x="-200" y="152256"/>
            <a:ext cx="787600" cy="638800"/>
          </a:xfrm>
          <a:prstGeom prst="rect">
            <a:avLst/>
          </a:prstGeom>
          <a:solidFill>
            <a:srgbClr val="1794C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133" name="Google Shape;133;p19"/>
          <p:cNvPicPr preferRelativeResize="0"/>
          <p:nvPr/>
        </p:nvPicPr>
        <p:blipFill>
          <a:blip r:embed="rId4">
            <a:alphaModFix/>
          </a:blip>
          <a:stretch>
            <a:fillRect/>
          </a:stretch>
        </p:blipFill>
        <p:spPr>
          <a:xfrm>
            <a:off x="11318564" y="159732"/>
            <a:ext cx="697600" cy="697600"/>
          </a:xfrm>
          <a:prstGeom prst="rect">
            <a:avLst/>
          </a:prstGeom>
          <a:noFill/>
          <a:ln>
            <a:noFill/>
          </a:ln>
        </p:spPr>
      </p:pic>
      <p:sp>
        <p:nvSpPr>
          <p:cNvPr id="135" name="Google Shape;135;p19"/>
          <p:cNvSpPr txBox="1"/>
          <p:nvPr/>
        </p:nvSpPr>
        <p:spPr>
          <a:xfrm>
            <a:off x="11080067" y="6356367"/>
            <a:ext cx="502400" cy="365200"/>
          </a:xfrm>
          <a:prstGeom prst="rect">
            <a:avLst/>
          </a:prstGeom>
          <a:noFill/>
          <a:ln>
            <a:noFill/>
          </a:ln>
        </p:spPr>
        <p:txBody>
          <a:bodyPr spcFirstLastPara="1" wrap="square" lIns="121900" tIns="60933" rIns="121900" bIns="60933" anchor="t" anchorCtr="0">
            <a:noAutofit/>
          </a:bodyPr>
          <a:lstStyle/>
          <a:p>
            <a:pPr algn="r" defTabSz="1219170">
              <a:buClr>
                <a:srgbClr val="000000"/>
              </a:buClr>
              <a:defRPr/>
            </a:pPr>
            <a:fld id="{00000000-1234-1234-1234-123412341234}" type="slidenum">
              <a:rPr lang="es-419" sz="1600" kern="0">
                <a:solidFill>
                  <a:srgbClr val="FFFFFF"/>
                </a:solidFill>
                <a:latin typeface="Poppins"/>
                <a:ea typeface="Poppins"/>
                <a:cs typeface="Poppins"/>
                <a:sym typeface="Poppins"/>
              </a:rPr>
              <a:pPr algn="r" defTabSz="1219170">
                <a:buClr>
                  <a:srgbClr val="000000"/>
                </a:buClr>
                <a:defRPr/>
              </a:pPr>
              <a:t>27</a:t>
            </a:fld>
            <a:endParaRPr sz="1600" kern="0">
              <a:solidFill>
                <a:srgbClr val="FFFFFF"/>
              </a:solidFill>
              <a:latin typeface="Poppins"/>
              <a:ea typeface="Poppins"/>
              <a:cs typeface="Poppins"/>
              <a:sym typeface="Poppins"/>
            </a:endParaRPr>
          </a:p>
        </p:txBody>
      </p:sp>
      <p:sp>
        <p:nvSpPr>
          <p:cNvPr id="136" name="Google Shape;136;p19"/>
          <p:cNvSpPr txBox="1">
            <a:spLocks noGrp="1"/>
          </p:cNvSpPr>
          <p:nvPr>
            <p:ph type="title"/>
          </p:nvPr>
        </p:nvSpPr>
        <p:spPr>
          <a:xfrm>
            <a:off x="875536" y="211501"/>
            <a:ext cx="9460000" cy="535487"/>
          </a:xfrm>
          <a:prstGeom prst="rect">
            <a:avLst/>
          </a:prstGeom>
        </p:spPr>
        <p:txBody>
          <a:bodyPr spcFirstLastPara="1" vert="horz" wrap="square" lIns="121900" tIns="121900" rIns="121900" bIns="121900" rtlCol="0" anchor="ctr" anchorCtr="0">
            <a:noAutofit/>
          </a:bodyPr>
          <a:lstStyle/>
          <a:p>
            <a:r>
              <a:rPr lang="es-419" dirty="0">
                <a:solidFill>
                  <a:srgbClr val="0B5D86"/>
                </a:solidFill>
                <a:latin typeface="Poppins SemiBold"/>
                <a:ea typeface="Poppins"/>
                <a:cs typeface="Poppins SemiBold"/>
                <a:sym typeface="Poppins SemiBold"/>
              </a:rPr>
              <a:t>Gestión Integrada</a:t>
            </a:r>
            <a:endParaRPr dirty="0">
              <a:solidFill>
                <a:srgbClr val="0B5D86"/>
              </a:solidFill>
              <a:latin typeface="Poppins"/>
              <a:ea typeface="Poppins"/>
              <a:cs typeface="Poppins"/>
              <a:sym typeface="Poppins"/>
            </a:endParaRPr>
          </a:p>
        </p:txBody>
      </p:sp>
      <p:sp>
        <p:nvSpPr>
          <p:cNvPr id="60" name="Rectángulo redondeado 4"/>
          <p:cNvSpPr/>
          <p:nvPr/>
        </p:nvSpPr>
        <p:spPr>
          <a:xfrm>
            <a:off x="396940" y="1029290"/>
            <a:ext cx="11082776" cy="163149"/>
          </a:xfrm>
          <a:prstGeom prst="roundRect">
            <a:avLst>
              <a:gd name="adj" fmla="val 50000"/>
            </a:avLst>
          </a:prstGeom>
          <a:solidFill>
            <a:schemeClr val="tx1">
              <a:lumMod val="50000"/>
              <a:lumOff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buClrTx/>
              <a:buFontTx/>
              <a:buNone/>
            </a:pPr>
            <a:endParaRPr lang="es-CL" sz="2400" b="1">
              <a:solidFill>
                <a:srgbClr val="FFFFFF"/>
              </a:solidFill>
            </a:endParaRPr>
          </a:p>
        </p:txBody>
      </p:sp>
      <p:sp>
        <p:nvSpPr>
          <p:cNvPr id="66" name="3 CuadroTexto"/>
          <p:cNvSpPr txBox="1"/>
          <p:nvPr/>
        </p:nvSpPr>
        <p:spPr>
          <a:xfrm>
            <a:off x="5258755" y="960190"/>
            <a:ext cx="1223479" cy="276999"/>
          </a:xfrm>
          <a:prstGeom prst="rect">
            <a:avLst/>
          </a:prstGeom>
          <a:noFill/>
        </p:spPr>
        <p:txBody>
          <a:bodyPr wrap="square" rtlCol="0">
            <a:spAutoFit/>
          </a:bodyPr>
          <a:lstStyle/>
          <a:p>
            <a:pPr defTabSz="1219080"/>
            <a:r>
              <a:rPr lang="es-CL" sz="1200" dirty="0">
                <a:solidFill>
                  <a:prstClr val="white"/>
                </a:solidFill>
                <a:latin typeface="Roboto" panose="020B0604020202020204" charset="0"/>
                <a:ea typeface="Roboto" panose="020B0604020202020204" charset="0"/>
              </a:rPr>
              <a:t>SEPTIEMBRE</a:t>
            </a:r>
          </a:p>
        </p:txBody>
      </p:sp>
      <p:sp>
        <p:nvSpPr>
          <p:cNvPr id="67" name="3 CuadroTexto"/>
          <p:cNvSpPr txBox="1"/>
          <p:nvPr/>
        </p:nvSpPr>
        <p:spPr>
          <a:xfrm>
            <a:off x="7532265" y="960190"/>
            <a:ext cx="1223479" cy="276999"/>
          </a:xfrm>
          <a:prstGeom prst="rect">
            <a:avLst/>
          </a:prstGeom>
          <a:noFill/>
        </p:spPr>
        <p:txBody>
          <a:bodyPr wrap="square" rtlCol="0">
            <a:spAutoFit/>
          </a:bodyPr>
          <a:lstStyle/>
          <a:p>
            <a:pPr algn="ctr" defTabSz="1219080"/>
            <a:r>
              <a:rPr lang="es-CL" sz="1200" dirty="0">
                <a:solidFill>
                  <a:prstClr val="white"/>
                </a:solidFill>
                <a:latin typeface="Roboto" panose="020B0604020202020204" charset="0"/>
                <a:ea typeface="Roboto" panose="020B0604020202020204" charset="0"/>
              </a:rPr>
              <a:t>OCTUBRE</a:t>
            </a:r>
          </a:p>
        </p:txBody>
      </p:sp>
      <p:sp>
        <p:nvSpPr>
          <p:cNvPr id="5" name="CuadroTexto 4"/>
          <p:cNvSpPr txBox="1"/>
          <p:nvPr/>
        </p:nvSpPr>
        <p:spPr>
          <a:xfrm>
            <a:off x="394452" y="1201431"/>
            <a:ext cx="1503267" cy="707694"/>
          </a:xfrm>
          <a:prstGeom prst="rect">
            <a:avLst/>
          </a:prstGeom>
          <a:noFill/>
        </p:spPr>
        <p:txBody>
          <a:bodyPr wrap="square" rtlCol="0">
            <a:spAutoFit/>
          </a:bodyPr>
          <a:lstStyle/>
          <a:p>
            <a:pPr algn="ctr"/>
            <a:r>
              <a:rPr lang="es-CL" sz="1333" b="1" dirty="0">
                <a:solidFill>
                  <a:srgbClr val="1C9DD9"/>
                </a:solidFill>
                <a:latin typeface="Roboto" panose="020B0604020202020204" charset="0"/>
                <a:ea typeface="Roboto" panose="020B0604020202020204" charset="0"/>
              </a:rPr>
              <a:t>ETAPA LINEA BASE</a:t>
            </a:r>
          </a:p>
          <a:p>
            <a:pPr algn="ctr"/>
            <a:r>
              <a:rPr lang="es-CL" sz="1333" b="1" dirty="0">
                <a:solidFill>
                  <a:srgbClr val="1C9DD9"/>
                </a:solidFill>
                <a:latin typeface="Roboto" panose="020B0604020202020204" charset="0"/>
                <a:ea typeface="Roboto" panose="020B0604020202020204" charset="0"/>
              </a:rPr>
              <a:t>TRAZABILIDAD</a:t>
            </a:r>
          </a:p>
        </p:txBody>
      </p:sp>
      <p:sp>
        <p:nvSpPr>
          <p:cNvPr id="31" name="CuadroTexto 30"/>
          <p:cNvSpPr txBox="1"/>
          <p:nvPr/>
        </p:nvSpPr>
        <p:spPr>
          <a:xfrm>
            <a:off x="1803875" y="1201431"/>
            <a:ext cx="2469399" cy="707694"/>
          </a:xfrm>
          <a:prstGeom prst="rect">
            <a:avLst/>
          </a:prstGeom>
          <a:noFill/>
        </p:spPr>
        <p:txBody>
          <a:bodyPr wrap="square" rtlCol="0">
            <a:spAutoFit/>
          </a:bodyPr>
          <a:lstStyle/>
          <a:p>
            <a:pPr algn="ctr"/>
            <a:r>
              <a:rPr lang="es-CL" sz="1333" b="1" dirty="0">
                <a:solidFill>
                  <a:srgbClr val="1C9DD9"/>
                </a:solidFill>
                <a:latin typeface="Roboto" panose="020B0604020202020204" charset="0"/>
                <a:ea typeface="Roboto" panose="020B0604020202020204" charset="0"/>
              </a:rPr>
              <a:t>ETAPA </a:t>
            </a:r>
          </a:p>
          <a:p>
            <a:pPr algn="ctr"/>
            <a:r>
              <a:rPr lang="es-CL" sz="1333" b="1" dirty="0">
                <a:solidFill>
                  <a:srgbClr val="1C9DD9"/>
                </a:solidFill>
                <a:latin typeface="Roboto" panose="020B0604020202020204" charset="0"/>
                <a:ea typeface="Roboto" panose="020B0604020202020204" charset="0"/>
              </a:rPr>
              <a:t>ALINEACIÓN ESTRATEGICA, </a:t>
            </a:r>
          </a:p>
          <a:p>
            <a:pPr algn="ctr"/>
            <a:r>
              <a:rPr lang="es-CL" sz="1333" b="1" dirty="0">
                <a:solidFill>
                  <a:srgbClr val="1C9DD9"/>
                </a:solidFill>
                <a:latin typeface="Roboto" panose="020B0604020202020204" charset="0"/>
                <a:ea typeface="Roboto" panose="020B0604020202020204" charset="0"/>
              </a:rPr>
              <a:t>TACTICA Y OPERATIVA</a:t>
            </a:r>
          </a:p>
        </p:txBody>
      </p:sp>
      <p:sp>
        <p:nvSpPr>
          <p:cNvPr id="33" name="CuadroTexto 32"/>
          <p:cNvSpPr txBox="1"/>
          <p:nvPr/>
        </p:nvSpPr>
        <p:spPr>
          <a:xfrm>
            <a:off x="4288591" y="1201431"/>
            <a:ext cx="1612091" cy="502573"/>
          </a:xfrm>
          <a:prstGeom prst="rect">
            <a:avLst/>
          </a:prstGeom>
          <a:noFill/>
        </p:spPr>
        <p:txBody>
          <a:bodyPr wrap="square" rtlCol="0">
            <a:spAutoFit/>
          </a:bodyPr>
          <a:lstStyle/>
          <a:p>
            <a:pPr algn="ctr"/>
            <a:r>
              <a:rPr lang="es-CL" sz="1333" b="1" dirty="0">
                <a:solidFill>
                  <a:srgbClr val="1C9DD9"/>
                </a:solidFill>
                <a:latin typeface="Roboto" panose="020B0604020202020204" charset="0"/>
                <a:ea typeface="Roboto" panose="020B0604020202020204" charset="0"/>
              </a:rPr>
              <a:t>ETAPA </a:t>
            </a:r>
          </a:p>
          <a:p>
            <a:pPr algn="ctr"/>
            <a:r>
              <a:rPr lang="es-CL" sz="1333" b="1" dirty="0">
                <a:solidFill>
                  <a:srgbClr val="1C9DD9"/>
                </a:solidFill>
                <a:latin typeface="Roboto" panose="020B0604020202020204" charset="0"/>
                <a:ea typeface="Roboto" panose="020B0604020202020204" charset="0"/>
              </a:rPr>
              <a:t>DIVERGENCIA</a:t>
            </a:r>
          </a:p>
        </p:txBody>
      </p:sp>
      <p:sp>
        <p:nvSpPr>
          <p:cNvPr id="34" name="CuadroTexto 33"/>
          <p:cNvSpPr txBox="1"/>
          <p:nvPr/>
        </p:nvSpPr>
        <p:spPr>
          <a:xfrm>
            <a:off x="5717491" y="1201432"/>
            <a:ext cx="1612091" cy="502573"/>
          </a:xfrm>
          <a:prstGeom prst="rect">
            <a:avLst/>
          </a:prstGeom>
          <a:noFill/>
        </p:spPr>
        <p:txBody>
          <a:bodyPr wrap="square" rtlCol="0">
            <a:spAutoFit/>
          </a:bodyPr>
          <a:lstStyle/>
          <a:p>
            <a:pPr algn="ctr"/>
            <a:r>
              <a:rPr lang="es-CL" sz="1333" b="1" dirty="0">
                <a:solidFill>
                  <a:srgbClr val="1C9DD9"/>
                </a:solidFill>
                <a:latin typeface="Roboto" panose="020B0604020202020204" charset="0"/>
                <a:ea typeface="Roboto" panose="020B0604020202020204" charset="0"/>
              </a:rPr>
              <a:t>ETAPA </a:t>
            </a:r>
          </a:p>
          <a:p>
            <a:pPr algn="ctr"/>
            <a:r>
              <a:rPr lang="es-CL" sz="1333" b="1" dirty="0">
                <a:solidFill>
                  <a:srgbClr val="1C9DD9"/>
                </a:solidFill>
                <a:latin typeface="Roboto" panose="020B0604020202020204" charset="0"/>
                <a:ea typeface="Roboto" panose="020B0604020202020204" charset="0"/>
              </a:rPr>
              <a:t>SINTESIS</a:t>
            </a:r>
          </a:p>
        </p:txBody>
      </p:sp>
      <p:pic>
        <p:nvPicPr>
          <p:cNvPr id="13" name="Imagen 12"/>
          <p:cNvPicPr>
            <a:picLocks noChangeAspect="1"/>
          </p:cNvPicPr>
          <p:nvPr/>
        </p:nvPicPr>
        <p:blipFill>
          <a:blip r:embed="rId5"/>
          <a:stretch>
            <a:fillRect/>
          </a:stretch>
        </p:blipFill>
        <p:spPr>
          <a:xfrm>
            <a:off x="4404008" y="1743904"/>
            <a:ext cx="6663209" cy="4078601"/>
          </a:xfrm>
          <a:prstGeom prst="rect">
            <a:avLst/>
          </a:prstGeom>
        </p:spPr>
      </p:pic>
      <p:grpSp>
        <p:nvGrpSpPr>
          <p:cNvPr id="9" name="Google Shape;627;p45"/>
          <p:cNvGrpSpPr/>
          <p:nvPr/>
        </p:nvGrpSpPr>
        <p:grpSpPr>
          <a:xfrm>
            <a:off x="843320" y="3377658"/>
            <a:ext cx="578939" cy="696369"/>
            <a:chOff x="584925" y="922575"/>
            <a:chExt cx="415200" cy="502525"/>
          </a:xfrm>
          <a:solidFill>
            <a:srgbClr val="1C9DD9"/>
          </a:solidFill>
        </p:grpSpPr>
        <p:sp>
          <p:nvSpPr>
            <p:cNvPr id="10" name="Google Shape;628;p45"/>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wrap="square" lIns="121900" tIns="121900" rIns="121900" bIns="121900" anchor="ctr" anchorCtr="0">
              <a:noAutofit/>
            </a:bodyPr>
            <a:lstStyle/>
            <a:p>
              <a:endParaRPr sz="2400">
                <a:solidFill>
                  <a:srgbClr val="B237E0"/>
                </a:solidFill>
              </a:endParaRPr>
            </a:p>
          </p:txBody>
        </p:sp>
        <p:sp>
          <p:nvSpPr>
            <p:cNvPr id="11" name="Google Shape;629;p45"/>
            <p:cNvSpPr/>
            <p:nvPr/>
          </p:nvSpPr>
          <p:spPr>
            <a:xfrm>
              <a:off x="621550" y="922575"/>
              <a:ext cx="378575" cy="464050"/>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wrap="square" lIns="121900" tIns="121900" rIns="121900" bIns="121900" anchor="ctr" anchorCtr="0">
              <a:noAutofit/>
            </a:bodyPr>
            <a:lstStyle/>
            <a:p>
              <a:endParaRPr sz="2400">
                <a:solidFill>
                  <a:srgbClr val="B237E0"/>
                </a:solidFill>
              </a:endParaRPr>
            </a:p>
          </p:txBody>
        </p:sp>
        <p:sp>
          <p:nvSpPr>
            <p:cNvPr id="12" name="Google Shape;630;p45"/>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wrap="square" lIns="121900" tIns="121900" rIns="121900" bIns="121900" anchor="ctr" anchorCtr="0">
              <a:noAutofit/>
            </a:bodyPr>
            <a:lstStyle/>
            <a:p>
              <a:endParaRPr sz="2400">
                <a:solidFill>
                  <a:srgbClr val="B237E0"/>
                </a:solidFill>
              </a:endParaRPr>
            </a:p>
          </p:txBody>
        </p:sp>
      </p:grpSp>
      <p:sp>
        <p:nvSpPr>
          <p:cNvPr id="2" name="CuadroTexto 1"/>
          <p:cNvSpPr txBox="1"/>
          <p:nvPr/>
        </p:nvSpPr>
        <p:spPr>
          <a:xfrm>
            <a:off x="2827383" y="2325033"/>
            <a:ext cx="1394128" cy="523220"/>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Visión preliminar</a:t>
            </a:r>
          </a:p>
        </p:txBody>
      </p:sp>
      <p:pic>
        <p:nvPicPr>
          <p:cNvPr id="3" name="Imagen 2"/>
          <p:cNvPicPr>
            <a:picLocks noChangeAspect="1"/>
          </p:cNvPicPr>
          <p:nvPr/>
        </p:nvPicPr>
        <p:blipFill>
          <a:blip r:embed="rId6"/>
          <a:stretch>
            <a:fillRect/>
          </a:stretch>
        </p:blipFill>
        <p:spPr>
          <a:xfrm>
            <a:off x="2163375" y="2863905"/>
            <a:ext cx="1850935" cy="1707112"/>
          </a:xfrm>
          <a:prstGeom prst="rect">
            <a:avLst/>
          </a:prstGeom>
        </p:spPr>
      </p:pic>
      <p:sp>
        <p:nvSpPr>
          <p:cNvPr id="54" name="CuadroTexto 53"/>
          <p:cNvSpPr txBox="1"/>
          <p:nvPr/>
        </p:nvSpPr>
        <p:spPr>
          <a:xfrm>
            <a:off x="669475" y="2573173"/>
            <a:ext cx="892347" cy="738664"/>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Reporte </a:t>
            </a:r>
          </a:p>
          <a:p>
            <a:pPr algn="ctr"/>
            <a:r>
              <a:rPr lang="es-CL" sz="1400" b="1" dirty="0">
                <a:solidFill>
                  <a:schemeClr val="tx1">
                    <a:lumMod val="50000"/>
                    <a:lumOff val="50000"/>
                  </a:schemeClr>
                </a:solidFill>
                <a:latin typeface="Roboto" panose="020B0604020202020204" charset="0"/>
                <a:ea typeface="Roboto" panose="020B0604020202020204" charset="0"/>
              </a:rPr>
              <a:t>Línea </a:t>
            </a:r>
          </a:p>
          <a:p>
            <a:pPr algn="ctr"/>
            <a:r>
              <a:rPr lang="es-CL" sz="1400" b="1" dirty="0">
                <a:solidFill>
                  <a:schemeClr val="tx1">
                    <a:lumMod val="50000"/>
                    <a:lumOff val="50000"/>
                  </a:schemeClr>
                </a:solidFill>
                <a:latin typeface="Roboto" panose="020B0604020202020204" charset="0"/>
                <a:ea typeface="Roboto" panose="020B0604020202020204" charset="0"/>
              </a:rPr>
              <a:t>base</a:t>
            </a:r>
          </a:p>
        </p:txBody>
      </p:sp>
      <p:grpSp>
        <p:nvGrpSpPr>
          <p:cNvPr id="38" name="9 Grupo"/>
          <p:cNvGrpSpPr/>
          <p:nvPr/>
        </p:nvGrpSpPr>
        <p:grpSpPr>
          <a:xfrm>
            <a:off x="10626788" y="3377659"/>
            <a:ext cx="1001357" cy="672003"/>
            <a:chOff x="1936066" y="2872066"/>
            <a:chExt cx="817538" cy="753639"/>
          </a:xfrm>
        </p:grpSpPr>
        <p:sp>
          <p:nvSpPr>
            <p:cNvPr id="39" name="Oval 50"/>
            <p:cNvSpPr>
              <a:spLocks noChangeArrowheads="1"/>
            </p:cNvSpPr>
            <p:nvPr/>
          </p:nvSpPr>
          <p:spPr bwMode="auto">
            <a:xfrm>
              <a:off x="2070370" y="2872066"/>
              <a:ext cx="548641" cy="753639"/>
            </a:xfrm>
            <a:prstGeom prst="ellipse">
              <a:avLst/>
            </a:prstGeom>
            <a:solidFill>
              <a:srgbClr val="1C9DD9"/>
            </a:solidFill>
            <a:ln w="28575">
              <a:noFill/>
              <a:prstDash val="sysDash"/>
              <a:round/>
              <a:headEnd/>
              <a:tailEnd/>
            </a:ln>
            <a:effectLst>
              <a:outerShdw blurRad="50800" dist="38100" dir="2700000" rotWithShape="0">
                <a:srgbClr val="808080">
                  <a:alpha val="42999"/>
                </a:srgbClr>
              </a:outerShdw>
            </a:effectLst>
          </p:spPr>
          <p:txBody>
            <a:bodyPr anchor="ctr"/>
            <a:lstStyle/>
            <a:p>
              <a:pPr algn="ctr" defTabSz="1219080" fontAlgn="base">
                <a:spcBef>
                  <a:spcPct val="0"/>
                </a:spcBef>
                <a:spcAft>
                  <a:spcPct val="0"/>
                </a:spcAft>
                <a:defRPr/>
              </a:pPr>
              <a:endParaRPr lang="es-ES" sz="2400">
                <a:solidFill>
                  <a:prstClr val="white"/>
                </a:solidFill>
                <a:latin typeface="Calibri"/>
                <a:ea typeface="MS PGothic" pitchFamily="34" charset="-128"/>
              </a:endParaRPr>
            </a:p>
          </p:txBody>
        </p:sp>
        <p:sp>
          <p:nvSpPr>
            <p:cNvPr id="40" name="TextBox 51"/>
            <p:cNvSpPr txBox="1"/>
            <p:nvPr/>
          </p:nvSpPr>
          <p:spPr bwMode="auto">
            <a:xfrm>
              <a:off x="1936066" y="2978565"/>
              <a:ext cx="817538" cy="563627"/>
            </a:xfrm>
            <a:prstGeom prst="rect">
              <a:avLst/>
            </a:prstGeom>
            <a:noFill/>
          </p:spPr>
          <p:txBody>
            <a:bodyPr wrap="square">
              <a:spAutoFit/>
            </a:bodyPr>
            <a:lstStyle/>
            <a:p>
              <a:pPr algn="ctr" defTabSz="1219080" fontAlgn="base">
                <a:spcBef>
                  <a:spcPct val="0"/>
                </a:spcBef>
                <a:spcAft>
                  <a:spcPct val="0"/>
                </a:spcAft>
                <a:defRPr/>
              </a:pPr>
              <a:r>
                <a:rPr lang="es-ES" sz="1333" b="1" dirty="0">
                  <a:solidFill>
                    <a:prstClr val="white"/>
                  </a:solidFill>
                  <a:latin typeface="Roboto" panose="020B0604020202020204" charset="0"/>
                  <a:ea typeface="Roboto" panose="020B0604020202020204" charset="0"/>
                  <a:cs typeface="MS PGothic" pitchFamily="34" charset="-128"/>
                </a:rPr>
                <a:t>HdR</a:t>
              </a:r>
            </a:p>
            <a:p>
              <a:pPr algn="ctr" defTabSz="1219080" fontAlgn="base">
                <a:spcBef>
                  <a:spcPct val="0"/>
                </a:spcBef>
                <a:spcAft>
                  <a:spcPct val="0"/>
                </a:spcAft>
                <a:defRPr/>
              </a:pPr>
              <a:r>
                <a:rPr lang="es-ES" sz="1333" b="1" dirty="0">
                  <a:solidFill>
                    <a:prstClr val="white"/>
                  </a:solidFill>
                  <a:latin typeface="Roboto" panose="020B0604020202020204" charset="0"/>
                  <a:ea typeface="Roboto" panose="020B0604020202020204" charset="0"/>
                  <a:cs typeface="MS PGothic" pitchFamily="34" charset="-128"/>
                </a:rPr>
                <a:t>TL</a:t>
              </a:r>
            </a:p>
          </p:txBody>
        </p:sp>
      </p:grpSp>
      <p:sp>
        <p:nvSpPr>
          <p:cNvPr id="41" name="CuadroTexto 40"/>
          <p:cNvSpPr txBox="1"/>
          <p:nvPr/>
        </p:nvSpPr>
        <p:spPr>
          <a:xfrm>
            <a:off x="7415924" y="1201431"/>
            <a:ext cx="1612091" cy="502573"/>
          </a:xfrm>
          <a:prstGeom prst="rect">
            <a:avLst/>
          </a:prstGeom>
          <a:noFill/>
        </p:spPr>
        <p:txBody>
          <a:bodyPr wrap="square" rtlCol="0">
            <a:spAutoFit/>
          </a:bodyPr>
          <a:lstStyle/>
          <a:p>
            <a:pPr algn="ctr"/>
            <a:r>
              <a:rPr lang="es-CL" sz="1333" b="1" dirty="0">
                <a:solidFill>
                  <a:srgbClr val="1C9DD9"/>
                </a:solidFill>
                <a:latin typeface="Roboto" panose="020B0604020202020204" charset="0"/>
                <a:ea typeface="Roboto" panose="020B0604020202020204" charset="0"/>
              </a:rPr>
              <a:t>ETAPA </a:t>
            </a:r>
          </a:p>
          <a:p>
            <a:pPr algn="ctr"/>
            <a:r>
              <a:rPr lang="es-CL" sz="1333" b="1" dirty="0">
                <a:solidFill>
                  <a:srgbClr val="1C9DD9"/>
                </a:solidFill>
                <a:latin typeface="Roboto" panose="020B0604020202020204" charset="0"/>
                <a:ea typeface="Roboto" panose="020B0604020202020204" charset="0"/>
              </a:rPr>
              <a:t>CONVERGENCIA</a:t>
            </a:r>
          </a:p>
        </p:txBody>
      </p:sp>
      <p:sp>
        <p:nvSpPr>
          <p:cNvPr id="42" name="CuadroTexto 41"/>
          <p:cNvSpPr txBox="1"/>
          <p:nvPr/>
        </p:nvSpPr>
        <p:spPr>
          <a:xfrm>
            <a:off x="9455605" y="1201431"/>
            <a:ext cx="1806745" cy="502573"/>
          </a:xfrm>
          <a:prstGeom prst="rect">
            <a:avLst/>
          </a:prstGeom>
          <a:noFill/>
        </p:spPr>
        <p:txBody>
          <a:bodyPr wrap="square" rtlCol="0">
            <a:spAutoFit/>
          </a:bodyPr>
          <a:lstStyle/>
          <a:p>
            <a:pPr algn="ctr"/>
            <a:r>
              <a:rPr lang="es-CL" sz="1333" b="1" dirty="0">
                <a:solidFill>
                  <a:srgbClr val="1C9DD9"/>
                </a:solidFill>
                <a:latin typeface="Roboto" panose="020B0604020202020204" charset="0"/>
                <a:ea typeface="Roboto" panose="020B0604020202020204" charset="0"/>
              </a:rPr>
              <a:t>ETAPA </a:t>
            </a:r>
          </a:p>
          <a:p>
            <a:pPr algn="ctr"/>
            <a:r>
              <a:rPr lang="es-CL" sz="1333" b="1" dirty="0">
                <a:solidFill>
                  <a:srgbClr val="1C9DD9"/>
                </a:solidFill>
                <a:latin typeface="Roboto" panose="020B0604020202020204" charset="0"/>
                <a:ea typeface="Roboto" panose="020B0604020202020204" charset="0"/>
              </a:rPr>
              <a:t>PROFUNDIZACIÓN</a:t>
            </a:r>
          </a:p>
        </p:txBody>
      </p:sp>
      <p:sp>
        <p:nvSpPr>
          <p:cNvPr id="44" name="3 CuadroTexto"/>
          <p:cNvSpPr txBox="1"/>
          <p:nvPr/>
        </p:nvSpPr>
        <p:spPr>
          <a:xfrm>
            <a:off x="9805773" y="960190"/>
            <a:ext cx="1223479" cy="276999"/>
          </a:xfrm>
          <a:prstGeom prst="rect">
            <a:avLst/>
          </a:prstGeom>
          <a:noFill/>
        </p:spPr>
        <p:txBody>
          <a:bodyPr wrap="square" rtlCol="0">
            <a:spAutoFit/>
          </a:bodyPr>
          <a:lstStyle/>
          <a:p>
            <a:pPr algn="ctr" defTabSz="1219080"/>
            <a:r>
              <a:rPr lang="es-CL" sz="1200" dirty="0">
                <a:solidFill>
                  <a:prstClr val="white"/>
                </a:solidFill>
                <a:latin typeface="Roboto" panose="020B0604020202020204" charset="0"/>
                <a:ea typeface="Roboto" panose="020B0604020202020204" charset="0"/>
              </a:rPr>
              <a:t>NOVIEMBRE</a:t>
            </a:r>
          </a:p>
        </p:txBody>
      </p:sp>
      <p:sp>
        <p:nvSpPr>
          <p:cNvPr id="46" name="CuadroTexto 45"/>
          <p:cNvSpPr txBox="1"/>
          <p:nvPr/>
        </p:nvSpPr>
        <p:spPr>
          <a:xfrm>
            <a:off x="4510760" y="5785385"/>
            <a:ext cx="2470857" cy="338554"/>
          </a:xfrm>
          <a:prstGeom prst="rect">
            <a:avLst/>
          </a:prstGeom>
          <a:noFill/>
        </p:spPr>
        <p:txBody>
          <a:bodyPr wrap="square" rtlCol="0">
            <a:spAutoFit/>
          </a:bodyPr>
          <a:lstStyle/>
          <a:p>
            <a:pPr algn="ctr"/>
            <a:r>
              <a:rPr lang="es-CL" sz="1600" b="1" dirty="0">
                <a:solidFill>
                  <a:srgbClr val="1C9DD9"/>
                </a:solidFill>
                <a:latin typeface="Roboto" panose="020B0604020202020204" charset="0"/>
                <a:ea typeface="Roboto" panose="020B0604020202020204" charset="0"/>
              </a:rPr>
              <a:t>Taller HdR Estratégica</a:t>
            </a:r>
          </a:p>
        </p:txBody>
      </p:sp>
      <p:sp>
        <p:nvSpPr>
          <p:cNvPr id="47" name="CuadroTexto 46"/>
          <p:cNvSpPr txBox="1"/>
          <p:nvPr/>
        </p:nvSpPr>
        <p:spPr>
          <a:xfrm>
            <a:off x="6978622" y="5785385"/>
            <a:ext cx="2470857" cy="338554"/>
          </a:xfrm>
          <a:prstGeom prst="rect">
            <a:avLst/>
          </a:prstGeom>
          <a:noFill/>
        </p:spPr>
        <p:txBody>
          <a:bodyPr wrap="square" rtlCol="0">
            <a:spAutoFit/>
          </a:bodyPr>
          <a:lstStyle/>
          <a:p>
            <a:pPr algn="ctr"/>
            <a:r>
              <a:rPr lang="es-CL" sz="1600" b="1" dirty="0">
                <a:solidFill>
                  <a:srgbClr val="1C9DD9"/>
                </a:solidFill>
                <a:latin typeface="Roboto" panose="020B0604020202020204" charset="0"/>
                <a:ea typeface="Roboto" panose="020B0604020202020204" charset="0"/>
              </a:rPr>
              <a:t>Taller HdR Táctica</a:t>
            </a:r>
          </a:p>
        </p:txBody>
      </p:sp>
      <p:sp>
        <p:nvSpPr>
          <p:cNvPr id="48" name="CuadroTexto 47"/>
          <p:cNvSpPr txBox="1"/>
          <p:nvPr/>
        </p:nvSpPr>
        <p:spPr>
          <a:xfrm>
            <a:off x="1665677" y="4468441"/>
            <a:ext cx="1996220" cy="523220"/>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Levantamiento </a:t>
            </a:r>
          </a:p>
          <a:p>
            <a:pPr algn="ctr"/>
            <a:r>
              <a:rPr lang="es-CL" sz="1400" b="1" dirty="0">
                <a:solidFill>
                  <a:schemeClr val="tx1">
                    <a:lumMod val="50000"/>
                    <a:lumOff val="50000"/>
                  </a:schemeClr>
                </a:solidFill>
                <a:latin typeface="Roboto" panose="020B0604020202020204" charset="0"/>
                <a:ea typeface="Roboto" panose="020B0604020202020204" charset="0"/>
              </a:rPr>
              <a:t>por operación </a:t>
            </a:r>
          </a:p>
        </p:txBody>
      </p:sp>
      <p:sp>
        <p:nvSpPr>
          <p:cNvPr id="50" name="CuadroTexto 49"/>
          <p:cNvSpPr txBox="1"/>
          <p:nvPr/>
        </p:nvSpPr>
        <p:spPr>
          <a:xfrm>
            <a:off x="8885510" y="5785384"/>
            <a:ext cx="2470857" cy="338554"/>
          </a:xfrm>
          <a:prstGeom prst="rect">
            <a:avLst/>
          </a:prstGeom>
          <a:noFill/>
        </p:spPr>
        <p:txBody>
          <a:bodyPr wrap="square" rtlCol="0">
            <a:spAutoFit/>
          </a:bodyPr>
          <a:lstStyle/>
          <a:p>
            <a:pPr algn="ctr"/>
            <a:r>
              <a:rPr lang="es-CL" sz="1600" b="1" dirty="0">
                <a:solidFill>
                  <a:srgbClr val="1C9DD9"/>
                </a:solidFill>
                <a:latin typeface="Roboto" panose="020B0604020202020204" charset="0"/>
                <a:ea typeface="Roboto" panose="020B0604020202020204" charset="0"/>
              </a:rPr>
              <a:t>Paneles expertos</a:t>
            </a:r>
          </a:p>
        </p:txBody>
      </p:sp>
      <p:sp>
        <p:nvSpPr>
          <p:cNvPr id="53" name="CuadroTexto 52"/>
          <p:cNvSpPr txBox="1"/>
          <p:nvPr/>
        </p:nvSpPr>
        <p:spPr>
          <a:xfrm>
            <a:off x="6749875" y="2448092"/>
            <a:ext cx="1394128" cy="523220"/>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Núcleos</a:t>
            </a:r>
          </a:p>
          <a:p>
            <a:pPr algn="ctr"/>
            <a:r>
              <a:rPr lang="es-CL" sz="1400" b="1" dirty="0">
                <a:solidFill>
                  <a:schemeClr val="tx1">
                    <a:lumMod val="50000"/>
                    <a:lumOff val="50000"/>
                  </a:schemeClr>
                </a:solidFill>
                <a:latin typeface="Roboto" panose="020B0604020202020204" charset="0"/>
                <a:ea typeface="Roboto" panose="020B0604020202020204" charset="0"/>
              </a:rPr>
              <a:t>Traccionantes</a:t>
            </a:r>
          </a:p>
        </p:txBody>
      </p:sp>
      <p:sp>
        <p:nvSpPr>
          <p:cNvPr id="55" name="CuadroTexto 54"/>
          <p:cNvSpPr txBox="1"/>
          <p:nvPr/>
        </p:nvSpPr>
        <p:spPr>
          <a:xfrm>
            <a:off x="7631007" y="3461351"/>
            <a:ext cx="1394128" cy="523220"/>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Mesas</a:t>
            </a:r>
          </a:p>
          <a:p>
            <a:pPr algn="ctr"/>
            <a:r>
              <a:rPr lang="es-CL" sz="1400" b="1" dirty="0">
                <a:solidFill>
                  <a:schemeClr val="tx1">
                    <a:lumMod val="50000"/>
                    <a:lumOff val="50000"/>
                  </a:schemeClr>
                </a:solidFill>
                <a:latin typeface="Roboto" panose="020B0604020202020204" charset="0"/>
                <a:ea typeface="Roboto" panose="020B0604020202020204" charset="0"/>
              </a:rPr>
              <a:t>temáticas</a:t>
            </a:r>
          </a:p>
        </p:txBody>
      </p:sp>
      <p:sp>
        <p:nvSpPr>
          <p:cNvPr id="59" name="CuadroTexto 58"/>
          <p:cNvSpPr txBox="1"/>
          <p:nvPr/>
        </p:nvSpPr>
        <p:spPr>
          <a:xfrm>
            <a:off x="9076096" y="4578969"/>
            <a:ext cx="1394128" cy="307777"/>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Iniciativas</a:t>
            </a:r>
          </a:p>
        </p:txBody>
      </p:sp>
      <p:sp>
        <p:nvSpPr>
          <p:cNvPr id="52" name="Rectángulo 51"/>
          <p:cNvSpPr/>
          <p:nvPr/>
        </p:nvSpPr>
        <p:spPr>
          <a:xfrm>
            <a:off x="4180641" y="992705"/>
            <a:ext cx="7447504" cy="51146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grpSp>
        <p:nvGrpSpPr>
          <p:cNvPr id="56" name="9 Grupo"/>
          <p:cNvGrpSpPr/>
          <p:nvPr/>
        </p:nvGrpSpPr>
        <p:grpSpPr>
          <a:xfrm>
            <a:off x="3695068" y="3388328"/>
            <a:ext cx="1001357" cy="672002"/>
            <a:chOff x="1928350" y="2872066"/>
            <a:chExt cx="817538" cy="753639"/>
          </a:xfrm>
        </p:grpSpPr>
        <p:sp>
          <p:nvSpPr>
            <p:cNvPr id="57" name="Oval 50"/>
            <p:cNvSpPr>
              <a:spLocks noChangeArrowheads="1"/>
            </p:cNvSpPr>
            <p:nvPr/>
          </p:nvSpPr>
          <p:spPr bwMode="auto">
            <a:xfrm>
              <a:off x="2070370" y="2872066"/>
              <a:ext cx="548641" cy="753639"/>
            </a:xfrm>
            <a:prstGeom prst="ellipse">
              <a:avLst/>
            </a:prstGeom>
            <a:solidFill>
              <a:srgbClr val="1C9DD9"/>
            </a:solidFill>
            <a:ln w="28575">
              <a:noFill/>
              <a:prstDash val="sysDash"/>
              <a:round/>
              <a:headEnd/>
              <a:tailEnd/>
            </a:ln>
            <a:effectLst>
              <a:outerShdw blurRad="50800" dist="38100" dir="2700000" rotWithShape="0">
                <a:srgbClr val="808080">
                  <a:alpha val="42999"/>
                </a:srgbClr>
              </a:outerShdw>
            </a:effectLst>
          </p:spPr>
          <p:txBody>
            <a:bodyPr anchor="ctr"/>
            <a:lstStyle/>
            <a:p>
              <a:pPr algn="ctr" defTabSz="1219080" fontAlgn="base">
                <a:spcBef>
                  <a:spcPct val="0"/>
                </a:spcBef>
                <a:spcAft>
                  <a:spcPct val="0"/>
                </a:spcAft>
                <a:defRPr/>
              </a:pPr>
              <a:endParaRPr lang="es-ES" sz="2400">
                <a:solidFill>
                  <a:prstClr val="white"/>
                </a:solidFill>
                <a:latin typeface="Calibri"/>
                <a:ea typeface="MS PGothic" pitchFamily="34" charset="-128"/>
              </a:endParaRPr>
            </a:p>
          </p:txBody>
        </p:sp>
        <p:sp>
          <p:nvSpPr>
            <p:cNvPr id="58" name="TextBox 51"/>
            <p:cNvSpPr txBox="1"/>
            <p:nvPr/>
          </p:nvSpPr>
          <p:spPr bwMode="auto">
            <a:xfrm>
              <a:off x="1928350" y="2978565"/>
              <a:ext cx="817538" cy="517749"/>
            </a:xfrm>
            <a:prstGeom prst="rect">
              <a:avLst/>
            </a:prstGeom>
            <a:noFill/>
          </p:spPr>
          <p:txBody>
            <a:bodyPr wrap="square">
              <a:spAutoFit/>
            </a:bodyPr>
            <a:lstStyle/>
            <a:p>
              <a:pPr algn="ctr" defTabSz="1219080" fontAlgn="base">
                <a:spcBef>
                  <a:spcPct val="0"/>
                </a:spcBef>
                <a:spcAft>
                  <a:spcPct val="0"/>
                </a:spcAft>
                <a:defRPr/>
              </a:pPr>
              <a:r>
                <a:rPr lang="es-ES" sz="1200" b="1" dirty="0">
                  <a:solidFill>
                    <a:prstClr val="white"/>
                  </a:solidFill>
                  <a:latin typeface="Roboto" panose="020B0604020202020204" charset="0"/>
                  <a:ea typeface="Roboto" panose="020B0604020202020204" charset="0"/>
                  <a:cs typeface="MS PGothic" pitchFamily="34" charset="-128"/>
                </a:rPr>
                <a:t>Brechas</a:t>
              </a:r>
            </a:p>
            <a:p>
              <a:pPr algn="ctr" defTabSz="1219080" fontAlgn="base">
                <a:spcBef>
                  <a:spcPct val="0"/>
                </a:spcBef>
                <a:spcAft>
                  <a:spcPct val="0"/>
                </a:spcAft>
                <a:defRPr/>
              </a:pPr>
              <a:r>
                <a:rPr lang="es-ES" sz="1200" b="1" dirty="0">
                  <a:solidFill>
                    <a:prstClr val="white"/>
                  </a:solidFill>
                  <a:latin typeface="Roboto" panose="020B0604020202020204" charset="0"/>
                  <a:ea typeface="Roboto" panose="020B0604020202020204" charset="0"/>
                  <a:cs typeface="MS PGothic" pitchFamily="34" charset="-128"/>
                </a:rPr>
                <a:t>Desafíos</a:t>
              </a:r>
            </a:p>
          </p:txBody>
        </p:sp>
      </p:grpSp>
      <p:sp>
        <p:nvSpPr>
          <p:cNvPr id="68" name="Google Shape;856;p46"/>
          <p:cNvSpPr/>
          <p:nvPr/>
        </p:nvSpPr>
        <p:spPr>
          <a:xfrm>
            <a:off x="887829" y="4350453"/>
            <a:ext cx="384000" cy="336000"/>
          </a:xfrm>
          <a:custGeom>
            <a:avLst/>
            <a:gdLst/>
            <a:ahLst/>
            <a:cxnLst/>
            <a:rect l="l" t="t" r="r" b="b"/>
            <a:pathLst>
              <a:path w="338" h="356" extrusionOk="0">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rgbClr val="0C5D86"/>
          </a:solidFill>
          <a:ln>
            <a:noFill/>
          </a:ln>
        </p:spPr>
        <p:txBody>
          <a:bodyPr spcFirstLastPara="1" wrap="square" lIns="60933" tIns="30467" rIns="60933" bIns="30467" anchor="ctr" anchorCtr="0">
            <a:noAutofit/>
          </a:bodyPr>
          <a:lstStyle/>
          <a:p>
            <a:endParaRPr sz="1200">
              <a:solidFill>
                <a:srgbClr val="000000"/>
              </a:solidFill>
              <a:latin typeface="Playfair Display"/>
              <a:ea typeface="Playfair Display"/>
              <a:cs typeface="Playfair Display"/>
              <a:sym typeface="Playfair Display"/>
            </a:endParaRPr>
          </a:p>
        </p:txBody>
      </p:sp>
      <p:sp>
        <p:nvSpPr>
          <p:cNvPr id="70" name="CuadroTexto 69"/>
          <p:cNvSpPr txBox="1"/>
          <p:nvPr/>
        </p:nvSpPr>
        <p:spPr>
          <a:xfrm>
            <a:off x="3310869" y="4029121"/>
            <a:ext cx="1394128" cy="738664"/>
          </a:xfrm>
          <a:prstGeom prst="rect">
            <a:avLst/>
          </a:prstGeom>
          <a:noFill/>
        </p:spPr>
        <p:txBody>
          <a:bodyPr wrap="square" rtlCol="0">
            <a:spAutoFit/>
          </a:bodyPr>
          <a:lstStyle/>
          <a:p>
            <a:pPr algn="ctr"/>
            <a:r>
              <a:rPr lang="es-CL" sz="1400" b="1" dirty="0">
                <a:solidFill>
                  <a:schemeClr val="tx1">
                    <a:lumMod val="50000"/>
                    <a:lumOff val="50000"/>
                  </a:schemeClr>
                </a:solidFill>
                <a:latin typeface="Roboto" panose="020B0604020202020204" charset="0"/>
                <a:ea typeface="Roboto" panose="020B0604020202020204" charset="0"/>
              </a:rPr>
              <a:t>Priorización Brechas y Oportunidades</a:t>
            </a:r>
          </a:p>
        </p:txBody>
      </p:sp>
      <p:sp>
        <p:nvSpPr>
          <p:cNvPr id="6" name="CuadroTexto 5"/>
          <p:cNvSpPr txBox="1"/>
          <p:nvPr/>
        </p:nvSpPr>
        <p:spPr>
          <a:xfrm>
            <a:off x="5025658" y="1622176"/>
            <a:ext cx="3176575" cy="3785652"/>
          </a:xfrm>
          <a:prstGeom prst="rect">
            <a:avLst/>
          </a:prstGeom>
          <a:noFill/>
        </p:spPr>
        <p:txBody>
          <a:bodyPr wrap="square" rtlCol="0">
            <a:spAutoFit/>
          </a:bodyPr>
          <a:lstStyle/>
          <a:p>
            <a:pPr marL="237061" indent="-237061"/>
            <a:r>
              <a:rPr lang="es-CL" sz="2400" b="1" dirty="0">
                <a:solidFill>
                  <a:srgbClr val="1794C9"/>
                </a:solidFill>
                <a:latin typeface="Roboto" panose="020B0604020202020204" charset="0"/>
                <a:ea typeface="Roboto" panose="020B0604020202020204" charset="0"/>
              </a:rPr>
              <a:t>ACCIÓN:</a:t>
            </a:r>
          </a:p>
          <a:p>
            <a:pPr marL="237061" indent="-237061"/>
            <a:endParaRPr lang="es-CL" sz="2400" b="1" dirty="0">
              <a:solidFill>
                <a:srgbClr val="1794C9"/>
              </a:solidFill>
              <a:latin typeface="Roboto" panose="020B0604020202020204" charset="0"/>
              <a:ea typeface="Roboto" panose="020B0604020202020204" charset="0"/>
            </a:endParaRPr>
          </a:p>
          <a:p>
            <a:pPr marL="237061" indent="-237061">
              <a:buClr>
                <a:srgbClr val="1794C9"/>
              </a:buClr>
              <a:buFont typeface="+mj-lt"/>
              <a:buAutoNum type="arabicPeriod"/>
            </a:pPr>
            <a:r>
              <a:rPr lang="es-CL" sz="1600" dirty="0">
                <a:latin typeface="Roboto" panose="020B0604020202020204" charset="0"/>
                <a:ea typeface="Roboto" panose="020B0604020202020204" charset="0"/>
              </a:rPr>
              <a:t>Trazabilidad digital de consumos y emisiones. </a:t>
            </a:r>
          </a:p>
          <a:p>
            <a:pPr marL="237061" indent="-237061">
              <a:buClr>
                <a:srgbClr val="1794C9"/>
              </a:buClr>
              <a:buFont typeface="+mj-lt"/>
              <a:buAutoNum type="arabicPeriod"/>
            </a:pPr>
            <a:r>
              <a:rPr lang="es-CL" sz="1600" dirty="0">
                <a:latin typeface="Roboto" panose="020B0604020202020204" charset="0"/>
                <a:ea typeface="Roboto" panose="020B0604020202020204" charset="0"/>
              </a:rPr>
              <a:t>Identificación y vinculación de </a:t>
            </a:r>
            <a:r>
              <a:rPr lang="es-CL" sz="1600" dirty="0" err="1">
                <a:latin typeface="Roboto" panose="020B0604020202020204" charset="0"/>
                <a:ea typeface="Roboto" panose="020B0604020202020204" charset="0"/>
              </a:rPr>
              <a:t>KPI’s</a:t>
            </a:r>
            <a:r>
              <a:rPr lang="es-CL" sz="1600" dirty="0">
                <a:latin typeface="Roboto" panose="020B0604020202020204" charset="0"/>
                <a:ea typeface="Roboto" panose="020B0604020202020204" charset="0"/>
              </a:rPr>
              <a:t> de sustentabilidad, operación y proyectos. Trabajo en la cultura organizacional.</a:t>
            </a:r>
          </a:p>
          <a:p>
            <a:pPr marL="237061" indent="-237061">
              <a:buClr>
                <a:srgbClr val="1794C9"/>
              </a:buClr>
              <a:buFont typeface="+mj-lt"/>
              <a:buAutoNum type="arabicPeriod"/>
            </a:pPr>
            <a:r>
              <a:rPr lang="es-CL" sz="1600" dirty="0">
                <a:latin typeface="Roboto" panose="020B0604020202020204" charset="0"/>
                <a:ea typeface="Roboto" panose="020B0604020202020204" charset="0"/>
              </a:rPr>
              <a:t>Minería integrada e inteligente a través de planes de acción, responsables de la data y de las actividades, presupuestos y alineamiento organizacional.</a:t>
            </a:r>
          </a:p>
        </p:txBody>
      </p:sp>
      <p:sp>
        <p:nvSpPr>
          <p:cNvPr id="71" name="CuadroTexto 70"/>
          <p:cNvSpPr txBox="1"/>
          <p:nvPr/>
        </p:nvSpPr>
        <p:spPr>
          <a:xfrm>
            <a:off x="1409745" y="3458253"/>
            <a:ext cx="1298447" cy="307777"/>
          </a:xfrm>
          <a:prstGeom prst="rect">
            <a:avLst/>
          </a:prstGeom>
          <a:noFill/>
        </p:spPr>
        <p:txBody>
          <a:bodyPr wrap="square" rtlCol="0">
            <a:spAutoFit/>
          </a:bodyPr>
          <a:lstStyle/>
          <a:p>
            <a:r>
              <a:rPr lang="es-CL" sz="1400" dirty="0">
                <a:latin typeface="Roboto" panose="020B0604020202020204" charset="0"/>
                <a:ea typeface="Roboto" panose="020B0604020202020204" charset="0"/>
              </a:rPr>
              <a:t>Brechas</a:t>
            </a:r>
          </a:p>
        </p:txBody>
      </p:sp>
      <p:sp>
        <p:nvSpPr>
          <p:cNvPr id="7" name="Cerrar llave 6"/>
          <p:cNvSpPr/>
          <p:nvPr/>
        </p:nvSpPr>
        <p:spPr>
          <a:xfrm>
            <a:off x="4610824" y="1164977"/>
            <a:ext cx="351760" cy="4592947"/>
          </a:xfrm>
          <a:prstGeom prst="rightBrace">
            <a:avLst>
              <a:gd name="adj1" fmla="val 48246"/>
              <a:gd name="adj2" fmla="val 50000"/>
            </a:avLst>
          </a:prstGeom>
          <a:ln w="12700">
            <a:solidFill>
              <a:srgbClr val="1794C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2400"/>
          </a:p>
        </p:txBody>
      </p:sp>
      <p:cxnSp>
        <p:nvCxnSpPr>
          <p:cNvPr id="73" name="Straight Arrow Connector 244"/>
          <p:cNvCxnSpPr/>
          <p:nvPr/>
        </p:nvCxnSpPr>
        <p:spPr>
          <a:xfrm>
            <a:off x="8052367" y="2709375"/>
            <a:ext cx="624000" cy="0"/>
          </a:xfrm>
          <a:prstGeom prst="straightConnector1">
            <a:avLst/>
          </a:prstGeom>
          <a:ln>
            <a:solidFill>
              <a:srgbClr val="1C9DD9"/>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244"/>
          <p:cNvCxnSpPr/>
          <p:nvPr/>
        </p:nvCxnSpPr>
        <p:spPr>
          <a:xfrm>
            <a:off x="8056933" y="3523403"/>
            <a:ext cx="624000" cy="0"/>
          </a:xfrm>
          <a:prstGeom prst="straightConnector1">
            <a:avLst/>
          </a:prstGeom>
          <a:ln>
            <a:solidFill>
              <a:srgbClr val="1C9DD9"/>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244"/>
          <p:cNvCxnSpPr/>
          <p:nvPr/>
        </p:nvCxnSpPr>
        <p:spPr>
          <a:xfrm>
            <a:off x="8064683" y="4361060"/>
            <a:ext cx="624000" cy="0"/>
          </a:xfrm>
          <a:prstGeom prst="straightConnector1">
            <a:avLst/>
          </a:prstGeom>
          <a:ln>
            <a:solidFill>
              <a:srgbClr val="1C9DD9"/>
            </a:solidFill>
            <a:tailEnd type="arrow"/>
          </a:ln>
        </p:spPr>
        <p:style>
          <a:lnRef idx="2">
            <a:schemeClr val="accent1"/>
          </a:lnRef>
          <a:fillRef idx="0">
            <a:schemeClr val="accent1"/>
          </a:fillRef>
          <a:effectRef idx="1">
            <a:schemeClr val="accent1"/>
          </a:effectRef>
          <a:fontRef idx="minor">
            <a:schemeClr val="tx1"/>
          </a:fontRef>
        </p:style>
      </p:cxnSp>
      <p:sp>
        <p:nvSpPr>
          <p:cNvPr id="15" name="6 CuadroTexto">
            <a:extLst>
              <a:ext uri="{FF2B5EF4-FFF2-40B4-BE49-F238E27FC236}">
                <a16:creationId xmlns:a16="http://schemas.microsoft.com/office/drawing/2014/main" id="{18E62B99-86D5-4E87-9F9B-859EABF03184}"/>
              </a:ext>
            </a:extLst>
          </p:cNvPr>
          <p:cNvSpPr txBox="1"/>
          <p:nvPr/>
        </p:nvSpPr>
        <p:spPr>
          <a:xfrm>
            <a:off x="8832511" y="2280981"/>
            <a:ext cx="3223959" cy="830997"/>
          </a:xfrm>
          <a:prstGeom prst="rect">
            <a:avLst/>
          </a:prstGeom>
          <a:noFill/>
        </p:spPr>
        <p:txBody>
          <a:bodyPr wrap="none" rtlCol="0">
            <a:spAutoFit/>
          </a:bodyPr>
          <a:lstStyle/>
          <a:p>
            <a:r>
              <a:rPr lang="es-ES" sz="1600" dirty="0">
                <a:latin typeface="Roboto" panose="020B0604020202020204" charset="0"/>
                <a:ea typeface="Roboto" panose="020B0604020202020204" charset="0"/>
              </a:rPr>
              <a:t>Sistema de control de riesgos de </a:t>
            </a:r>
          </a:p>
          <a:p>
            <a:r>
              <a:rPr lang="es-ES" sz="1600" dirty="0">
                <a:latin typeface="Roboto" panose="020B0604020202020204" charset="0"/>
                <a:ea typeface="Roboto" panose="020B0604020202020204" charset="0"/>
              </a:rPr>
              <a:t>Sustentabilidad, operación e </a:t>
            </a:r>
          </a:p>
          <a:p>
            <a:r>
              <a:rPr lang="es-ES" sz="1600" dirty="0">
                <a:latin typeface="Roboto" panose="020B0604020202020204" charset="0"/>
                <a:ea typeface="Roboto" panose="020B0604020202020204" charset="0"/>
              </a:rPr>
              <a:t>inversión integrados </a:t>
            </a:r>
            <a:endParaRPr lang="es-CL" sz="1600" dirty="0">
              <a:latin typeface="Roboto" panose="020B0604020202020204" charset="0"/>
              <a:ea typeface="Roboto" panose="020B0604020202020204" charset="0"/>
            </a:endParaRPr>
          </a:p>
        </p:txBody>
      </p:sp>
      <p:sp>
        <p:nvSpPr>
          <p:cNvPr id="16" name="8 CuadroTexto">
            <a:extLst>
              <a:ext uri="{FF2B5EF4-FFF2-40B4-BE49-F238E27FC236}">
                <a16:creationId xmlns:a16="http://schemas.microsoft.com/office/drawing/2014/main" id="{B21D2361-E594-4B4E-9D1A-952B6A0D4557}"/>
              </a:ext>
            </a:extLst>
          </p:cNvPr>
          <p:cNvSpPr txBox="1"/>
          <p:nvPr/>
        </p:nvSpPr>
        <p:spPr>
          <a:xfrm>
            <a:off x="8700744" y="3327474"/>
            <a:ext cx="3448380" cy="338554"/>
          </a:xfrm>
          <a:prstGeom prst="rect">
            <a:avLst/>
          </a:prstGeom>
          <a:noFill/>
        </p:spPr>
        <p:txBody>
          <a:bodyPr wrap="none" rtlCol="0">
            <a:spAutoFit/>
          </a:bodyPr>
          <a:lstStyle/>
          <a:p>
            <a:r>
              <a:rPr lang="es-ES" sz="1600" dirty="0">
                <a:latin typeface="Roboto" panose="020B0604020202020204" charset="0"/>
                <a:ea typeface="Roboto" panose="020B0604020202020204" charset="0"/>
              </a:rPr>
              <a:t>S</a:t>
            </a:r>
            <a:r>
              <a:rPr lang="es-CL" sz="1600" dirty="0" err="1">
                <a:latin typeface="Roboto" panose="020B0604020202020204" charset="0"/>
                <a:ea typeface="Roboto" panose="020B0604020202020204" charset="0"/>
              </a:rPr>
              <a:t>istema</a:t>
            </a:r>
            <a:r>
              <a:rPr lang="es-CL" sz="1600" dirty="0">
                <a:latin typeface="Roboto" panose="020B0604020202020204" charset="0"/>
                <a:ea typeface="Roboto" panose="020B0604020202020204" charset="0"/>
              </a:rPr>
              <a:t> de gestión socio-ambiental</a:t>
            </a:r>
          </a:p>
        </p:txBody>
      </p:sp>
      <p:sp>
        <p:nvSpPr>
          <p:cNvPr id="18" name="16 CuadroTexto">
            <a:extLst>
              <a:ext uri="{FF2B5EF4-FFF2-40B4-BE49-F238E27FC236}">
                <a16:creationId xmlns:a16="http://schemas.microsoft.com/office/drawing/2014/main" id="{0880A762-4F66-451C-9065-1285DB981F88}"/>
              </a:ext>
            </a:extLst>
          </p:cNvPr>
          <p:cNvSpPr txBox="1"/>
          <p:nvPr/>
        </p:nvSpPr>
        <p:spPr>
          <a:xfrm>
            <a:off x="8793717" y="4153713"/>
            <a:ext cx="3275256" cy="584775"/>
          </a:xfrm>
          <a:prstGeom prst="rect">
            <a:avLst/>
          </a:prstGeom>
          <a:noFill/>
        </p:spPr>
        <p:txBody>
          <a:bodyPr wrap="none" rtlCol="0">
            <a:spAutoFit/>
          </a:bodyPr>
          <a:lstStyle/>
          <a:p>
            <a:r>
              <a:rPr lang="es-CL" sz="1600" dirty="0">
                <a:latin typeface="Roboto" panose="020B0604020202020204" charset="0"/>
                <a:ea typeface="Roboto" panose="020B0604020202020204" charset="0"/>
              </a:rPr>
              <a:t>Certificación y oferta diferenciada</a:t>
            </a:r>
          </a:p>
          <a:p>
            <a:r>
              <a:rPr lang="es-CL" sz="1600" dirty="0">
                <a:latin typeface="Roboto" panose="020B0604020202020204" charset="0"/>
                <a:ea typeface="Roboto" panose="020B0604020202020204" charset="0"/>
              </a:rPr>
              <a:t>alineada con una Minería 4.0</a:t>
            </a:r>
          </a:p>
        </p:txBody>
      </p:sp>
      <p:pic>
        <p:nvPicPr>
          <p:cNvPr id="20" name="Imagen 19">
            <a:extLst>
              <a:ext uri="{FF2B5EF4-FFF2-40B4-BE49-F238E27FC236}">
                <a16:creationId xmlns:a16="http://schemas.microsoft.com/office/drawing/2014/main" id="{75B5DCC0-56A9-4423-B00F-91198E078F5B}"/>
              </a:ext>
            </a:extLst>
          </p:cNvPr>
          <p:cNvPicPr>
            <a:picLocks noChangeAspect="1"/>
          </p:cNvPicPr>
          <p:nvPr/>
        </p:nvPicPr>
        <p:blipFill>
          <a:blip r:embed="rId7"/>
          <a:stretch>
            <a:fillRect/>
          </a:stretch>
        </p:blipFill>
        <p:spPr>
          <a:xfrm>
            <a:off x="9254848" y="4769481"/>
            <a:ext cx="2076419" cy="1050948"/>
          </a:xfrm>
          <a:prstGeom prst="rect">
            <a:avLst/>
          </a:prstGeom>
        </p:spPr>
      </p:pic>
      <p:sp>
        <p:nvSpPr>
          <p:cNvPr id="21" name="Google Shape;91;p16">
            <a:extLst>
              <a:ext uri="{FF2B5EF4-FFF2-40B4-BE49-F238E27FC236}">
                <a16:creationId xmlns:a16="http://schemas.microsoft.com/office/drawing/2014/main" id="{321F7318-640B-42CF-A810-042FC6E0921E}"/>
              </a:ext>
            </a:extLst>
          </p:cNvPr>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lvl="0" algn="r">
              <a:buClr>
                <a:schemeClr val="dk1"/>
              </a:buClr>
              <a:buSzPts val="1100"/>
            </a:pPr>
            <a:r>
              <a:rPr lang="es-419" sz="1600" dirty="0">
                <a:solidFill>
                  <a:schemeClr val="lt1"/>
                </a:solidFill>
                <a:latin typeface="Poppins"/>
                <a:ea typeface="Poppins"/>
                <a:cs typeface="Poppins"/>
                <a:sym typeface="Poppins"/>
              </a:rPr>
              <a:t>MINERIA VERDE</a:t>
            </a:r>
            <a:endParaRPr lang="es-419" sz="1600" dirty="0">
              <a:solidFill>
                <a:schemeClr val="dk1"/>
              </a:solidFill>
              <a:latin typeface="Poppins"/>
              <a:ea typeface="Poppins"/>
              <a:cs typeface="Poppins"/>
              <a:sym typeface="Poppins"/>
            </a:endParaRPr>
          </a:p>
          <a:p>
            <a:pPr algn="r">
              <a:buClr>
                <a:schemeClr val="dk1"/>
              </a:buClr>
              <a:buSzPts val="1100"/>
            </a:pPr>
            <a:endParaRPr sz="1600" dirty="0">
              <a:solidFill>
                <a:schemeClr val="lt1"/>
              </a:solidFill>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spTree>
    <p:extLst>
      <p:ext uri="{BB962C8B-B14F-4D97-AF65-F5344CB8AC3E}">
        <p14:creationId xmlns:p14="http://schemas.microsoft.com/office/powerpoint/2010/main" val="2939458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363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5 CuadroTexto"/>
          <p:cNvSpPr txBox="1"/>
          <p:nvPr/>
        </p:nvSpPr>
        <p:spPr>
          <a:xfrm>
            <a:off x="5826237" y="2186838"/>
            <a:ext cx="6365764" cy="345031"/>
          </a:xfrm>
          <a:prstGeom prst="rect">
            <a:avLst/>
          </a:prstGeom>
          <a:solidFill>
            <a:schemeClr val="accent6">
              <a:lumMod val="20000"/>
              <a:lumOff val="80000"/>
            </a:schemeClr>
          </a:solidFill>
          <a:ln>
            <a:solidFill>
              <a:schemeClr val="accent6">
                <a:lumMod val="20000"/>
                <a:lumOff val="80000"/>
              </a:schemeClr>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35607" tIns="35607" rIns="35607" bIns="35607" anchor="ctr"/>
          <a:lstStyle>
            <a:defPPr>
              <a:defRPr lang="es-CL"/>
            </a:defPPr>
            <a:lvl1pPr algn="ctr" defTabSz="902763">
              <a:defRPr b="1">
                <a:solidFill>
                  <a:schemeClr val="bg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endParaRPr lang="es-CL" sz="1600" dirty="0">
              <a:solidFill>
                <a:prstClr val="white"/>
              </a:solidFill>
              <a:cs typeface="Arial" pitchFamily="34" charset="0"/>
            </a:endParaRPr>
          </a:p>
        </p:txBody>
      </p:sp>
      <p:sp>
        <p:nvSpPr>
          <p:cNvPr id="7" name="CuadroTexto 6"/>
          <p:cNvSpPr txBox="1"/>
          <p:nvPr/>
        </p:nvSpPr>
        <p:spPr>
          <a:xfrm>
            <a:off x="309685" y="393441"/>
            <a:ext cx="9853980" cy="584775"/>
          </a:xfrm>
          <a:prstGeom prst="rect">
            <a:avLst/>
          </a:prstGeom>
          <a:noFill/>
        </p:spPr>
        <p:txBody>
          <a:bodyPr wrap="none" rtlCol="0">
            <a:spAutoFit/>
          </a:bodyPr>
          <a:lstStyle/>
          <a:p>
            <a:r>
              <a:rPr lang="es-ES" sz="3200" dirty="0">
                <a:solidFill>
                  <a:srgbClr val="0B5D86"/>
                </a:solidFill>
                <a:latin typeface="Poppins SemiBold"/>
                <a:cs typeface="Poppins SemiBold"/>
              </a:rPr>
              <a:t>CONTEXTO SECTORES DEMANDANTES DE COBRE</a:t>
            </a:r>
            <a:endParaRPr lang="es-ES_tradnl" sz="3200" dirty="0">
              <a:solidFill>
                <a:srgbClr val="0B5D86"/>
              </a:solidFill>
              <a:latin typeface="Poppins SemiBold"/>
              <a:cs typeface="Poppins SemiBold"/>
            </a:endParaRPr>
          </a:p>
        </p:txBody>
      </p:sp>
      <p:sp>
        <p:nvSpPr>
          <p:cNvPr id="28" name="2 CuadroTexto"/>
          <p:cNvSpPr txBox="1"/>
          <p:nvPr/>
        </p:nvSpPr>
        <p:spPr>
          <a:xfrm>
            <a:off x="1470556" y="1048747"/>
            <a:ext cx="8208912" cy="646331"/>
          </a:xfrm>
          <a:prstGeom prst="rect">
            <a:avLst/>
          </a:prstGeom>
          <a:noFill/>
        </p:spPr>
        <p:txBody>
          <a:bodyPr wrap="square" rtlCol="0">
            <a:spAutoFit/>
          </a:bodyPr>
          <a:lstStyle/>
          <a:p>
            <a:r>
              <a:rPr lang="es-CL" dirty="0">
                <a:solidFill>
                  <a:prstClr val="black">
                    <a:lumMod val="65000"/>
                    <a:lumOff val="35000"/>
                  </a:prstClr>
                </a:solidFill>
              </a:rPr>
              <a:t>En la actualidad, un segmento mayoritaritario de los sectores que demandan cobre, exigen certificaciones o trazabilidad de los insumos que consumen.</a:t>
            </a:r>
          </a:p>
        </p:txBody>
      </p:sp>
      <p:graphicFrame>
        <p:nvGraphicFramePr>
          <p:cNvPr id="27" name="3 Gráfico"/>
          <p:cNvGraphicFramePr>
            <a:graphicFrameLocks/>
          </p:cNvGraphicFramePr>
          <p:nvPr/>
        </p:nvGraphicFramePr>
        <p:xfrm>
          <a:off x="65596" y="2224425"/>
          <a:ext cx="5760640"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p:cNvSpPr txBox="1"/>
          <p:nvPr/>
        </p:nvSpPr>
        <p:spPr>
          <a:xfrm>
            <a:off x="4559970" y="2322096"/>
            <a:ext cx="184731" cy="307777"/>
          </a:xfrm>
          <a:prstGeom prst="rect">
            <a:avLst/>
          </a:prstGeom>
          <a:noFill/>
        </p:spPr>
        <p:txBody>
          <a:bodyPr wrap="none" rtlCol="0">
            <a:spAutoFit/>
          </a:bodyPr>
          <a:lstStyle/>
          <a:p>
            <a:endParaRPr lang="es-ES_tradnl" sz="1400" dirty="0">
              <a:solidFill>
                <a:prstClr val="black"/>
              </a:solidFill>
            </a:endParaRPr>
          </a:p>
        </p:txBody>
      </p:sp>
      <p:sp>
        <p:nvSpPr>
          <p:cNvPr id="29" name="5 CuadroTexto"/>
          <p:cNvSpPr txBox="1"/>
          <p:nvPr/>
        </p:nvSpPr>
        <p:spPr>
          <a:xfrm>
            <a:off x="0" y="2187371"/>
            <a:ext cx="6744072" cy="334871"/>
          </a:xfrm>
          <a:prstGeom prst="rect">
            <a:avLst/>
          </a:prstGeom>
          <a:solidFill>
            <a:schemeClr val="bg1"/>
          </a:solidFill>
          <a:ln>
            <a:solidFill>
              <a:schemeClr val="accent6"/>
            </a:solidFill>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lIns="35607" tIns="35607" rIns="35607" bIns="35607" anchor="ctr"/>
          <a:lstStyle>
            <a:defPPr>
              <a:defRPr lang="es-CL"/>
            </a:defPPr>
            <a:lvl1pPr algn="ctr" defTabSz="902763">
              <a:defRPr b="1">
                <a:solidFill>
                  <a:schemeClr val="bg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CL" sz="1400" dirty="0">
                <a:solidFill>
                  <a:sysClr val="windowText" lastClr="000000"/>
                </a:solidFill>
                <a:cs typeface="Arial" pitchFamily="34" charset="0"/>
              </a:rPr>
              <a:t>         </a:t>
            </a:r>
            <a:r>
              <a:rPr lang="es-CL" sz="1600" dirty="0">
                <a:solidFill>
                  <a:sysClr val="windowText" lastClr="000000"/>
                </a:solidFill>
                <a:cs typeface="Arial" pitchFamily="34" charset="0"/>
              </a:rPr>
              <a:t>Consumo Global de Cobre 2019</a:t>
            </a:r>
          </a:p>
        </p:txBody>
      </p:sp>
      <p:sp>
        <p:nvSpPr>
          <p:cNvPr id="30" name="7 Rectángulo"/>
          <p:cNvSpPr/>
          <p:nvPr/>
        </p:nvSpPr>
        <p:spPr>
          <a:xfrm>
            <a:off x="3779391" y="5755186"/>
            <a:ext cx="2218877" cy="276999"/>
          </a:xfrm>
          <a:prstGeom prst="rect">
            <a:avLst/>
          </a:prstGeom>
        </p:spPr>
        <p:txBody>
          <a:bodyPr wrap="none">
            <a:spAutoFit/>
          </a:bodyPr>
          <a:lstStyle/>
          <a:p>
            <a:r>
              <a:rPr lang="es-CL" sz="1200" b="1" dirty="0">
                <a:solidFill>
                  <a:prstClr val="black">
                    <a:lumMod val="50000"/>
                    <a:lumOff val="50000"/>
                  </a:prstClr>
                </a:solidFill>
                <a:cs typeface="Arial" pitchFamily="34" charset="0"/>
              </a:rPr>
              <a:t>Consumo total 2019: 28.7Mt</a:t>
            </a:r>
          </a:p>
        </p:txBody>
      </p:sp>
      <p:sp>
        <p:nvSpPr>
          <p:cNvPr id="31" name="TextBox 1"/>
          <p:cNvSpPr txBox="1"/>
          <p:nvPr/>
        </p:nvSpPr>
        <p:spPr>
          <a:xfrm>
            <a:off x="3861081" y="6256527"/>
            <a:ext cx="1713931" cy="254044"/>
          </a:xfrm>
          <a:prstGeom prst="rect">
            <a:avLst/>
          </a:prstGeom>
        </p:spPr>
        <p:txBody>
          <a:bodyPr vert="horz"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51" dirty="0" err="1">
                <a:solidFill>
                  <a:prstClr val="black">
                    <a:lumMod val="50000"/>
                    <a:lumOff val="50000"/>
                  </a:prstClr>
                </a:solidFill>
              </a:rPr>
              <a:t>Fuente</a:t>
            </a:r>
            <a:r>
              <a:rPr lang="en-GB" sz="1051" dirty="0">
                <a:solidFill>
                  <a:prstClr val="black">
                    <a:lumMod val="50000"/>
                    <a:lumOff val="50000"/>
                  </a:prstClr>
                </a:solidFill>
              </a:rPr>
              <a:t>: Wood Mackenzie</a:t>
            </a:r>
          </a:p>
        </p:txBody>
      </p:sp>
      <p:sp>
        <p:nvSpPr>
          <p:cNvPr id="6" name="Elipse 5"/>
          <p:cNvSpPr/>
          <p:nvPr/>
        </p:nvSpPr>
        <p:spPr>
          <a:xfrm>
            <a:off x="7072266" y="2780930"/>
            <a:ext cx="650943" cy="650943"/>
          </a:xfrm>
          <a:prstGeom prst="ellipse">
            <a:avLst/>
          </a:prstGeom>
          <a:noFill/>
          <a:ln>
            <a:solidFill>
              <a:srgbClr val="3C4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solidFill>
                <a:prstClr val="white"/>
              </a:solidFill>
            </a:endParaRPr>
          </a:p>
        </p:txBody>
      </p:sp>
      <p:sp>
        <p:nvSpPr>
          <p:cNvPr id="40" name="7 Rectángulo"/>
          <p:cNvSpPr/>
          <p:nvPr/>
        </p:nvSpPr>
        <p:spPr>
          <a:xfrm>
            <a:off x="7149099" y="2151115"/>
            <a:ext cx="4289829" cy="307777"/>
          </a:xfrm>
          <a:prstGeom prst="rect">
            <a:avLst/>
          </a:prstGeom>
        </p:spPr>
        <p:txBody>
          <a:bodyPr wrap="none">
            <a:spAutoFit/>
          </a:bodyPr>
          <a:lstStyle/>
          <a:p>
            <a:r>
              <a:rPr lang="es-CL" sz="1400" b="1" dirty="0">
                <a:cs typeface="Arial" pitchFamily="34" charset="0"/>
              </a:rPr>
              <a:t>REQUERIMIENTOS CONCRETOS DE MERCADO</a:t>
            </a:r>
          </a:p>
        </p:txBody>
      </p:sp>
      <p:sp>
        <p:nvSpPr>
          <p:cNvPr id="44" name="7 Rectángulo"/>
          <p:cNvSpPr/>
          <p:nvPr/>
        </p:nvSpPr>
        <p:spPr>
          <a:xfrm>
            <a:off x="7857583" y="2848760"/>
            <a:ext cx="1439818" cy="461665"/>
          </a:xfrm>
          <a:prstGeom prst="rect">
            <a:avLst/>
          </a:prstGeom>
        </p:spPr>
        <p:txBody>
          <a:bodyPr wrap="none">
            <a:spAutoFit/>
          </a:bodyPr>
          <a:lstStyle/>
          <a:p>
            <a:r>
              <a:rPr lang="es-CL" sz="1200" b="1" dirty="0">
                <a:solidFill>
                  <a:srgbClr val="3C4452"/>
                </a:solidFill>
                <a:cs typeface="Arial" pitchFamily="34" charset="0"/>
              </a:rPr>
              <a:t>CONSTRUCCI</a:t>
            </a:r>
            <a:r>
              <a:rPr lang="es-ES" sz="1200" b="1" dirty="0">
                <a:solidFill>
                  <a:srgbClr val="3C4452"/>
                </a:solidFill>
                <a:cs typeface="Arial" pitchFamily="34" charset="0"/>
              </a:rPr>
              <a:t>ÓN</a:t>
            </a:r>
          </a:p>
          <a:p>
            <a:r>
              <a:rPr lang="es-ES" sz="1200" dirty="0">
                <a:solidFill>
                  <a:prstClr val="black">
                    <a:lumMod val="50000"/>
                    <a:lumOff val="50000"/>
                  </a:prstClr>
                </a:solidFill>
                <a:cs typeface="Arial" pitchFamily="34" charset="0"/>
              </a:rPr>
              <a:t>Certificación </a:t>
            </a:r>
            <a:r>
              <a:rPr lang="es-ES" sz="1200" i="1" dirty="0">
                <a:solidFill>
                  <a:prstClr val="black">
                    <a:lumMod val="50000"/>
                    <a:lumOff val="50000"/>
                  </a:prstClr>
                </a:solidFill>
                <a:cs typeface="Arial" pitchFamily="34" charset="0"/>
              </a:rPr>
              <a:t>Leed</a:t>
            </a:r>
            <a:endParaRPr lang="es-CL" sz="1200" i="1" dirty="0">
              <a:solidFill>
                <a:prstClr val="black">
                  <a:lumMod val="50000"/>
                  <a:lumOff val="50000"/>
                </a:prstClr>
              </a:solidFill>
              <a:cs typeface="Arial" pitchFamily="34" charset="0"/>
            </a:endParaRPr>
          </a:p>
        </p:txBody>
      </p:sp>
      <p:sp>
        <p:nvSpPr>
          <p:cNvPr id="46" name="7 Rectángulo"/>
          <p:cNvSpPr/>
          <p:nvPr/>
        </p:nvSpPr>
        <p:spPr>
          <a:xfrm>
            <a:off x="7857583" y="3691256"/>
            <a:ext cx="1782860" cy="461665"/>
          </a:xfrm>
          <a:prstGeom prst="rect">
            <a:avLst/>
          </a:prstGeom>
        </p:spPr>
        <p:txBody>
          <a:bodyPr wrap="none">
            <a:spAutoFit/>
          </a:bodyPr>
          <a:lstStyle/>
          <a:p>
            <a:r>
              <a:rPr lang="es-ES" sz="1200" b="1" dirty="0">
                <a:solidFill>
                  <a:srgbClr val="3C4452"/>
                </a:solidFill>
                <a:cs typeface="Arial" pitchFamily="34" charset="0"/>
              </a:rPr>
              <a:t>CONSUMO GENERAL</a:t>
            </a:r>
          </a:p>
          <a:p>
            <a:r>
              <a:rPr lang="es-ES" sz="1200" i="1" dirty="0">
                <a:solidFill>
                  <a:prstClr val="black">
                    <a:lumMod val="50000"/>
                    <a:lumOff val="50000"/>
                  </a:prstClr>
                </a:solidFill>
                <a:cs typeface="Arial" pitchFamily="34" charset="0"/>
              </a:rPr>
              <a:t>Eco-</a:t>
            </a:r>
            <a:r>
              <a:rPr lang="es-ES" sz="1200" i="1" dirty="0" err="1">
                <a:solidFill>
                  <a:prstClr val="black">
                    <a:lumMod val="50000"/>
                    <a:lumOff val="50000"/>
                  </a:prstClr>
                </a:solidFill>
                <a:cs typeface="Arial" pitchFamily="34" charset="0"/>
              </a:rPr>
              <a:t>labelling</a:t>
            </a:r>
            <a:endParaRPr lang="es-CL" sz="1200" i="1" dirty="0">
              <a:solidFill>
                <a:prstClr val="black">
                  <a:lumMod val="50000"/>
                  <a:lumOff val="50000"/>
                </a:prstClr>
              </a:solidFill>
              <a:cs typeface="Arial" pitchFamily="34" charset="0"/>
            </a:endParaRPr>
          </a:p>
        </p:txBody>
      </p:sp>
      <p:sp>
        <p:nvSpPr>
          <p:cNvPr id="49" name="7 Rectángulo"/>
          <p:cNvSpPr/>
          <p:nvPr/>
        </p:nvSpPr>
        <p:spPr>
          <a:xfrm>
            <a:off x="7857584" y="4533752"/>
            <a:ext cx="2646878" cy="461665"/>
          </a:xfrm>
          <a:prstGeom prst="rect">
            <a:avLst/>
          </a:prstGeom>
        </p:spPr>
        <p:txBody>
          <a:bodyPr wrap="none">
            <a:spAutoFit/>
          </a:bodyPr>
          <a:lstStyle/>
          <a:p>
            <a:r>
              <a:rPr lang="es-ES" sz="1200" b="1" dirty="0">
                <a:solidFill>
                  <a:srgbClr val="3C4452"/>
                </a:solidFill>
                <a:cs typeface="Arial" pitchFamily="34" charset="0"/>
              </a:rPr>
              <a:t>ELECTRÓNICA</a:t>
            </a:r>
          </a:p>
          <a:p>
            <a:r>
              <a:rPr lang="es-ES" sz="1200" i="1" dirty="0" err="1">
                <a:solidFill>
                  <a:prstClr val="black">
                    <a:lumMod val="50000"/>
                    <a:lumOff val="50000"/>
                  </a:prstClr>
                </a:solidFill>
                <a:cs typeface="Arial" pitchFamily="34" charset="0"/>
              </a:rPr>
              <a:t>Enviromental</a:t>
            </a:r>
            <a:r>
              <a:rPr lang="es-ES" sz="1200" i="1" dirty="0">
                <a:solidFill>
                  <a:prstClr val="black">
                    <a:lumMod val="50000"/>
                    <a:lumOff val="50000"/>
                  </a:prstClr>
                </a:solidFill>
                <a:cs typeface="Arial" pitchFamily="34" charset="0"/>
              </a:rPr>
              <a:t> </a:t>
            </a:r>
            <a:r>
              <a:rPr lang="es-ES" sz="1200" i="1" dirty="0" err="1">
                <a:solidFill>
                  <a:prstClr val="black">
                    <a:lumMod val="50000"/>
                    <a:lumOff val="50000"/>
                  </a:prstClr>
                </a:solidFill>
                <a:cs typeface="Arial" pitchFamily="34" charset="0"/>
              </a:rPr>
              <a:t>Report</a:t>
            </a:r>
            <a:r>
              <a:rPr lang="es-ES" sz="1200" i="1" dirty="0">
                <a:solidFill>
                  <a:prstClr val="black">
                    <a:lumMod val="50000"/>
                    <a:lumOff val="50000"/>
                  </a:prstClr>
                </a:solidFill>
                <a:cs typeface="Arial" pitchFamily="34" charset="0"/>
              </a:rPr>
              <a:t> &amp; Eco-</a:t>
            </a:r>
            <a:r>
              <a:rPr lang="es-ES" sz="1200" i="1" dirty="0" err="1">
                <a:solidFill>
                  <a:prstClr val="black">
                    <a:lumMod val="50000"/>
                    <a:lumOff val="50000"/>
                  </a:prstClr>
                </a:solidFill>
                <a:cs typeface="Arial" pitchFamily="34" charset="0"/>
              </a:rPr>
              <a:t>labelling</a:t>
            </a:r>
            <a:endParaRPr lang="es-CL" sz="1200" i="1" dirty="0">
              <a:solidFill>
                <a:prstClr val="black">
                  <a:lumMod val="50000"/>
                  <a:lumOff val="50000"/>
                </a:prstClr>
              </a:solidFill>
              <a:cs typeface="Arial" pitchFamily="34" charset="0"/>
            </a:endParaRPr>
          </a:p>
        </p:txBody>
      </p:sp>
      <p:sp>
        <p:nvSpPr>
          <p:cNvPr id="50" name="7 Rectángulo"/>
          <p:cNvSpPr/>
          <p:nvPr/>
        </p:nvSpPr>
        <p:spPr>
          <a:xfrm>
            <a:off x="7857584" y="5376248"/>
            <a:ext cx="2002471" cy="461665"/>
          </a:xfrm>
          <a:prstGeom prst="rect">
            <a:avLst/>
          </a:prstGeom>
        </p:spPr>
        <p:txBody>
          <a:bodyPr wrap="none">
            <a:spAutoFit/>
          </a:bodyPr>
          <a:lstStyle/>
          <a:p>
            <a:r>
              <a:rPr lang="es-ES" sz="1200" b="1" dirty="0">
                <a:solidFill>
                  <a:srgbClr val="3C4452"/>
                </a:solidFill>
                <a:cs typeface="Arial" pitchFamily="34" charset="0"/>
              </a:rPr>
              <a:t>TRANSPORTE</a:t>
            </a:r>
          </a:p>
          <a:p>
            <a:r>
              <a:rPr lang="es-ES" sz="1200" i="1" dirty="0" err="1">
                <a:solidFill>
                  <a:prstClr val="black">
                    <a:lumMod val="50000"/>
                    <a:lumOff val="50000"/>
                  </a:prstClr>
                </a:solidFill>
                <a:cs typeface="Arial" pitchFamily="34" charset="0"/>
              </a:rPr>
              <a:t>End</a:t>
            </a:r>
            <a:r>
              <a:rPr lang="es-ES" sz="1200" i="1" dirty="0">
                <a:solidFill>
                  <a:prstClr val="black">
                    <a:lumMod val="50000"/>
                    <a:lumOff val="50000"/>
                  </a:prstClr>
                </a:solidFill>
                <a:cs typeface="Arial" pitchFamily="34" charset="0"/>
              </a:rPr>
              <a:t> of </a:t>
            </a:r>
            <a:r>
              <a:rPr lang="es-ES" sz="1200" i="1" dirty="0" err="1">
                <a:solidFill>
                  <a:prstClr val="black">
                    <a:lumMod val="50000"/>
                    <a:lumOff val="50000"/>
                  </a:prstClr>
                </a:solidFill>
                <a:cs typeface="Arial" pitchFamily="34" charset="0"/>
              </a:rPr>
              <a:t>Life</a:t>
            </a:r>
            <a:r>
              <a:rPr lang="es-ES" sz="1200" i="1" dirty="0">
                <a:solidFill>
                  <a:prstClr val="black">
                    <a:lumMod val="50000"/>
                    <a:lumOff val="50000"/>
                  </a:prstClr>
                </a:solidFill>
                <a:cs typeface="Arial" pitchFamily="34" charset="0"/>
              </a:rPr>
              <a:t> </a:t>
            </a:r>
            <a:r>
              <a:rPr lang="es-ES" sz="1200" i="1" dirty="0" err="1">
                <a:solidFill>
                  <a:prstClr val="black">
                    <a:lumMod val="50000"/>
                    <a:lumOff val="50000"/>
                  </a:prstClr>
                </a:solidFill>
                <a:cs typeface="Arial" pitchFamily="34" charset="0"/>
              </a:rPr>
              <a:t>Directive</a:t>
            </a:r>
            <a:r>
              <a:rPr lang="es-ES" sz="1200" i="1" dirty="0">
                <a:solidFill>
                  <a:prstClr val="black">
                    <a:lumMod val="50000"/>
                    <a:lumOff val="50000"/>
                  </a:prstClr>
                </a:solidFill>
                <a:cs typeface="Arial" pitchFamily="34" charset="0"/>
              </a:rPr>
              <a:t> (ELD)</a:t>
            </a:r>
            <a:endParaRPr lang="es-CL" sz="1200" i="1" dirty="0">
              <a:solidFill>
                <a:prstClr val="black">
                  <a:lumMod val="50000"/>
                  <a:lumOff val="50000"/>
                </a:prstClr>
              </a:solidFill>
              <a:cs typeface="Arial" pitchFamily="34" charset="0"/>
            </a:endParaRPr>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9551" t="18535" r="20600" b="33556"/>
          <a:stretch/>
        </p:blipFill>
        <p:spPr>
          <a:xfrm>
            <a:off x="7158799" y="2915133"/>
            <a:ext cx="477875" cy="382535"/>
          </a:xfrm>
          <a:prstGeom prst="rect">
            <a:avLst/>
          </a:prstGeom>
        </p:spPr>
      </p:pic>
      <p:grpSp>
        <p:nvGrpSpPr>
          <p:cNvPr id="20" name="Agrupar 19"/>
          <p:cNvGrpSpPr/>
          <p:nvPr/>
        </p:nvGrpSpPr>
        <p:grpSpPr>
          <a:xfrm>
            <a:off x="7076477" y="4467979"/>
            <a:ext cx="650943" cy="650943"/>
            <a:chOff x="7076475" y="4467978"/>
            <a:chExt cx="650943" cy="650943"/>
          </a:xfrm>
        </p:grpSpPr>
        <p:sp>
          <p:nvSpPr>
            <p:cNvPr id="38" name="Elipse 37"/>
            <p:cNvSpPr/>
            <p:nvPr/>
          </p:nvSpPr>
          <p:spPr>
            <a:xfrm>
              <a:off x="7076475" y="4467978"/>
              <a:ext cx="650943" cy="650943"/>
            </a:xfrm>
            <a:prstGeom prst="ellipse">
              <a:avLst/>
            </a:prstGeom>
            <a:noFill/>
            <a:ln>
              <a:solidFill>
                <a:srgbClr val="3C4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solidFill>
                  <a:prstClr val="white"/>
                </a:solidFill>
              </a:endParaRPr>
            </a:p>
          </p:txBody>
        </p:sp>
        <p:pic>
          <p:nvPicPr>
            <p:cNvPr id="14" name="Imagen 13"/>
            <p:cNvPicPr>
              <a:picLocks noChangeAspect="1"/>
            </p:cNvPicPr>
            <p:nvPr/>
          </p:nvPicPr>
          <p:blipFill rotWithShape="1">
            <a:blip r:embed="rId5" cstate="print">
              <a:extLst>
                <a:ext uri="{28A0092B-C50C-407E-A947-70E740481C1C}">
                  <a14:useLocalDpi xmlns:a14="http://schemas.microsoft.com/office/drawing/2010/main" val="0"/>
                </a:ext>
              </a:extLst>
            </a:blip>
            <a:srcRect b="21270"/>
            <a:stretch/>
          </p:blipFill>
          <p:spPr>
            <a:xfrm>
              <a:off x="7083010" y="4552895"/>
              <a:ext cx="629450" cy="495566"/>
            </a:xfrm>
            <a:prstGeom prst="rect">
              <a:avLst/>
            </a:prstGeom>
          </p:spPr>
        </p:pic>
      </p:grpSp>
      <p:grpSp>
        <p:nvGrpSpPr>
          <p:cNvPr id="21" name="Agrupar 20"/>
          <p:cNvGrpSpPr/>
          <p:nvPr/>
        </p:nvGrpSpPr>
        <p:grpSpPr>
          <a:xfrm>
            <a:off x="7072266" y="5323102"/>
            <a:ext cx="650943" cy="650943"/>
            <a:chOff x="7072265" y="5323101"/>
            <a:chExt cx="650943" cy="650943"/>
          </a:xfrm>
        </p:grpSpPr>
        <p:sp>
          <p:nvSpPr>
            <p:cNvPr id="39" name="Elipse 38"/>
            <p:cNvSpPr/>
            <p:nvPr/>
          </p:nvSpPr>
          <p:spPr>
            <a:xfrm>
              <a:off x="7072265" y="5323101"/>
              <a:ext cx="650943" cy="650943"/>
            </a:xfrm>
            <a:prstGeom prst="ellipse">
              <a:avLst/>
            </a:prstGeom>
            <a:noFill/>
            <a:ln>
              <a:solidFill>
                <a:srgbClr val="3C4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solidFill>
                  <a:prstClr val="white"/>
                </a:solidFill>
              </a:endParaRPr>
            </a:p>
          </p:txBody>
        </p:sp>
        <p:pic>
          <p:nvPicPr>
            <p:cNvPr id="15" name="Imagen 14"/>
            <p:cNvPicPr>
              <a:picLocks noChangeAspect="1"/>
            </p:cNvPicPr>
            <p:nvPr/>
          </p:nvPicPr>
          <p:blipFill rotWithShape="1">
            <a:blip r:embed="rId6" cstate="print">
              <a:extLst>
                <a:ext uri="{28A0092B-C50C-407E-A947-70E740481C1C}">
                  <a14:useLocalDpi xmlns:a14="http://schemas.microsoft.com/office/drawing/2010/main" val="0"/>
                </a:ext>
              </a:extLst>
            </a:blip>
            <a:srcRect b="12889"/>
            <a:stretch/>
          </p:blipFill>
          <p:spPr>
            <a:xfrm>
              <a:off x="7158798" y="5433661"/>
              <a:ext cx="504149" cy="439167"/>
            </a:xfrm>
            <a:prstGeom prst="rect">
              <a:avLst/>
            </a:prstGeom>
          </p:spPr>
        </p:pic>
      </p:grpSp>
      <p:grpSp>
        <p:nvGrpSpPr>
          <p:cNvPr id="19" name="Agrupar 18"/>
          <p:cNvGrpSpPr/>
          <p:nvPr/>
        </p:nvGrpSpPr>
        <p:grpSpPr>
          <a:xfrm>
            <a:off x="7072266" y="3627314"/>
            <a:ext cx="650943" cy="650943"/>
            <a:chOff x="7072265" y="3627313"/>
            <a:chExt cx="650943" cy="650943"/>
          </a:xfrm>
        </p:grpSpPr>
        <p:sp>
          <p:nvSpPr>
            <p:cNvPr id="37" name="Elipse 36"/>
            <p:cNvSpPr/>
            <p:nvPr/>
          </p:nvSpPr>
          <p:spPr>
            <a:xfrm>
              <a:off x="7072265" y="3627313"/>
              <a:ext cx="650943" cy="650943"/>
            </a:xfrm>
            <a:prstGeom prst="ellipse">
              <a:avLst/>
            </a:prstGeom>
            <a:noFill/>
            <a:ln>
              <a:solidFill>
                <a:srgbClr val="3C44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solidFill>
                  <a:prstClr val="white"/>
                </a:solidFill>
              </a:endParaRPr>
            </a:p>
          </p:txBody>
        </p:sp>
        <p:pic>
          <p:nvPicPr>
            <p:cNvPr id="16" name="Imagen 15"/>
            <p:cNvPicPr>
              <a:picLocks noChangeAspect="1"/>
            </p:cNvPicPr>
            <p:nvPr/>
          </p:nvPicPr>
          <p:blipFill rotWithShape="1">
            <a:blip r:embed="rId7" cstate="print">
              <a:extLst>
                <a:ext uri="{28A0092B-C50C-407E-A947-70E740481C1C}">
                  <a14:useLocalDpi xmlns:a14="http://schemas.microsoft.com/office/drawing/2010/main" val="0"/>
                </a:ext>
              </a:extLst>
            </a:blip>
            <a:srcRect b="12889"/>
            <a:stretch/>
          </p:blipFill>
          <p:spPr>
            <a:xfrm>
              <a:off x="7106131" y="3680931"/>
              <a:ext cx="584407" cy="509080"/>
            </a:xfrm>
            <a:prstGeom prst="rect">
              <a:avLst/>
            </a:prstGeom>
          </p:spPr>
        </p:pic>
      </p:grpSp>
      <p:pic>
        <p:nvPicPr>
          <p:cNvPr id="32" name="Google Shape;90;p16">
            <a:extLst>
              <a:ext uri="{FF2B5EF4-FFF2-40B4-BE49-F238E27FC236}">
                <a16:creationId xmlns:a16="http://schemas.microsoft.com/office/drawing/2014/main" id="{9FE1E4EF-800D-4536-A24F-4251FFB35A89}"/>
              </a:ext>
            </a:extLst>
          </p:cNvPr>
          <p:cNvPicPr preferRelativeResize="0"/>
          <p:nvPr/>
        </p:nvPicPr>
        <p:blipFill>
          <a:blip r:embed="rId8">
            <a:alphaModFix/>
          </a:blip>
          <a:stretch>
            <a:fillRect/>
          </a:stretch>
        </p:blipFill>
        <p:spPr>
          <a:xfrm>
            <a:off x="11318564" y="159732"/>
            <a:ext cx="697600" cy="697600"/>
          </a:xfrm>
          <a:prstGeom prst="rect">
            <a:avLst/>
          </a:prstGeom>
          <a:noFill/>
          <a:ln>
            <a:noFill/>
          </a:ln>
        </p:spPr>
      </p:pic>
      <p:pic>
        <p:nvPicPr>
          <p:cNvPr id="33" name="Google Shape;87;p16">
            <a:extLst>
              <a:ext uri="{FF2B5EF4-FFF2-40B4-BE49-F238E27FC236}">
                <a16:creationId xmlns:a16="http://schemas.microsoft.com/office/drawing/2014/main" id="{407920E5-4323-4C2C-8AF4-E882425B794F}"/>
              </a:ext>
            </a:extLst>
          </p:cNvPr>
          <p:cNvPicPr preferRelativeResize="0"/>
          <p:nvPr/>
        </p:nvPicPr>
        <p:blipFill rotWithShape="1">
          <a:blip r:embed="rId9">
            <a:alphaModFix/>
          </a:blip>
          <a:srcRect t="56849" b="2148"/>
          <a:stretch/>
        </p:blipFill>
        <p:spPr>
          <a:xfrm>
            <a:off x="267" y="6179707"/>
            <a:ext cx="12191731" cy="723200"/>
          </a:xfrm>
          <a:prstGeom prst="rect">
            <a:avLst/>
          </a:prstGeom>
          <a:noFill/>
          <a:ln>
            <a:noFill/>
          </a:ln>
        </p:spPr>
      </p:pic>
      <p:sp>
        <p:nvSpPr>
          <p:cNvPr id="35" name="Google Shape;91;p16">
            <a:extLst>
              <a:ext uri="{FF2B5EF4-FFF2-40B4-BE49-F238E27FC236}">
                <a16:creationId xmlns:a16="http://schemas.microsoft.com/office/drawing/2014/main" id="{A949B0B3-1B39-42C1-8D7E-8550768C8D51}"/>
              </a:ext>
            </a:extLst>
          </p:cNvPr>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lvl="0" algn="r">
              <a:buClr>
                <a:schemeClr val="dk1"/>
              </a:buClr>
              <a:buSzPts val="1100"/>
            </a:pPr>
            <a:r>
              <a:rPr lang="es-419" sz="1600" dirty="0">
                <a:solidFill>
                  <a:schemeClr val="lt1"/>
                </a:solidFill>
                <a:latin typeface="Poppins"/>
                <a:ea typeface="Poppins"/>
                <a:cs typeface="Poppins"/>
                <a:sym typeface="Poppins"/>
              </a:rPr>
              <a:t>MINERIA VERDE</a:t>
            </a:r>
            <a:endParaRPr lang="es-419" sz="1600" dirty="0">
              <a:solidFill>
                <a:schemeClr val="dk1"/>
              </a:solidFill>
              <a:latin typeface="Poppins"/>
              <a:ea typeface="Poppins"/>
              <a:cs typeface="Poppins"/>
              <a:sym typeface="Poppins"/>
            </a:endParaRPr>
          </a:p>
          <a:p>
            <a:pPr algn="r">
              <a:buClr>
                <a:schemeClr val="dk1"/>
              </a:buClr>
              <a:buSzPts val="1100"/>
            </a:pPr>
            <a:endParaRPr sz="1600" dirty="0">
              <a:solidFill>
                <a:schemeClr val="lt1"/>
              </a:solidFill>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pic>
        <p:nvPicPr>
          <p:cNvPr id="3" name="Picture 2" descr="Image result for BMW png logo">
            <a:extLst>
              <a:ext uri="{FF2B5EF4-FFF2-40B4-BE49-F238E27FC236}">
                <a16:creationId xmlns:a16="http://schemas.microsoft.com/office/drawing/2014/main" id="{F30BF73A-611B-44EB-98A6-B95744C8E2C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9398" y="2660650"/>
            <a:ext cx="667268" cy="72538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F12EEBF-B907-45CE-AB58-5E68EC4AF9F8}"/>
              </a:ext>
            </a:extLst>
          </p:cNvPr>
          <p:cNvPicPr>
            <a:picLocks noChangeAspect="1"/>
          </p:cNvPicPr>
          <p:nvPr/>
        </p:nvPicPr>
        <p:blipFill>
          <a:blip r:embed="rId11"/>
          <a:stretch>
            <a:fillRect/>
          </a:stretch>
        </p:blipFill>
        <p:spPr>
          <a:xfrm>
            <a:off x="11209251" y="4684771"/>
            <a:ext cx="614828" cy="685603"/>
          </a:xfrm>
          <a:prstGeom prst="rect">
            <a:avLst/>
          </a:prstGeom>
        </p:spPr>
      </p:pic>
      <p:pic>
        <p:nvPicPr>
          <p:cNvPr id="5" name="Imagen 4">
            <a:extLst>
              <a:ext uri="{FF2B5EF4-FFF2-40B4-BE49-F238E27FC236}">
                <a16:creationId xmlns:a16="http://schemas.microsoft.com/office/drawing/2014/main" id="{E6C0C2C9-5E8D-4FAB-8551-ABEB5B8C5B1A}"/>
              </a:ext>
            </a:extLst>
          </p:cNvPr>
          <p:cNvPicPr>
            <a:picLocks noChangeAspect="1"/>
          </p:cNvPicPr>
          <p:nvPr/>
        </p:nvPicPr>
        <p:blipFill>
          <a:blip r:embed="rId12"/>
          <a:stretch>
            <a:fillRect/>
          </a:stretch>
        </p:blipFill>
        <p:spPr>
          <a:xfrm>
            <a:off x="11183030" y="3665029"/>
            <a:ext cx="951287" cy="951287"/>
          </a:xfrm>
          <a:prstGeom prst="rect">
            <a:avLst/>
          </a:prstGeom>
        </p:spPr>
      </p:pic>
      <p:pic>
        <p:nvPicPr>
          <p:cNvPr id="8" name="Picture 5">
            <a:extLst>
              <a:ext uri="{FF2B5EF4-FFF2-40B4-BE49-F238E27FC236}">
                <a16:creationId xmlns:a16="http://schemas.microsoft.com/office/drawing/2014/main" id="{3F5B0E4C-8965-4A05-B889-25072FB7275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7439" t="19849" r="26618"/>
          <a:stretch/>
        </p:blipFill>
        <p:spPr bwMode="auto">
          <a:xfrm>
            <a:off x="10503164" y="3408580"/>
            <a:ext cx="457200" cy="68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21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8">
            <a:extLst>
              <a:ext uri="{FF2B5EF4-FFF2-40B4-BE49-F238E27FC236}">
                <a16:creationId xmlns:a16="http://schemas.microsoft.com/office/drawing/2014/main" id="{195B7EC9-5A4A-45AB-BD85-C304E8C89C18}"/>
              </a:ext>
            </a:extLst>
          </p:cNvPr>
          <p:cNvSpPr txBox="1"/>
          <p:nvPr/>
        </p:nvSpPr>
        <p:spPr>
          <a:xfrm>
            <a:off x="374515" y="189133"/>
            <a:ext cx="9456435" cy="584775"/>
          </a:xfrm>
          <a:prstGeom prst="rect">
            <a:avLst/>
          </a:prstGeom>
          <a:noFill/>
        </p:spPr>
        <p:txBody>
          <a:bodyPr wrap="none" rtlCol="0">
            <a:spAutoFit/>
          </a:bodyPr>
          <a:lstStyle/>
          <a:p>
            <a:r>
              <a:rPr lang="es-CL" sz="3200" dirty="0">
                <a:solidFill>
                  <a:srgbClr val="0B5D86"/>
                </a:solidFill>
                <a:latin typeface="Poppins SemiBold"/>
                <a:cs typeface="Poppins SemiBold"/>
              </a:rPr>
              <a:t>CONTEXTO DE MERCADO: ELECTROMOVILIDAD</a:t>
            </a:r>
          </a:p>
        </p:txBody>
      </p:sp>
      <p:sp>
        <p:nvSpPr>
          <p:cNvPr id="36" name="Rectángulo 42">
            <a:extLst>
              <a:ext uri="{FF2B5EF4-FFF2-40B4-BE49-F238E27FC236}">
                <a16:creationId xmlns:a16="http://schemas.microsoft.com/office/drawing/2014/main" id="{5B29A7A4-78D0-4C10-9052-53BB55309CE9}"/>
              </a:ext>
            </a:extLst>
          </p:cNvPr>
          <p:cNvSpPr/>
          <p:nvPr/>
        </p:nvSpPr>
        <p:spPr>
          <a:xfrm>
            <a:off x="3222194" y="4392509"/>
            <a:ext cx="5610521" cy="1269963"/>
          </a:xfrm>
          <a:prstGeom prst="rect">
            <a:avLst/>
          </a:prstGeom>
          <a:solidFill>
            <a:schemeClr val="bg1"/>
          </a:solidFill>
          <a:ln>
            <a:solidFill>
              <a:srgbClr val="4357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s-CL" sz="1600" b="1" dirty="0">
                <a:solidFill>
                  <a:prstClr val="black">
                    <a:lumMod val="65000"/>
                    <a:lumOff val="35000"/>
                  </a:prstClr>
                </a:solidFill>
              </a:rPr>
              <a:t>La huella de carbono de un automóvil eléctrico estará dada al 2030 por un 7% por uso del auto, y cerca del 80% por la producción de sus materias primas.</a:t>
            </a:r>
            <a:endParaRPr lang="es-CL" sz="2400" b="1" dirty="0">
              <a:solidFill>
                <a:prstClr val="black">
                  <a:lumMod val="65000"/>
                  <a:lumOff val="35000"/>
                </a:prstClr>
              </a:solidFill>
            </a:endParaRPr>
          </a:p>
        </p:txBody>
      </p:sp>
      <p:sp>
        <p:nvSpPr>
          <p:cNvPr id="3" name="Rectángulo 2">
            <a:extLst>
              <a:ext uri="{FF2B5EF4-FFF2-40B4-BE49-F238E27FC236}">
                <a16:creationId xmlns:a16="http://schemas.microsoft.com/office/drawing/2014/main" id="{2DC2A541-7D9A-43A2-A23C-711DD8E3D671}"/>
              </a:ext>
            </a:extLst>
          </p:cNvPr>
          <p:cNvSpPr/>
          <p:nvPr/>
        </p:nvSpPr>
        <p:spPr>
          <a:xfrm>
            <a:off x="1700230" y="5662474"/>
            <a:ext cx="8384063" cy="4219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El foco de las emisiones se trasladará hacia los proveedores de materias primas</a:t>
            </a:r>
            <a:endParaRPr lang="es-CL" sz="1400" dirty="0"/>
          </a:p>
        </p:txBody>
      </p:sp>
      <p:grpSp>
        <p:nvGrpSpPr>
          <p:cNvPr id="11" name="Group 10">
            <a:extLst>
              <a:ext uri="{FF2B5EF4-FFF2-40B4-BE49-F238E27FC236}">
                <a16:creationId xmlns:a16="http://schemas.microsoft.com/office/drawing/2014/main" id="{69C9D7F7-9A98-0B49-BDC4-238EFE9A36DB}"/>
              </a:ext>
            </a:extLst>
          </p:cNvPr>
          <p:cNvGrpSpPr/>
          <p:nvPr/>
        </p:nvGrpSpPr>
        <p:grpSpPr>
          <a:xfrm>
            <a:off x="2202797" y="1145071"/>
            <a:ext cx="7377139" cy="3242455"/>
            <a:chOff x="1490414" y="953357"/>
            <a:chExt cx="8514485" cy="3742353"/>
          </a:xfrm>
        </p:grpSpPr>
        <p:pic>
          <p:nvPicPr>
            <p:cNvPr id="13" name="Picture 12">
              <a:extLst>
                <a:ext uri="{FF2B5EF4-FFF2-40B4-BE49-F238E27FC236}">
                  <a16:creationId xmlns:a16="http://schemas.microsoft.com/office/drawing/2014/main" id="{2E0E666E-85FE-7345-A310-5D48C00687DD}"/>
                </a:ext>
              </a:extLst>
            </p:cNvPr>
            <p:cNvPicPr>
              <a:picLocks noChangeAspect="1"/>
            </p:cNvPicPr>
            <p:nvPr/>
          </p:nvPicPr>
          <p:blipFill>
            <a:blip r:embed="rId3"/>
            <a:stretch>
              <a:fillRect/>
            </a:stretch>
          </p:blipFill>
          <p:spPr>
            <a:xfrm>
              <a:off x="1490414" y="1550295"/>
              <a:ext cx="2699657" cy="1275549"/>
            </a:xfrm>
            <a:prstGeom prst="rect">
              <a:avLst/>
            </a:prstGeom>
          </p:spPr>
        </p:pic>
        <p:pic>
          <p:nvPicPr>
            <p:cNvPr id="14" name="Picture 13">
              <a:extLst>
                <a:ext uri="{FF2B5EF4-FFF2-40B4-BE49-F238E27FC236}">
                  <a16:creationId xmlns:a16="http://schemas.microsoft.com/office/drawing/2014/main" id="{26566053-1541-7447-B85A-6A399165319B}"/>
                </a:ext>
              </a:extLst>
            </p:cNvPr>
            <p:cNvPicPr>
              <a:picLocks noChangeAspect="1"/>
            </p:cNvPicPr>
            <p:nvPr/>
          </p:nvPicPr>
          <p:blipFill>
            <a:blip r:embed="rId4"/>
            <a:stretch>
              <a:fillRect/>
            </a:stretch>
          </p:blipFill>
          <p:spPr>
            <a:xfrm>
              <a:off x="4397828" y="1542940"/>
              <a:ext cx="2699657" cy="1290258"/>
            </a:xfrm>
            <a:prstGeom prst="rect">
              <a:avLst/>
            </a:prstGeom>
          </p:spPr>
        </p:pic>
        <p:pic>
          <p:nvPicPr>
            <p:cNvPr id="15" name="Picture 14">
              <a:extLst>
                <a:ext uri="{FF2B5EF4-FFF2-40B4-BE49-F238E27FC236}">
                  <a16:creationId xmlns:a16="http://schemas.microsoft.com/office/drawing/2014/main" id="{8E914D52-01EF-B54B-9545-222187EFA1EB}"/>
                </a:ext>
              </a:extLst>
            </p:cNvPr>
            <p:cNvPicPr>
              <a:picLocks noChangeAspect="1"/>
            </p:cNvPicPr>
            <p:nvPr/>
          </p:nvPicPr>
          <p:blipFill>
            <a:blip r:embed="rId5"/>
            <a:stretch>
              <a:fillRect/>
            </a:stretch>
          </p:blipFill>
          <p:spPr>
            <a:xfrm>
              <a:off x="7305242" y="1552818"/>
              <a:ext cx="2699657" cy="1280380"/>
            </a:xfrm>
            <a:prstGeom prst="rect">
              <a:avLst/>
            </a:prstGeom>
          </p:spPr>
        </p:pic>
        <p:sp>
          <p:nvSpPr>
            <p:cNvPr id="16" name="TextBox 15">
              <a:extLst>
                <a:ext uri="{FF2B5EF4-FFF2-40B4-BE49-F238E27FC236}">
                  <a16:creationId xmlns:a16="http://schemas.microsoft.com/office/drawing/2014/main" id="{93A5E89E-D3F2-C94D-AD00-7269D21408EE}"/>
                </a:ext>
              </a:extLst>
            </p:cNvPr>
            <p:cNvSpPr txBox="1"/>
            <p:nvPr/>
          </p:nvSpPr>
          <p:spPr>
            <a:xfrm>
              <a:off x="1649498" y="953357"/>
              <a:ext cx="2381500" cy="603886"/>
            </a:xfrm>
            <a:prstGeom prst="rect">
              <a:avLst/>
            </a:prstGeom>
            <a:noFill/>
          </p:spPr>
          <p:txBody>
            <a:bodyPr wrap="none" rtlCol="0">
              <a:spAutoFit/>
            </a:bodyPr>
            <a:lstStyle/>
            <a:p>
              <a:pPr algn="ctr"/>
              <a:r>
                <a:rPr lang="es-ES_tradnl" sz="1400" dirty="0"/>
                <a:t>Producción Minera </a:t>
              </a:r>
            </a:p>
            <a:p>
              <a:pPr algn="ctr"/>
              <a:r>
                <a:rPr lang="es-ES_tradnl" sz="1400" dirty="0"/>
                <a:t>Materia prima de Cobre</a:t>
              </a:r>
            </a:p>
          </p:txBody>
        </p:sp>
        <p:sp>
          <p:nvSpPr>
            <p:cNvPr id="17" name="TextBox 16">
              <a:extLst>
                <a:ext uri="{FF2B5EF4-FFF2-40B4-BE49-F238E27FC236}">
                  <a16:creationId xmlns:a16="http://schemas.microsoft.com/office/drawing/2014/main" id="{FAB31EDB-C5A4-F44D-8FF9-B1647079692C}"/>
                </a:ext>
              </a:extLst>
            </p:cNvPr>
            <p:cNvSpPr txBox="1"/>
            <p:nvPr/>
          </p:nvSpPr>
          <p:spPr>
            <a:xfrm>
              <a:off x="4735665" y="975177"/>
              <a:ext cx="1857615" cy="603886"/>
            </a:xfrm>
            <a:prstGeom prst="rect">
              <a:avLst/>
            </a:prstGeom>
            <a:noFill/>
          </p:spPr>
          <p:txBody>
            <a:bodyPr wrap="none" rtlCol="0">
              <a:spAutoFit/>
            </a:bodyPr>
            <a:lstStyle/>
            <a:p>
              <a:pPr algn="ctr"/>
              <a:r>
                <a:rPr lang="es-ES_tradnl" sz="1400" dirty="0"/>
                <a:t>Transformación y </a:t>
              </a:r>
            </a:p>
            <a:p>
              <a:pPr algn="ctr"/>
              <a:r>
                <a:rPr lang="es-ES_tradnl" sz="1400" dirty="0"/>
                <a:t>Manufactura</a:t>
              </a:r>
            </a:p>
          </p:txBody>
        </p:sp>
        <p:sp>
          <p:nvSpPr>
            <p:cNvPr id="18" name="TextBox 17">
              <a:extLst>
                <a:ext uri="{FF2B5EF4-FFF2-40B4-BE49-F238E27FC236}">
                  <a16:creationId xmlns:a16="http://schemas.microsoft.com/office/drawing/2014/main" id="{68BAF479-87EB-4046-8C89-D8D5770163B9}"/>
                </a:ext>
              </a:extLst>
            </p:cNvPr>
            <p:cNvSpPr txBox="1"/>
            <p:nvPr/>
          </p:nvSpPr>
          <p:spPr>
            <a:xfrm>
              <a:off x="7702149" y="1100873"/>
              <a:ext cx="1615543" cy="355228"/>
            </a:xfrm>
            <a:prstGeom prst="rect">
              <a:avLst/>
            </a:prstGeom>
            <a:noFill/>
          </p:spPr>
          <p:txBody>
            <a:bodyPr wrap="none" rtlCol="0">
              <a:spAutoFit/>
            </a:bodyPr>
            <a:lstStyle/>
            <a:p>
              <a:pPr algn="ctr"/>
              <a:r>
                <a:rPr lang="es-ES_tradnl" sz="1400" dirty="0"/>
                <a:t>Uso y reciclaje </a:t>
              </a:r>
            </a:p>
          </p:txBody>
        </p:sp>
        <p:sp>
          <p:nvSpPr>
            <p:cNvPr id="19" name="Oval 18">
              <a:extLst>
                <a:ext uri="{FF2B5EF4-FFF2-40B4-BE49-F238E27FC236}">
                  <a16:creationId xmlns:a16="http://schemas.microsoft.com/office/drawing/2014/main" id="{2F0676B1-B8EB-354A-AC2C-BF162824E2FC}"/>
                </a:ext>
              </a:extLst>
            </p:cNvPr>
            <p:cNvSpPr/>
            <p:nvPr/>
          </p:nvSpPr>
          <p:spPr>
            <a:xfrm>
              <a:off x="1734456" y="2598395"/>
              <a:ext cx="2097315" cy="2097315"/>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_tradnl" sz="1400" dirty="0">
                  <a:solidFill>
                    <a:schemeClr val="tx1"/>
                  </a:solidFill>
                </a:rPr>
                <a:t>HOY: 22% →  MAÑANA </a:t>
              </a:r>
              <a:r>
                <a:rPr lang="es-ES_tradnl" sz="2133" b="1" dirty="0">
                  <a:solidFill>
                    <a:schemeClr val="tx1"/>
                  </a:solidFill>
                </a:rPr>
                <a:t>80%</a:t>
              </a:r>
              <a:endParaRPr lang="es-ES_tradnl" sz="1400" b="1" dirty="0">
                <a:solidFill>
                  <a:schemeClr val="tx1"/>
                </a:solidFill>
              </a:endParaRPr>
            </a:p>
          </p:txBody>
        </p:sp>
        <p:sp>
          <p:nvSpPr>
            <p:cNvPr id="20" name="Oval 19">
              <a:extLst>
                <a:ext uri="{FF2B5EF4-FFF2-40B4-BE49-F238E27FC236}">
                  <a16:creationId xmlns:a16="http://schemas.microsoft.com/office/drawing/2014/main" id="{A6D0CE45-0849-974F-BE3E-9F698ADCBAA5}"/>
                </a:ext>
              </a:extLst>
            </p:cNvPr>
            <p:cNvSpPr/>
            <p:nvPr/>
          </p:nvSpPr>
          <p:spPr>
            <a:xfrm>
              <a:off x="7663542" y="2598395"/>
              <a:ext cx="2097315" cy="2097315"/>
            </a:xfrm>
            <a:prstGeom prst="ellipse">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_tradnl" sz="1400" dirty="0">
                  <a:solidFill>
                    <a:schemeClr val="tx1"/>
                  </a:solidFill>
                </a:rPr>
                <a:t>HOY:71% →</a:t>
              </a:r>
            </a:p>
            <a:p>
              <a:pPr algn="ctr"/>
              <a:r>
                <a:rPr lang="es-ES_tradnl" sz="1400" dirty="0">
                  <a:solidFill>
                    <a:schemeClr val="tx1"/>
                  </a:solidFill>
                </a:rPr>
                <a:t>MAÑANA:  </a:t>
              </a:r>
            </a:p>
            <a:p>
              <a:pPr algn="ctr"/>
              <a:r>
                <a:rPr lang="es-ES_tradnl" sz="2133" b="1" dirty="0">
                  <a:solidFill>
                    <a:schemeClr val="tx1"/>
                  </a:solidFill>
                </a:rPr>
                <a:t>7%</a:t>
              </a:r>
            </a:p>
          </p:txBody>
        </p:sp>
      </p:grpSp>
      <p:sp>
        <p:nvSpPr>
          <p:cNvPr id="12" name="Left Brace 11">
            <a:extLst>
              <a:ext uri="{FF2B5EF4-FFF2-40B4-BE49-F238E27FC236}">
                <a16:creationId xmlns:a16="http://schemas.microsoft.com/office/drawing/2014/main" id="{BF5EAC69-BF34-AD46-96F1-E15837D07333}"/>
              </a:ext>
            </a:extLst>
          </p:cNvPr>
          <p:cNvSpPr/>
          <p:nvPr/>
        </p:nvSpPr>
        <p:spPr>
          <a:xfrm rot="16200000">
            <a:off x="5567072" y="2271578"/>
            <a:ext cx="648587" cy="3319932"/>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sz="1400"/>
          </a:p>
        </p:txBody>
      </p:sp>
      <p:sp>
        <p:nvSpPr>
          <p:cNvPr id="22" name="TextBox 21">
            <a:extLst>
              <a:ext uri="{FF2B5EF4-FFF2-40B4-BE49-F238E27FC236}">
                <a16:creationId xmlns:a16="http://schemas.microsoft.com/office/drawing/2014/main" id="{50972B9E-941E-E44E-B479-D5953BD7E575}"/>
              </a:ext>
            </a:extLst>
          </p:cNvPr>
          <p:cNvSpPr txBox="1"/>
          <p:nvPr/>
        </p:nvSpPr>
        <p:spPr>
          <a:xfrm>
            <a:off x="941196" y="2910612"/>
            <a:ext cx="1635533" cy="307777"/>
          </a:xfrm>
          <a:prstGeom prst="rect">
            <a:avLst/>
          </a:prstGeom>
          <a:solidFill>
            <a:schemeClr val="bg1"/>
          </a:solidFill>
          <a:ln w="19050">
            <a:solidFill>
              <a:srgbClr val="00B050"/>
            </a:solidFill>
          </a:ln>
        </p:spPr>
        <p:txBody>
          <a:bodyPr wrap="none" lIns="90000" rtlCol="0">
            <a:spAutoFit/>
          </a:bodyPr>
          <a:lstStyle/>
          <a:p>
            <a:r>
              <a:rPr lang="es-ES_tradnl" sz="1400" dirty="0"/>
              <a:t>Huella de carbono</a:t>
            </a:r>
          </a:p>
        </p:txBody>
      </p:sp>
      <p:sp>
        <p:nvSpPr>
          <p:cNvPr id="26" name="TextBox 25">
            <a:extLst>
              <a:ext uri="{FF2B5EF4-FFF2-40B4-BE49-F238E27FC236}">
                <a16:creationId xmlns:a16="http://schemas.microsoft.com/office/drawing/2014/main" id="{540FDE62-DAF1-6F41-9357-314948EEEA14}"/>
              </a:ext>
            </a:extLst>
          </p:cNvPr>
          <p:cNvSpPr txBox="1"/>
          <p:nvPr/>
        </p:nvSpPr>
        <p:spPr>
          <a:xfrm>
            <a:off x="8990064" y="2844708"/>
            <a:ext cx="1635533" cy="307777"/>
          </a:xfrm>
          <a:prstGeom prst="rect">
            <a:avLst/>
          </a:prstGeom>
          <a:solidFill>
            <a:schemeClr val="bg1"/>
          </a:solidFill>
          <a:ln w="19050">
            <a:solidFill>
              <a:srgbClr val="00B050"/>
            </a:solidFill>
          </a:ln>
        </p:spPr>
        <p:txBody>
          <a:bodyPr wrap="none" lIns="90000" rtlCol="0">
            <a:spAutoFit/>
          </a:bodyPr>
          <a:lstStyle/>
          <a:p>
            <a:r>
              <a:rPr lang="es-ES_tradnl" sz="1400" dirty="0"/>
              <a:t>Huella de carbono</a:t>
            </a:r>
          </a:p>
        </p:txBody>
      </p:sp>
      <p:sp>
        <p:nvSpPr>
          <p:cNvPr id="23" name="Google Shape;88;p16">
            <a:extLst>
              <a:ext uri="{FF2B5EF4-FFF2-40B4-BE49-F238E27FC236}">
                <a16:creationId xmlns:a16="http://schemas.microsoft.com/office/drawing/2014/main" id="{81F7BFFC-989C-45D6-9441-5FE0AC2FE14F}"/>
              </a:ext>
            </a:extLst>
          </p:cNvPr>
          <p:cNvSpPr/>
          <p:nvPr/>
        </p:nvSpPr>
        <p:spPr>
          <a:xfrm rot="5400000">
            <a:off x="5734483" y="403584"/>
            <a:ext cx="723200" cy="12191833"/>
          </a:xfrm>
          <a:prstGeom prst="rect">
            <a:avLst/>
          </a:prstGeom>
          <a:gradFill>
            <a:gsLst>
              <a:gs pos="0">
                <a:srgbClr val="FFFFFF">
                  <a:alpha val="0"/>
                </a:srgbClr>
              </a:gs>
              <a:gs pos="61000">
                <a:srgbClr val="0A2F41"/>
              </a:gs>
              <a:gs pos="100000">
                <a:srgbClr val="0A2F41"/>
              </a:gs>
            </a:gsLst>
            <a:lin ang="5400012" scaled="0"/>
          </a:gradFill>
          <a:ln>
            <a:noFill/>
          </a:ln>
        </p:spPr>
        <p:txBody>
          <a:bodyPr spcFirstLastPara="1" wrap="square" lIns="121900" tIns="121900" rIns="121900" bIns="121900" anchor="ctr" anchorCtr="0">
            <a:noAutofit/>
          </a:bodyPr>
          <a:lstStyle/>
          <a:p>
            <a:endParaRPr sz="2400"/>
          </a:p>
        </p:txBody>
      </p:sp>
      <p:sp>
        <p:nvSpPr>
          <p:cNvPr id="24" name="Google Shape;79;p15">
            <a:extLst>
              <a:ext uri="{FF2B5EF4-FFF2-40B4-BE49-F238E27FC236}">
                <a16:creationId xmlns:a16="http://schemas.microsoft.com/office/drawing/2014/main" id="{502046A6-55EB-4552-B366-24B0C7726D69}"/>
              </a:ext>
            </a:extLst>
          </p:cNvPr>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algn="r">
              <a:buClr>
                <a:schemeClr val="dk1"/>
              </a:buClr>
              <a:buSzPts val="1100"/>
            </a:pPr>
            <a:r>
              <a:rPr lang="es-419" sz="1600" dirty="0">
                <a:latin typeface="Poppins"/>
                <a:ea typeface="Poppins"/>
                <a:cs typeface="Poppins"/>
                <a:sym typeface="Poppins"/>
              </a:rPr>
              <a:t>MINERIA VERDE</a:t>
            </a:r>
            <a:endParaRPr sz="1600" dirty="0">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pic>
        <p:nvPicPr>
          <p:cNvPr id="25" name="Google Shape;78;p15">
            <a:extLst>
              <a:ext uri="{FF2B5EF4-FFF2-40B4-BE49-F238E27FC236}">
                <a16:creationId xmlns:a16="http://schemas.microsoft.com/office/drawing/2014/main" id="{4C34844F-2CB1-41EC-A7A1-0B08FA753DEF}"/>
              </a:ext>
            </a:extLst>
          </p:cNvPr>
          <p:cNvPicPr preferRelativeResize="0"/>
          <p:nvPr/>
        </p:nvPicPr>
        <p:blipFill>
          <a:blip r:embed="rId6">
            <a:alphaModFix/>
          </a:blip>
          <a:stretch>
            <a:fillRect/>
          </a:stretch>
        </p:blipFill>
        <p:spPr>
          <a:xfrm>
            <a:off x="11318564" y="159732"/>
            <a:ext cx="697600" cy="697600"/>
          </a:xfrm>
          <a:prstGeom prst="rect">
            <a:avLst/>
          </a:prstGeom>
          <a:noFill/>
          <a:ln>
            <a:noFill/>
          </a:ln>
        </p:spPr>
      </p:pic>
    </p:spTree>
    <p:extLst>
      <p:ext uri="{BB962C8B-B14F-4D97-AF65-F5344CB8AC3E}">
        <p14:creationId xmlns:p14="http://schemas.microsoft.com/office/powerpoint/2010/main" val="1024105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BBD246-0BED-490F-B788-8325B829637D}"/>
              </a:ext>
            </a:extLst>
          </p:cNvPr>
          <p:cNvSpPr>
            <a:spLocks noGrp="1"/>
          </p:cNvSpPr>
          <p:nvPr>
            <p:ph type="title"/>
          </p:nvPr>
        </p:nvSpPr>
        <p:spPr>
          <a:xfrm>
            <a:off x="855606" y="318225"/>
            <a:ext cx="10078278" cy="1002531"/>
          </a:xfrm>
        </p:spPr>
        <p:txBody>
          <a:bodyPr>
            <a:normAutofit/>
          </a:bodyPr>
          <a:lstStyle/>
          <a:p>
            <a:r>
              <a:rPr lang="en-US" altLang="zh-CN" sz="4400" dirty="0">
                <a:ea typeface="Palatino" pitchFamily="2" charset="77"/>
              </a:rPr>
              <a:t>Drivers</a:t>
            </a:r>
          </a:p>
        </p:txBody>
      </p:sp>
      <p:sp>
        <p:nvSpPr>
          <p:cNvPr id="10" name="TextBox 9">
            <a:extLst>
              <a:ext uri="{FF2B5EF4-FFF2-40B4-BE49-F238E27FC236}">
                <a16:creationId xmlns:a16="http://schemas.microsoft.com/office/drawing/2014/main" id="{6C35C440-B64C-E540-BC41-5B58FEB859EF}"/>
              </a:ext>
            </a:extLst>
          </p:cNvPr>
          <p:cNvSpPr txBox="1"/>
          <p:nvPr/>
        </p:nvSpPr>
        <p:spPr>
          <a:xfrm>
            <a:off x="949227" y="1538051"/>
            <a:ext cx="2317657" cy="738664"/>
          </a:xfrm>
          <a:prstGeom prst="rect">
            <a:avLst/>
          </a:prstGeom>
          <a:noFill/>
        </p:spPr>
        <p:txBody>
          <a:bodyPr wrap="square" lIns="0" tIns="0" rIns="0" bIns="0" rtlCol="0">
            <a:spAutoFit/>
          </a:bodyPr>
          <a:lstStyle/>
          <a:p>
            <a:r>
              <a:rPr lang="en-US" altLang="ja-JP" sz="1600" dirty="0" err="1">
                <a:solidFill>
                  <a:srgbClr val="004153"/>
                </a:solidFill>
                <a:ea typeface="Palatino" pitchFamily="2" charset="77"/>
                <a:cs typeface="Arial" panose="020B0604020202020204" pitchFamily="34" charset="0"/>
              </a:rPr>
              <a:t>Requerimientos</a:t>
            </a:r>
            <a:r>
              <a:rPr lang="en-US" altLang="ja-JP" sz="1600" dirty="0">
                <a:solidFill>
                  <a:srgbClr val="004153"/>
                </a:solidFill>
                <a:ea typeface="Palatino" pitchFamily="2" charset="77"/>
                <a:cs typeface="Arial" panose="020B0604020202020204" pitchFamily="34" charset="0"/>
              </a:rPr>
              <a:t> </a:t>
            </a:r>
            <a:r>
              <a:rPr lang="en-US" altLang="ja-JP" sz="1600" dirty="0" err="1">
                <a:solidFill>
                  <a:srgbClr val="004153"/>
                </a:solidFill>
                <a:ea typeface="Palatino" pitchFamily="2" charset="77"/>
                <a:cs typeface="Arial" panose="020B0604020202020204" pitchFamily="34" charset="0"/>
              </a:rPr>
              <a:t>desde</a:t>
            </a:r>
            <a:r>
              <a:rPr lang="en-US" altLang="ja-JP" sz="1600" dirty="0">
                <a:solidFill>
                  <a:srgbClr val="004153"/>
                </a:solidFill>
                <a:ea typeface="Palatino" pitchFamily="2" charset="77"/>
                <a:cs typeface="Arial" panose="020B0604020202020204" pitchFamily="34" charset="0"/>
              </a:rPr>
              <a:t> la Bolsa de </a:t>
            </a:r>
            <a:r>
              <a:rPr lang="en-US" altLang="ja-JP" sz="1600" dirty="0" err="1">
                <a:solidFill>
                  <a:srgbClr val="004153"/>
                </a:solidFill>
                <a:ea typeface="Palatino" pitchFamily="2" charset="77"/>
                <a:cs typeface="Arial" panose="020B0604020202020204" pitchFamily="34" charset="0"/>
              </a:rPr>
              <a:t>Metales</a:t>
            </a:r>
            <a:r>
              <a:rPr lang="en-US" altLang="ja-JP" sz="1600" dirty="0">
                <a:solidFill>
                  <a:srgbClr val="004153"/>
                </a:solidFill>
                <a:ea typeface="Palatino" pitchFamily="2" charset="77"/>
                <a:cs typeface="Arial" panose="020B0604020202020204" pitchFamily="34" charset="0"/>
              </a:rPr>
              <a:t>: London Metals Exchange</a:t>
            </a:r>
          </a:p>
        </p:txBody>
      </p:sp>
      <p:sp>
        <p:nvSpPr>
          <p:cNvPr id="20" name="TextBox 19">
            <a:extLst>
              <a:ext uri="{FF2B5EF4-FFF2-40B4-BE49-F238E27FC236}">
                <a16:creationId xmlns:a16="http://schemas.microsoft.com/office/drawing/2014/main" id="{F23D8662-2B7A-E840-B5AF-76752EC4189C}"/>
              </a:ext>
            </a:extLst>
          </p:cNvPr>
          <p:cNvSpPr txBox="1"/>
          <p:nvPr/>
        </p:nvSpPr>
        <p:spPr>
          <a:xfrm>
            <a:off x="942123" y="2790300"/>
            <a:ext cx="2889727" cy="484748"/>
          </a:xfrm>
          <a:prstGeom prst="rect">
            <a:avLst/>
          </a:prstGeom>
          <a:noFill/>
        </p:spPr>
        <p:txBody>
          <a:bodyPr wrap="square" lIns="0" tIns="0" rIns="0" bIns="0" rtlCol="0">
            <a:spAutoFit/>
          </a:bodyPr>
          <a:lstStyle/>
          <a:p>
            <a:r>
              <a:rPr lang="en-GB" sz="1050" dirty="0">
                <a:solidFill>
                  <a:schemeClr val="bg1">
                    <a:lumMod val="65000"/>
                  </a:schemeClr>
                </a:solidFill>
                <a:ea typeface="Palatino" pitchFamily="2" charset="77"/>
                <a:cs typeface="Arial" panose="020B0604020202020204" pitchFamily="34" charset="0"/>
              </a:rPr>
              <a:t>In October 2019 the LME published requirements for responsible sourcing for all its brands.</a:t>
            </a:r>
          </a:p>
        </p:txBody>
      </p:sp>
      <p:sp>
        <p:nvSpPr>
          <p:cNvPr id="21" name="TextBox 20">
            <a:extLst>
              <a:ext uri="{FF2B5EF4-FFF2-40B4-BE49-F238E27FC236}">
                <a16:creationId xmlns:a16="http://schemas.microsoft.com/office/drawing/2014/main" id="{0B0C7D0A-82EB-0045-A5E3-77237FAA4921}"/>
              </a:ext>
            </a:extLst>
          </p:cNvPr>
          <p:cNvSpPr txBox="1"/>
          <p:nvPr/>
        </p:nvSpPr>
        <p:spPr>
          <a:xfrm>
            <a:off x="4259059" y="2790300"/>
            <a:ext cx="3257107" cy="323165"/>
          </a:xfrm>
          <a:prstGeom prst="rect">
            <a:avLst/>
          </a:prstGeom>
          <a:noFill/>
        </p:spPr>
        <p:txBody>
          <a:bodyPr wrap="square" lIns="0" tIns="0" rIns="0" bIns="0" rtlCol="0">
            <a:spAutoFit/>
          </a:bodyPr>
          <a:lstStyle/>
          <a:p>
            <a:r>
              <a:rPr lang="en-GB" sz="1050" dirty="0">
                <a:solidFill>
                  <a:schemeClr val="bg1">
                    <a:lumMod val="65000"/>
                  </a:schemeClr>
                </a:solidFill>
                <a:ea typeface="Palatino" pitchFamily="2" charset="77"/>
                <a:cs typeface="Arial" panose="020B0604020202020204" pitchFamily="34" charset="0"/>
              </a:rPr>
              <a:t>Human rights and environmental due diligence is increasingly regulated.</a:t>
            </a:r>
          </a:p>
        </p:txBody>
      </p:sp>
      <p:sp>
        <p:nvSpPr>
          <p:cNvPr id="22" name="TextBox 21">
            <a:extLst>
              <a:ext uri="{FF2B5EF4-FFF2-40B4-BE49-F238E27FC236}">
                <a16:creationId xmlns:a16="http://schemas.microsoft.com/office/drawing/2014/main" id="{08262C42-6CF9-F84B-BC3A-7B2CAD59C613}"/>
              </a:ext>
            </a:extLst>
          </p:cNvPr>
          <p:cNvSpPr txBox="1"/>
          <p:nvPr/>
        </p:nvSpPr>
        <p:spPr>
          <a:xfrm>
            <a:off x="8628563" y="2454125"/>
            <a:ext cx="2621314" cy="969496"/>
          </a:xfrm>
          <a:prstGeom prst="rect">
            <a:avLst/>
          </a:prstGeom>
          <a:noFill/>
        </p:spPr>
        <p:txBody>
          <a:bodyPr wrap="square" lIns="0" tIns="0" rIns="0" bIns="0" rtlCol="0">
            <a:spAutoFit/>
          </a:bodyPr>
          <a:lstStyle/>
          <a:p>
            <a:r>
              <a:rPr lang="en-GB" sz="1050" dirty="0">
                <a:solidFill>
                  <a:schemeClr val="bg1">
                    <a:lumMod val="65000"/>
                  </a:schemeClr>
                </a:solidFill>
                <a:ea typeface="Palatino" pitchFamily="2" charset="77"/>
                <a:cs typeface="Arial" panose="020B0604020202020204" pitchFamily="34" charset="0"/>
              </a:rPr>
              <a:t>Consumer continue to raise expectations regarding responsible production. Copper as a material that is used to support sustainable development, it is expected that demands from consumers for responsible practices will increase.</a:t>
            </a:r>
          </a:p>
        </p:txBody>
      </p:sp>
      <p:grpSp>
        <p:nvGrpSpPr>
          <p:cNvPr id="23"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19C12ED5-D6D3-AE41-AABB-C692A99B4DE3}"/>
              </a:ext>
            </a:extLst>
          </p:cNvPr>
          <p:cNvGrpSpPr>
            <a:grpSpLocks noChangeAspect="1"/>
          </p:cNvGrpSpPr>
          <p:nvPr/>
        </p:nvGrpSpPr>
        <p:grpSpPr>
          <a:xfrm>
            <a:off x="3042243" y="4528198"/>
            <a:ext cx="1551563" cy="1124959"/>
            <a:chOff x="2938463" y="1079500"/>
            <a:chExt cx="6489700" cy="4705351"/>
          </a:xfrm>
        </p:grpSpPr>
        <p:sp>
          <p:nvSpPr>
            <p:cNvPr id="24" name="íş1ïďê">
              <a:extLst>
                <a:ext uri="{FF2B5EF4-FFF2-40B4-BE49-F238E27FC236}">
                  <a16:creationId xmlns:a16="http://schemas.microsoft.com/office/drawing/2014/main" id="{76FD1D07-1952-BB45-981C-1EFC77387531}"/>
                </a:ext>
              </a:extLst>
            </p:cNvPr>
            <p:cNvSpPr/>
            <p:nvPr/>
          </p:nvSpPr>
          <p:spPr bwMode="auto">
            <a:xfrm>
              <a:off x="2938463" y="2700338"/>
              <a:ext cx="6489700" cy="3084513"/>
            </a:xfrm>
            <a:custGeom>
              <a:avLst/>
              <a:gdLst>
                <a:gd name="T0" fmla="*/ 984 w 1967"/>
                <a:gd name="T1" fmla="*/ 0 h 936"/>
                <a:gd name="T2" fmla="*/ 350 w 1967"/>
                <a:gd name="T3" fmla="*/ 137 h 936"/>
                <a:gd name="T4" fmla="*/ 350 w 1967"/>
                <a:gd name="T5" fmla="*/ 799 h 936"/>
                <a:gd name="T6" fmla="*/ 984 w 1967"/>
                <a:gd name="T7" fmla="*/ 936 h 936"/>
                <a:gd name="T8" fmla="*/ 1617 w 1967"/>
                <a:gd name="T9" fmla="*/ 799 h 936"/>
                <a:gd name="T10" fmla="*/ 1617 w 1967"/>
                <a:gd name="T11" fmla="*/ 137 h 936"/>
                <a:gd name="T12" fmla="*/ 984 w 1967"/>
                <a:gd name="T13" fmla="*/ 0 h 936"/>
              </a:gdLst>
              <a:ahLst/>
              <a:cxnLst>
                <a:cxn ang="0">
                  <a:pos x="T0" y="T1"/>
                </a:cxn>
                <a:cxn ang="0">
                  <a:pos x="T2" y="T3"/>
                </a:cxn>
                <a:cxn ang="0">
                  <a:pos x="T4" y="T5"/>
                </a:cxn>
                <a:cxn ang="0">
                  <a:pos x="T6" y="T7"/>
                </a:cxn>
                <a:cxn ang="0">
                  <a:pos x="T8" y="T9"/>
                </a:cxn>
                <a:cxn ang="0">
                  <a:pos x="T10" y="T11"/>
                </a:cxn>
                <a:cxn ang="0">
                  <a:pos x="T12" y="T13"/>
                </a:cxn>
              </a:cxnLst>
              <a:rect l="0" t="0" r="r" b="b"/>
              <a:pathLst>
                <a:path w="1967" h="936">
                  <a:moveTo>
                    <a:pt x="984" y="0"/>
                  </a:moveTo>
                  <a:cubicBezTo>
                    <a:pt x="754" y="0"/>
                    <a:pt x="525" y="46"/>
                    <a:pt x="350" y="137"/>
                  </a:cubicBezTo>
                  <a:cubicBezTo>
                    <a:pt x="0" y="320"/>
                    <a:pt x="0" y="616"/>
                    <a:pt x="350" y="799"/>
                  </a:cubicBezTo>
                  <a:cubicBezTo>
                    <a:pt x="525" y="890"/>
                    <a:pt x="754" y="936"/>
                    <a:pt x="984" y="936"/>
                  </a:cubicBezTo>
                  <a:cubicBezTo>
                    <a:pt x="1213" y="936"/>
                    <a:pt x="1442" y="890"/>
                    <a:pt x="1617" y="799"/>
                  </a:cubicBezTo>
                  <a:cubicBezTo>
                    <a:pt x="1967" y="616"/>
                    <a:pt x="1967" y="320"/>
                    <a:pt x="1617" y="137"/>
                  </a:cubicBezTo>
                  <a:cubicBezTo>
                    <a:pt x="1442" y="46"/>
                    <a:pt x="1213" y="0"/>
                    <a:pt x="984" y="0"/>
                  </a:cubicBezTo>
                </a:path>
              </a:pathLst>
            </a:custGeom>
            <a:solidFill>
              <a:srgbClr val="F7FC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25" name="ïṥļîḓé">
              <a:extLst>
                <a:ext uri="{FF2B5EF4-FFF2-40B4-BE49-F238E27FC236}">
                  <a16:creationId xmlns:a16="http://schemas.microsoft.com/office/drawing/2014/main" id="{5EC880D8-E76A-3949-AA85-17FC809A7740}"/>
                </a:ext>
              </a:extLst>
            </p:cNvPr>
            <p:cNvSpPr/>
            <p:nvPr/>
          </p:nvSpPr>
          <p:spPr bwMode="auto">
            <a:xfrm>
              <a:off x="8696325" y="3190875"/>
              <a:ext cx="273050" cy="360363"/>
            </a:xfrm>
            <a:custGeom>
              <a:avLst/>
              <a:gdLst>
                <a:gd name="T0" fmla="*/ 13 w 83"/>
                <a:gd name="T1" fmla="*/ 109 h 109"/>
                <a:gd name="T2" fmla="*/ 46 w 83"/>
                <a:gd name="T3" fmla="*/ 56 h 109"/>
                <a:gd name="T4" fmla="*/ 62 w 83"/>
                <a:gd name="T5" fmla="*/ 9 h 109"/>
                <a:gd name="T6" fmla="*/ 4 w 83"/>
                <a:gd name="T7" fmla="*/ 73 h 109"/>
                <a:gd name="T8" fmla="*/ 13 w 83"/>
                <a:gd name="T9" fmla="*/ 109 h 109"/>
              </a:gdLst>
              <a:ahLst/>
              <a:cxnLst>
                <a:cxn ang="0">
                  <a:pos x="T0" y="T1"/>
                </a:cxn>
                <a:cxn ang="0">
                  <a:pos x="T2" y="T3"/>
                </a:cxn>
                <a:cxn ang="0">
                  <a:pos x="T4" y="T5"/>
                </a:cxn>
                <a:cxn ang="0">
                  <a:pos x="T6" y="T7"/>
                </a:cxn>
                <a:cxn ang="0">
                  <a:pos x="T8" y="T9"/>
                </a:cxn>
              </a:cxnLst>
              <a:rect l="0" t="0" r="r" b="b"/>
              <a:pathLst>
                <a:path w="83" h="109">
                  <a:moveTo>
                    <a:pt x="13" y="109"/>
                  </a:moveTo>
                  <a:cubicBezTo>
                    <a:pt x="15" y="93"/>
                    <a:pt x="24" y="79"/>
                    <a:pt x="46" y="56"/>
                  </a:cubicBezTo>
                  <a:cubicBezTo>
                    <a:pt x="68" y="34"/>
                    <a:pt x="83" y="18"/>
                    <a:pt x="62" y="9"/>
                  </a:cubicBezTo>
                  <a:cubicBezTo>
                    <a:pt x="41" y="0"/>
                    <a:pt x="9" y="39"/>
                    <a:pt x="4" y="73"/>
                  </a:cubicBezTo>
                  <a:cubicBezTo>
                    <a:pt x="0" y="107"/>
                    <a:pt x="13" y="109"/>
                    <a:pt x="13" y="109"/>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26" name="íṩḻíḍe">
              <a:extLst>
                <a:ext uri="{FF2B5EF4-FFF2-40B4-BE49-F238E27FC236}">
                  <a16:creationId xmlns:a16="http://schemas.microsoft.com/office/drawing/2014/main" id="{73A7516D-4384-0A4B-A080-6CD77B5DEB5E}"/>
                </a:ext>
              </a:extLst>
            </p:cNvPr>
            <p:cNvSpPr/>
            <p:nvPr/>
          </p:nvSpPr>
          <p:spPr bwMode="auto">
            <a:xfrm>
              <a:off x="8705850" y="3241675"/>
              <a:ext cx="187325" cy="285750"/>
            </a:xfrm>
            <a:custGeom>
              <a:avLst/>
              <a:gdLst>
                <a:gd name="T0" fmla="*/ 2 w 57"/>
                <a:gd name="T1" fmla="*/ 87 h 87"/>
                <a:gd name="T2" fmla="*/ 2 w 57"/>
                <a:gd name="T3" fmla="*/ 87 h 87"/>
                <a:gd name="T4" fmla="*/ 0 w 57"/>
                <a:gd name="T5" fmla="*/ 85 h 87"/>
                <a:gd name="T6" fmla="*/ 54 w 57"/>
                <a:gd name="T7" fmla="*/ 1 h 87"/>
                <a:gd name="T8" fmla="*/ 57 w 57"/>
                <a:gd name="T9" fmla="*/ 2 h 87"/>
                <a:gd name="T10" fmla="*/ 56 w 57"/>
                <a:gd name="T11" fmla="*/ 5 h 87"/>
                <a:gd name="T12" fmla="*/ 4 w 57"/>
                <a:gd name="T13" fmla="*/ 86 h 87"/>
                <a:gd name="T14" fmla="*/ 2 w 57"/>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87">
                  <a:moveTo>
                    <a:pt x="2" y="87"/>
                  </a:moveTo>
                  <a:cubicBezTo>
                    <a:pt x="2" y="87"/>
                    <a:pt x="2" y="87"/>
                    <a:pt x="2" y="87"/>
                  </a:cubicBezTo>
                  <a:cubicBezTo>
                    <a:pt x="1" y="87"/>
                    <a:pt x="0" y="86"/>
                    <a:pt x="0" y="85"/>
                  </a:cubicBezTo>
                  <a:cubicBezTo>
                    <a:pt x="10" y="27"/>
                    <a:pt x="41" y="7"/>
                    <a:pt x="54" y="1"/>
                  </a:cubicBezTo>
                  <a:cubicBezTo>
                    <a:pt x="55" y="0"/>
                    <a:pt x="56" y="1"/>
                    <a:pt x="57" y="2"/>
                  </a:cubicBezTo>
                  <a:cubicBezTo>
                    <a:pt x="57" y="3"/>
                    <a:pt x="57" y="4"/>
                    <a:pt x="56" y="5"/>
                  </a:cubicBezTo>
                  <a:cubicBezTo>
                    <a:pt x="43" y="10"/>
                    <a:pt x="14" y="29"/>
                    <a:pt x="4" y="86"/>
                  </a:cubicBezTo>
                  <a:cubicBezTo>
                    <a:pt x="4" y="87"/>
                    <a:pt x="3" y="87"/>
                    <a:pt x="2"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27" name="îṧļidé">
              <a:extLst>
                <a:ext uri="{FF2B5EF4-FFF2-40B4-BE49-F238E27FC236}">
                  <a16:creationId xmlns:a16="http://schemas.microsoft.com/office/drawing/2014/main" id="{AA2E7956-00E1-9847-B04C-F2323C8859BD}"/>
                </a:ext>
              </a:extLst>
            </p:cNvPr>
            <p:cNvSpPr/>
            <p:nvPr/>
          </p:nvSpPr>
          <p:spPr bwMode="auto">
            <a:xfrm>
              <a:off x="3041650" y="4252913"/>
              <a:ext cx="358775" cy="247650"/>
            </a:xfrm>
            <a:custGeom>
              <a:avLst/>
              <a:gdLst>
                <a:gd name="T0" fmla="*/ 108 w 109"/>
                <a:gd name="T1" fmla="*/ 75 h 75"/>
                <a:gd name="T2" fmla="*/ 54 w 109"/>
                <a:gd name="T3" fmla="*/ 46 h 75"/>
                <a:gd name="T4" fmla="*/ 6 w 109"/>
                <a:gd name="T5" fmla="*/ 18 h 75"/>
                <a:gd name="T6" fmla="*/ 62 w 109"/>
                <a:gd name="T7" fmla="*/ 10 h 75"/>
                <a:gd name="T8" fmla="*/ 109 w 109"/>
                <a:gd name="T9" fmla="*/ 65 h 75"/>
                <a:gd name="T10" fmla="*/ 108 w 109"/>
                <a:gd name="T11" fmla="*/ 75 h 75"/>
              </a:gdLst>
              <a:ahLst/>
              <a:cxnLst>
                <a:cxn ang="0">
                  <a:pos x="T0" y="T1"/>
                </a:cxn>
                <a:cxn ang="0">
                  <a:pos x="T2" y="T3"/>
                </a:cxn>
                <a:cxn ang="0">
                  <a:pos x="T4" y="T5"/>
                </a:cxn>
                <a:cxn ang="0">
                  <a:pos x="T6" y="T7"/>
                </a:cxn>
                <a:cxn ang="0">
                  <a:pos x="T8" y="T9"/>
                </a:cxn>
                <a:cxn ang="0">
                  <a:pos x="T10" y="T11"/>
                </a:cxn>
              </a:cxnLst>
              <a:rect l="0" t="0" r="r" b="b"/>
              <a:pathLst>
                <a:path w="109" h="75">
                  <a:moveTo>
                    <a:pt x="108" y="75"/>
                  </a:moveTo>
                  <a:cubicBezTo>
                    <a:pt x="101" y="64"/>
                    <a:pt x="81" y="52"/>
                    <a:pt x="54" y="46"/>
                  </a:cubicBezTo>
                  <a:cubicBezTo>
                    <a:pt x="27" y="41"/>
                    <a:pt x="0" y="34"/>
                    <a:pt x="6" y="18"/>
                  </a:cubicBezTo>
                  <a:cubicBezTo>
                    <a:pt x="13" y="1"/>
                    <a:pt x="38" y="0"/>
                    <a:pt x="62" y="10"/>
                  </a:cubicBezTo>
                  <a:cubicBezTo>
                    <a:pt x="89" y="21"/>
                    <a:pt x="109" y="48"/>
                    <a:pt x="109" y="65"/>
                  </a:cubicBezTo>
                  <a:lnTo>
                    <a:pt x="108" y="75"/>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28" name="iṧ1iḍê">
              <a:extLst>
                <a:ext uri="{FF2B5EF4-FFF2-40B4-BE49-F238E27FC236}">
                  <a16:creationId xmlns:a16="http://schemas.microsoft.com/office/drawing/2014/main" id="{238EC07D-60FB-2241-A3A7-0C9A32CB49C1}"/>
                </a:ext>
              </a:extLst>
            </p:cNvPr>
            <p:cNvSpPr/>
            <p:nvPr/>
          </p:nvSpPr>
          <p:spPr bwMode="auto">
            <a:xfrm>
              <a:off x="3103563" y="4295775"/>
              <a:ext cx="306388" cy="187325"/>
            </a:xfrm>
            <a:custGeom>
              <a:avLst/>
              <a:gdLst>
                <a:gd name="T0" fmla="*/ 91 w 93"/>
                <a:gd name="T1" fmla="*/ 57 h 57"/>
                <a:gd name="T2" fmla="*/ 89 w 93"/>
                <a:gd name="T3" fmla="*/ 56 h 57"/>
                <a:gd name="T4" fmla="*/ 3 w 93"/>
                <a:gd name="T5" fmla="*/ 7 h 57"/>
                <a:gd name="T6" fmla="*/ 1 w 93"/>
                <a:gd name="T7" fmla="*/ 5 h 57"/>
                <a:gd name="T8" fmla="*/ 2 w 93"/>
                <a:gd name="T9" fmla="*/ 3 h 57"/>
                <a:gd name="T10" fmla="*/ 93 w 93"/>
                <a:gd name="T11" fmla="*/ 54 h 57"/>
                <a:gd name="T12" fmla="*/ 92 w 93"/>
                <a:gd name="T13" fmla="*/ 57 h 57"/>
                <a:gd name="T14" fmla="*/ 91 w 9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57">
                  <a:moveTo>
                    <a:pt x="91" y="57"/>
                  </a:moveTo>
                  <a:cubicBezTo>
                    <a:pt x="90" y="57"/>
                    <a:pt x="89" y="56"/>
                    <a:pt x="89" y="56"/>
                  </a:cubicBezTo>
                  <a:cubicBezTo>
                    <a:pt x="68" y="12"/>
                    <a:pt x="18" y="5"/>
                    <a:pt x="3" y="7"/>
                  </a:cubicBezTo>
                  <a:cubicBezTo>
                    <a:pt x="2" y="7"/>
                    <a:pt x="1" y="6"/>
                    <a:pt x="1" y="5"/>
                  </a:cubicBezTo>
                  <a:cubicBezTo>
                    <a:pt x="0" y="4"/>
                    <a:pt x="1" y="3"/>
                    <a:pt x="2" y="3"/>
                  </a:cubicBezTo>
                  <a:cubicBezTo>
                    <a:pt x="19" y="0"/>
                    <a:pt x="70" y="8"/>
                    <a:pt x="93" y="54"/>
                  </a:cubicBezTo>
                  <a:cubicBezTo>
                    <a:pt x="93" y="55"/>
                    <a:pt x="93" y="56"/>
                    <a:pt x="92" y="57"/>
                  </a:cubicBezTo>
                  <a:lnTo>
                    <a:pt x="9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29" name="iş1ïḓê">
              <a:extLst>
                <a:ext uri="{FF2B5EF4-FFF2-40B4-BE49-F238E27FC236}">
                  <a16:creationId xmlns:a16="http://schemas.microsoft.com/office/drawing/2014/main" id="{C323A3C6-587F-BF4E-B0D9-7F4C79FC2F2B}"/>
                </a:ext>
              </a:extLst>
            </p:cNvPr>
            <p:cNvSpPr/>
            <p:nvPr/>
          </p:nvSpPr>
          <p:spPr bwMode="auto">
            <a:xfrm>
              <a:off x="3106738" y="4054475"/>
              <a:ext cx="339725" cy="446088"/>
            </a:xfrm>
            <a:custGeom>
              <a:avLst/>
              <a:gdLst>
                <a:gd name="T0" fmla="*/ 88 w 103"/>
                <a:gd name="T1" fmla="*/ 135 h 135"/>
                <a:gd name="T2" fmla="*/ 43 w 103"/>
                <a:gd name="T3" fmla="*/ 57 h 135"/>
                <a:gd name="T4" fmla="*/ 15 w 103"/>
                <a:gd name="T5" fmla="*/ 31 h 135"/>
                <a:gd name="T6" fmla="*/ 28 w 103"/>
                <a:gd name="T7" fmla="*/ 0 h 135"/>
                <a:gd name="T8" fmla="*/ 93 w 103"/>
                <a:gd name="T9" fmla="*/ 63 h 135"/>
                <a:gd name="T10" fmla="*/ 88 w 103"/>
                <a:gd name="T11" fmla="*/ 135 h 135"/>
              </a:gdLst>
              <a:ahLst/>
              <a:cxnLst>
                <a:cxn ang="0">
                  <a:pos x="T0" y="T1"/>
                </a:cxn>
                <a:cxn ang="0">
                  <a:pos x="T2" y="T3"/>
                </a:cxn>
                <a:cxn ang="0">
                  <a:pos x="T4" y="T5"/>
                </a:cxn>
                <a:cxn ang="0">
                  <a:pos x="T6" y="T7"/>
                </a:cxn>
                <a:cxn ang="0">
                  <a:pos x="T8" y="T9"/>
                </a:cxn>
                <a:cxn ang="0">
                  <a:pos x="T10" y="T11"/>
                </a:cxn>
              </a:cxnLst>
              <a:rect l="0" t="0" r="r" b="b"/>
              <a:pathLst>
                <a:path w="103" h="135">
                  <a:moveTo>
                    <a:pt x="88" y="135"/>
                  </a:moveTo>
                  <a:cubicBezTo>
                    <a:pt x="88" y="135"/>
                    <a:pt x="75" y="84"/>
                    <a:pt x="43" y="57"/>
                  </a:cubicBezTo>
                  <a:cubicBezTo>
                    <a:pt x="33" y="49"/>
                    <a:pt x="23" y="38"/>
                    <a:pt x="15" y="31"/>
                  </a:cubicBezTo>
                  <a:cubicBezTo>
                    <a:pt x="0" y="16"/>
                    <a:pt x="6" y="0"/>
                    <a:pt x="28" y="0"/>
                  </a:cubicBezTo>
                  <a:cubicBezTo>
                    <a:pt x="60" y="1"/>
                    <a:pt x="83" y="28"/>
                    <a:pt x="93" y="63"/>
                  </a:cubicBezTo>
                  <a:cubicBezTo>
                    <a:pt x="103" y="97"/>
                    <a:pt x="88" y="135"/>
                    <a:pt x="88" y="135"/>
                  </a:cubicBez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0" name="îS1îḑe">
              <a:extLst>
                <a:ext uri="{FF2B5EF4-FFF2-40B4-BE49-F238E27FC236}">
                  <a16:creationId xmlns:a16="http://schemas.microsoft.com/office/drawing/2014/main" id="{49AEAEDE-659C-AB48-864B-79A9ADE5F937}"/>
                </a:ext>
              </a:extLst>
            </p:cNvPr>
            <p:cNvSpPr/>
            <p:nvPr/>
          </p:nvSpPr>
          <p:spPr bwMode="auto">
            <a:xfrm>
              <a:off x="3176588" y="4084638"/>
              <a:ext cx="244475" cy="349250"/>
            </a:xfrm>
            <a:custGeom>
              <a:avLst/>
              <a:gdLst>
                <a:gd name="T0" fmla="*/ 72 w 74"/>
                <a:gd name="T1" fmla="*/ 106 h 106"/>
                <a:gd name="T2" fmla="*/ 70 w 74"/>
                <a:gd name="T3" fmla="*/ 104 h 106"/>
                <a:gd name="T4" fmla="*/ 1 w 74"/>
                <a:gd name="T5" fmla="*/ 4 h 106"/>
                <a:gd name="T6" fmla="*/ 0 w 74"/>
                <a:gd name="T7" fmla="*/ 1 h 106"/>
                <a:gd name="T8" fmla="*/ 2 w 74"/>
                <a:gd name="T9" fmla="*/ 0 h 106"/>
                <a:gd name="T10" fmla="*/ 74 w 74"/>
                <a:gd name="T11" fmla="*/ 104 h 106"/>
                <a:gd name="T12" fmla="*/ 72 w 74"/>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74" h="106">
                  <a:moveTo>
                    <a:pt x="72" y="106"/>
                  </a:moveTo>
                  <a:cubicBezTo>
                    <a:pt x="71" y="106"/>
                    <a:pt x="70" y="105"/>
                    <a:pt x="70" y="104"/>
                  </a:cubicBezTo>
                  <a:cubicBezTo>
                    <a:pt x="64" y="40"/>
                    <a:pt x="15" y="7"/>
                    <a:pt x="1" y="4"/>
                  </a:cubicBezTo>
                  <a:cubicBezTo>
                    <a:pt x="0" y="4"/>
                    <a:pt x="0" y="2"/>
                    <a:pt x="0" y="1"/>
                  </a:cubicBezTo>
                  <a:cubicBezTo>
                    <a:pt x="0" y="0"/>
                    <a:pt x="1" y="0"/>
                    <a:pt x="2" y="0"/>
                  </a:cubicBezTo>
                  <a:cubicBezTo>
                    <a:pt x="19" y="4"/>
                    <a:pt x="68" y="38"/>
                    <a:pt x="74" y="104"/>
                  </a:cubicBezTo>
                  <a:cubicBezTo>
                    <a:pt x="74" y="105"/>
                    <a:pt x="73" y="106"/>
                    <a:pt x="72"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1" name="ïŝḻíďè">
              <a:extLst>
                <a:ext uri="{FF2B5EF4-FFF2-40B4-BE49-F238E27FC236}">
                  <a16:creationId xmlns:a16="http://schemas.microsoft.com/office/drawing/2014/main" id="{0D2C38C5-3C7D-194D-89FA-6BCD9D940347}"/>
                </a:ext>
              </a:extLst>
            </p:cNvPr>
            <p:cNvSpPr/>
            <p:nvPr/>
          </p:nvSpPr>
          <p:spPr bwMode="auto">
            <a:xfrm>
              <a:off x="3397250" y="3695700"/>
              <a:ext cx="373063" cy="1017588"/>
            </a:xfrm>
            <a:custGeom>
              <a:avLst/>
              <a:gdLst>
                <a:gd name="T0" fmla="*/ 235 w 235"/>
                <a:gd name="T1" fmla="*/ 641 h 641"/>
                <a:gd name="T2" fmla="*/ 0 w 235"/>
                <a:gd name="T3" fmla="*/ 507 h 641"/>
                <a:gd name="T4" fmla="*/ 0 w 235"/>
                <a:gd name="T5" fmla="*/ 0 h 641"/>
                <a:gd name="T6" fmla="*/ 235 w 235"/>
                <a:gd name="T7" fmla="*/ 135 h 641"/>
                <a:gd name="T8" fmla="*/ 235 w 235"/>
                <a:gd name="T9" fmla="*/ 641 h 641"/>
              </a:gdLst>
              <a:ahLst/>
              <a:cxnLst>
                <a:cxn ang="0">
                  <a:pos x="T0" y="T1"/>
                </a:cxn>
                <a:cxn ang="0">
                  <a:pos x="T2" y="T3"/>
                </a:cxn>
                <a:cxn ang="0">
                  <a:pos x="T4" y="T5"/>
                </a:cxn>
                <a:cxn ang="0">
                  <a:pos x="T6" y="T7"/>
                </a:cxn>
                <a:cxn ang="0">
                  <a:pos x="T8" y="T9"/>
                </a:cxn>
              </a:cxnLst>
              <a:rect l="0" t="0" r="r" b="b"/>
              <a:pathLst>
                <a:path w="235" h="641">
                  <a:moveTo>
                    <a:pt x="235" y="641"/>
                  </a:moveTo>
                  <a:lnTo>
                    <a:pt x="0" y="507"/>
                  </a:lnTo>
                  <a:lnTo>
                    <a:pt x="0" y="0"/>
                  </a:lnTo>
                  <a:lnTo>
                    <a:pt x="235" y="135"/>
                  </a:lnTo>
                  <a:lnTo>
                    <a:pt x="235" y="641"/>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2" name="ïṩ1îḓe">
              <a:extLst>
                <a:ext uri="{FF2B5EF4-FFF2-40B4-BE49-F238E27FC236}">
                  <a16:creationId xmlns:a16="http://schemas.microsoft.com/office/drawing/2014/main" id="{F5289D00-DE07-B545-8D96-2D6240588AC1}"/>
                </a:ext>
              </a:extLst>
            </p:cNvPr>
            <p:cNvSpPr/>
            <p:nvPr/>
          </p:nvSpPr>
          <p:spPr bwMode="auto">
            <a:xfrm>
              <a:off x="3770313" y="3603625"/>
              <a:ext cx="538163" cy="1109663"/>
            </a:xfrm>
            <a:custGeom>
              <a:avLst/>
              <a:gdLst>
                <a:gd name="T0" fmla="*/ 0 w 339"/>
                <a:gd name="T1" fmla="*/ 193 h 699"/>
                <a:gd name="T2" fmla="*/ 339 w 339"/>
                <a:gd name="T3" fmla="*/ 0 h 699"/>
                <a:gd name="T4" fmla="*/ 339 w 339"/>
                <a:gd name="T5" fmla="*/ 504 h 699"/>
                <a:gd name="T6" fmla="*/ 0 w 339"/>
                <a:gd name="T7" fmla="*/ 699 h 699"/>
                <a:gd name="T8" fmla="*/ 0 w 339"/>
                <a:gd name="T9" fmla="*/ 193 h 699"/>
              </a:gdLst>
              <a:ahLst/>
              <a:cxnLst>
                <a:cxn ang="0">
                  <a:pos x="T0" y="T1"/>
                </a:cxn>
                <a:cxn ang="0">
                  <a:pos x="T2" y="T3"/>
                </a:cxn>
                <a:cxn ang="0">
                  <a:pos x="T4" y="T5"/>
                </a:cxn>
                <a:cxn ang="0">
                  <a:pos x="T6" y="T7"/>
                </a:cxn>
                <a:cxn ang="0">
                  <a:pos x="T8" y="T9"/>
                </a:cxn>
              </a:cxnLst>
              <a:rect l="0" t="0" r="r" b="b"/>
              <a:pathLst>
                <a:path w="339" h="699">
                  <a:moveTo>
                    <a:pt x="0" y="193"/>
                  </a:moveTo>
                  <a:lnTo>
                    <a:pt x="339" y="0"/>
                  </a:lnTo>
                  <a:lnTo>
                    <a:pt x="339" y="504"/>
                  </a:lnTo>
                  <a:lnTo>
                    <a:pt x="0" y="699"/>
                  </a:lnTo>
                  <a:lnTo>
                    <a:pt x="0" y="193"/>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3" name="íṡḷîḑe">
              <a:extLst>
                <a:ext uri="{FF2B5EF4-FFF2-40B4-BE49-F238E27FC236}">
                  <a16:creationId xmlns:a16="http://schemas.microsoft.com/office/drawing/2014/main" id="{F0509C1B-CC8C-1148-A754-145ED951DC84}"/>
                </a:ext>
              </a:extLst>
            </p:cNvPr>
            <p:cNvSpPr/>
            <p:nvPr/>
          </p:nvSpPr>
          <p:spPr bwMode="auto">
            <a:xfrm>
              <a:off x="3397250" y="3386138"/>
              <a:ext cx="911225" cy="523875"/>
            </a:xfrm>
            <a:custGeom>
              <a:avLst/>
              <a:gdLst>
                <a:gd name="T0" fmla="*/ 574 w 574"/>
                <a:gd name="T1" fmla="*/ 137 h 330"/>
                <a:gd name="T2" fmla="*/ 235 w 574"/>
                <a:gd name="T3" fmla="*/ 330 h 330"/>
                <a:gd name="T4" fmla="*/ 0 w 574"/>
                <a:gd name="T5" fmla="*/ 195 h 330"/>
                <a:gd name="T6" fmla="*/ 337 w 574"/>
                <a:gd name="T7" fmla="*/ 0 h 330"/>
                <a:gd name="T8" fmla="*/ 574 w 574"/>
                <a:gd name="T9" fmla="*/ 137 h 330"/>
              </a:gdLst>
              <a:ahLst/>
              <a:cxnLst>
                <a:cxn ang="0">
                  <a:pos x="T0" y="T1"/>
                </a:cxn>
                <a:cxn ang="0">
                  <a:pos x="T2" y="T3"/>
                </a:cxn>
                <a:cxn ang="0">
                  <a:pos x="T4" y="T5"/>
                </a:cxn>
                <a:cxn ang="0">
                  <a:pos x="T6" y="T7"/>
                </a:cxn>
                <a:cxn ang="0">
                  <a:pos x="T8" y="T9"/>
                </a:cxn>
              </a:cxnLst>
              <a:rect l="0" t="0" r="r" b="b"/>
              <a:pathLst>
                <a:path w="574" h="330">
                  <a:moveTo>
                    <a:pt x="574" y="137"/>
                  </a:moveTo>
                  <a:lnTo>
                    <a:pt x="235" y="330"/>
                  </a:lnTo>
                  <a:lnTo>
                    <a:pt x="0" y="195"/>
                  </a:lnTo>
                  <a:lnTo>
                    <a:pt x="337" y="0"/>
                  </a:lnTo>
                  <a:lnTo>
                    <a:pt x="574" y="137"/>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4" name="ïŝ1îḑê">
              <a:extLst>
                <a:ext uri="{FF2B5EF4-FFF2-40B4-BE49-F238E27FC236}">
                  <a16:creationId xmlns:a16="http://schemas.microsoft.com/office/drawing/2014/main" id="{C758F804-1F7A-684A-A348-4969234DAF0A}"/>
                </a:ext>
              </a:extLst>
            </p:cNvPr>
            <p:cNvSpPr/>
            <p:nvPr/>
          </p:nvSpPr>
          <p:spPr bwMode="auto">
            <a:xfrm>
              <a:off x="3825875" y="3695700"/>
              <a:ext cx="439738" cy="550863"/>
            </a:xfrm>
            <a:custGeom>
              <a:avLst/>
              <a:gdLst>
                <a:gd name="T0" fmla="*/ 0 w 277"/>
                <a:gd name="T1" fmla="*/ 156 h 347"/>
                <a:gd name="T2" fmla="*/ 270 w 277"/>
                <a:gd name="T3" fmla="*/ 0 h 347"/>
                <a:gd name="T4" fmla="*/ 277 w 277"/>
                <a:gd name="T5" fmla="*/ 2 h 347"/>
                <a:gd name="T6" fmla="*/ 277 w 277"/>
                <a:gd name="T7" fmla="*/ 191 h 347"/>
                <a:gd name="T8" fmla="*/ 6 w 277"/>
                <a:gd name="T9" fmla="*/ 347 h 347"/>
                <a:gd name="T10" fmla="*/ 0 w 277"/>
                <a:gd name="T11" fmla="*/ 343 h 347"/>
                <a:gd name="T12" fmla="*/ 0 w 277"/>
                <a:gd name="T13" fmla="*/ 156 h 347"/>
              </a:gdLst>
              <a:ahLst/>
              <a:cxnLst>
                <a:cxn ang="0">
                  <a:pos x="T0" y="T1"/>
                </a:cxn>
                <a:cxn ang="0">
                  <a:pos x="T2" y="T3"/>
                </a:cxn>
                <a:cxn ang="0">
                  <a:pos x="T4" y="T5"/>
                </a:cxn>
                <a:cxn ang="0">
                  <a:pos x="T6" y="T7"/>
                </a:cxn>
                <a:cxn ang="0">
                  <a:pos x="T8" y="T9"/>
                </a:cxn>
                <a:cxn ang="0">
                  <a:pos x="T10" y="T11"/>
                </a:cxn>
                <a:cxn ang="0">
                  <a:pos x="T12" y="T13"/>
                </a:cxn>
              </a:cxnLst>
              <a:rect l="0" t="0" r="r" b="b"/>
              <a:pathLst>
                <a:path w="277" h="347">
                  <a:moveTo>
                    <a:pt x="0" y="156"/>
                  </a:moveTo>
                  <a:lnTo>
                    <a:pt x="270" y="0"/>
                  </a:lnTo>
                  <a:lnTo>
                    <a:pt x="277" y="2"/>
                  </a:lnTo>
                  <a:lnTo>
                    <a:pt x="277" y="191"/>
                  </a:lnTo>
                  <a:lnTo>
                    <a:pt x="6" y="347"/>
                  </a:lnTo>
                  <a:lnTo>
                    <a:pt x="0" y="343"/>
                  </a:lnTo>
                  <a:lnTo>
                    <a:pt x="0" y="156"/>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5" name="îṡḷiḓè">
              <a:extLst>
                <a:ext uri="{FF2B5EF4-FFF2-40B4-BE49-F238E27FC236}">
                  <a16:creationId xmlns:a16="http://schemas.microsoft.com/office/drawing/2014/main" id="{BA41E2EF-3EBF-5540-9112-C405D8FAC17C}"/>
                </a:ext>
              </a:extLst>
            </p:cNvPr>
            <p:cNvSpPr/>
            <p:nvPr/>
          </p:nvSpPr>
          <p:spPr bwMode="auto">
            <a:xfrm>
              <a:off x="3835400" y="3698875"/>
              <a:ext cx="430213" cy="547688"/>
            </a:xfrm>
            <a:custGeom>
              <a:avLst/>
              <a:gdLst>
                <a:gd name="T0" fmla="*/ 0 w 271"/>
                <a:gd name="T1" fmla="*/ 158 h 345"/>
                <a:gd name="T2" fmla="*/ 271 w 271"/>
                <a:gd name="T3" fmla="*/ 0 h 345"/>
                <a:gd name="T4" fmla="*/ 271 w 271"/>
                <a:gd name="T5" fmla="*/ 189 h 345"/>
                <a:gd name="T6" fmla="*/ 0 w 271"/>
                <a:gd name="T7" fmla="*/ 345 h 345"/>
                <a:gd name="T8" fmla="*/ 0 w 271"/>
                <a:gd name="T9" fmla="*/ 158 h 345"/>
              </a:gdLst>
              <a:ahLst/>
              <a:cxnLst>
                <a:cxn ang="0">
                  <a:pos x="T0" y="T1"/>
                </a:cxn>
                <a:cxn ang="0">
                  <a:pos x="T2" y="T3"/>
                </a:cxn>
                <a:cxn ang="0">
                  <a:pos x="T4" y="T5"/>
                </a:cxn>
                <a:cxn ang="0">
                  <a:pos x="T6" y="T7"/>
                </a:cxn>
                <a:cxn ang="0">
                  <a:pos x="T8" y="T9"/>
                </a:cxn>
              </a:cxnLst>
              <a:rect l="0" t="0" r="r" b="b"/>
              <a:pathLst>
                <a:path w="271" h="345">
                  <a:moveTo>
                    <a:pt x="0" y="158"/>
                  </a:moveTo>
                  <a:lnTo>
                    <a:pt x="271" y="0"/>
                  </a:lnTo>
                  <a:lnTo>
                    <a:pt x="271" y="189"/>
                  </a:lnTo>
                  <a:lnTo>
                    <a:pt x="0" y="345"/>
                  </a:lnTo>
                  <a:lnTo>
                    <a:pt x="0" y="158"/>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6" name="islíḋè">
              <a:extLst>
                <a:ext uri="{FF2B5EF4-FFF2-40B4-BE49-F238E27FC236}">
                  <a16:creationId xmlns:a16="http://schemas.microsoft.com/office/drawing/2014/main" id="{454D1C43-78EA-6F40-A4FD-282697C63335}"/>
                </a:ext>
              </a:extLst>
            </p:cNvPr>
            <p:cNvSpPr/>
            <p:nvPr/>
          </p:nvSpPr>
          <p:spPr bwMode="auto">
            <a:xfrm>
              <a:off x="3984625" y="3854450"/>
              <a:ext cx="107950" cy="82550"/>
            </a:xfrm>
            <a:custGeom>
              <a:avLst/>
              <a:gdLst>
                <a:gd name="T0" fmla="*/ 6 w 33"/>
                <a:gd name="T1" fmla="*/ 14 h 25"/>
                <a:gd name="T2" fmla="*/ 28 w 33"/>
                <a:gd name="T3" fmla="*/ 2 h 25"/>
                <a:gd name="T4" fmla="*/ 33 w 33"/>
                <a:gd name="T5" fmla="*/ 3 h 25"/>
                <a:gd name="T6" fmla="*/ 28 w 33"/>
                <a:gd name="T7" fmla="*/ 11 h 25"/>
                <a:gd name="T8" fmla="*/ 6 w 33"/>
                <a:gd name="T9" fmla="*/ 24 h 25"/>
                <a:gd name="T10" fmla="*/ 0 w 33"/>
                <a:gd name="T11" fmla="*/ 22 h 25"/>
                <a:gd name="T12" fmla="*/ 6 w 33"/>
                <a:gd name="T13" fmla="*/ 14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6" y="14"/>
                  </a:moveTo>
                  <a:cubicBezTo>
                    <a:pt x="28" y="2"/>
                    <a:pt x="28" y="2"/>
                    <a:pt x="28" y="2"/>
                  </a:cubicBezTo>
                  <a:cubicBezTo>
                    <a:pt x="31" y="0"/>
                    <a:pt x="33" y="1"/>
                    <a:pt x="33" y="3"/>
                  </a:cubicBezTo>
                  <a:cubicBezTo>
                    <a:pt x="33" y="6"/>
                    <a:pt x="31" y="9"/>
                    <a:pt x="28" y="11"/>
                  </a:cubicBezTo>
                  <a:cubicBezTo>
                    <a:pt x="6" y="24"/>
                    <a:pt x="6" y="24"/>
                    <a:pt x="6" y="24"/>
                  </a:cubicBezTo>
                  <a:cubicBezTo>
                    <a:pt x="3" y="25"/>
                    <a:pt x="0" y="25"/>
                    <a:pt x="0" y="22"/>
                  </a:cubicBezTo>
                  <a:cubicBezTo>
                    <a:pt x="0" y="19"/>
                    <a:pt x="3" y="16"/>
                    <a:pt x="6" y="1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7" name="îšḻïḋê">
              <a:extLst>
                <a:ext uri="{FF2B5EF4-FFF2-40B4-BE49-F238E27FC236}">
                  <a16:creationId xmlns:a16="http://schemas.microsoft.com/office/drawing/2014/main" id="{9A00CC3E-FC18-844C-9AA7-B82606BB4B13}"/>
                </a:ext>
              </a:extLst>
            </p:cNvPr>
            <p:cNvSpPr/>
            <p:nvPr/>
          </p:nvSpPr>
          <p:spPr bwMode="auto">
            <a:xfrm>
              <a:off x="3816350" y="4071938"/>
              <a:ext cx="438150" cy="549275"/>
            </a:xfrm>
            <a:custGeom>
              <a:avLst/>
              <a:gdLst>
                <a:gd name="T0" fmla="*/ 0 w 276"/>
                <a:gd name="T1" fmla="*/ 155 h 346"/>
                <a:gd name="T2" fmla="*/ 270 w 276"/>
                <a:gd name="T3" fmla="*/ 0 h 346"/>
                <a:gd name="T4" fmla="*/ 270 w 276"/>
                <a:gd name="T5" fmla="*/ 186 h 346"/>
                <a:gd name="T6" fmla="*/ 276 w 276"/>
                <a:gd name="T7" fmla="*/ 191 h 346"/>
                <a:gd name="T8" fmla="*/ 6 w 276"/>
                <a:gd name="T9" fmla="*/ 346 h 346"/>
                <a:gd name="T10" fmla="*/ 0 w 276"/>
                <a:gd name="T11" fmla="*/ 342 h 346"/>
                <a:gd name="T12" fmla="*/ 0 w 276"/>
                <a:gd name="T13" fmla="*/ 155 h 346"/>
              </a:gdLst>
              <a:ahLst/>
              <a:cxnLst>
                <a:cxn ang="0">
                  <a:pos x="T0" y="T1"/>
                </a:cxn>
                <a:cxn ang="0">
                  <a:pos x="T2" y="T3"/>
                </a:cxn>
                <a:cxn ang="0">
                  <a:pos x="T4" y="T5"/>
                </a:cxn>
                <a:cxn ang="0">
                  <a:pos x="T6" y="T7"/>
                </a:cxn>
                <a:cxn ang="0">
                  <a:pos x="T8" y="T9"/>
                </a:cxn>
                <a:cxn ang="0">
                  <a:pos x="T10" y="T11"/>
                </a:cxn>
                <a:cxn ang="0">
                  <a:pos x="T12" y="T13"/>
                </a:cxn>
              </a:cxnLst>
              <a:rect l="0" t="0" r="r" b="b"/>
              <a:pathLst>
                <a:path w="276" h="346">
                  <a:moveTo>
                    <a:pt x="0" y="155"/>
                  </a:moveTo>
                  <a:lnTo>
                    <a:pt x="270" y="0"/>
                  </a:lnTo>
                  <a:lnTo>
                    <a:pt x="270" y="186"/>
                  </a:lnTo>
                  <a:lnTo>
                    <a:pt x="276" y="191"/>
                  </a:lnTo>
                  <a:lnTo>
                    <a:pt x="6" y="346"/>
                  </a:lnTo>
                  <a:lnTo>
                    <a:pt x="0" y="342"/>
                  </a:lnTo>
                  <a:lnTo>
                    <a:pt x="0" y="155"/>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8" name="ïṩlïḑè">
              <a:extLst>
                <a:ext uri="{FF2B5EF4-FFF2-40B4-BE49-F238E27FC236}">
                  <a16:creationId xmlns:a16="http://schemas.microsoft.com/office/drawing/2014/main" id="{F2B7999F-B1AD-204A-A44E-6F9BA60F0A6D}"/>
                </a:ext>
              </a:extLst>
            </p:cNvPr>
            <p:cNvSpPr/>
            <p:nvPr/>
          </p:nvSpPr>
          <p:spPr bwMode="auto">
            <a:xfrm>
              <a:off x="3825875" y="4078288"/>
              <a:ext cx="428625" cy="542925"/>
            </a:xfrm>
            <a:custGeom>
              <a:avLst/>
              <a:gdLst>
                <a:gd name="T0" fmla="*/ 0 w 270"/>
                <a:gd name="T1" fmla="*/ 156 h 342"/>
                <a:gd name="T2" fmla="*/ 270 w 270"/>
                <a:gd name="T3" fmla="*/ 0 h 342"/>
                <a:gd name="T4" fmla="*/ 270 w 270"/>
                <a:gd name="T5" fmla="*/ 187 h 342"/>
                <a:gd name="T6" fmla="*/ 0 w 270"/>
                <a:gd name="T7" fmla="*/ 342 h 342"/>
                <a:gd name="T8" fmla="*/ 0 w 270"/>
                <a:gd name="T9" fmla="*/ 156 h 342"/>
              </a:gdLst>
              <a:ahLst/>
              <a:cxnLst>
                <a:cxn ang="0">
                  <a:pos x="T0" y="T1"/>
                </a:cxn>
                <a:cxn ang="0">
                  <a:pos x="T2" y="T3"/>
                </a:cxn>
                <a:cxn ang="0">
                  <a:pos x="T4" y="T5"/>
                </a:cxn>
                <a:cxn ang="0">
                  <a:pos x="T6" y="T7"/>
                </a:cxn>
                <a:cxn ang="0">
                  <a:pos x="T8" y="T9"/>
                </a:cxn>
              </a:cxnLst>
              <a:rect l="0" t="0" r="r" b="b"/>
              <a:pathLst>
                <a:path w="270" h="342">
                  <a:moveTo>
                    <a:pt x="0" y="156"/>
                  </a:moveTo>
                  <a:lnTo>
                    <a:pt x="270" y="0"/>
                  </a:lnTo>
                  <a:lnTo>
                    <a:pt x="270" y="187"/>
                  </a:lnTo>
                  <a:lnTo>
                    <a:pt x="0" y="342"/>
                  </a:lnTo>
                  <a:lnTo>
                    <a:pt x="0" y="156"/>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39" name="iSľiḓê">
              <a:extLst>
                <a:ext uri="{FF2B5EF4-FFF2-40B4-BE49-F238E27FC236}">
                  <a16:creationId xmlns:a16="http://schemas.microsoft.com/office/drawing/2014/main" id="{0099C6A3-43B5-1548-ADB8-6253BAC7381C}"/>
                </a:ext>
              </a:extLst>
            </p:cNvPr>
            <p:cNvSpPr/>
            <p:nvPr/>
          </p:nvSpPr>
          <p:spPr bwMode="auto">
            <a:xfrm>
              <a:off x="3975100" y="4229100"/>
              <a:ext cx="107950" cy="85725"/>
            </a:xfrm>
            <a:custGeom>
              <a:avLst/>
              <a:gdLst>
                <a:gd name="T0" fmla="*/ 6 w 33"/>
                <a:gd name="T1" fmla="*/ 15 h 26"/>
                <a:gd name="T2" fmla="*/ 28 w 33"/>
                <a:gd name="T3" fmla="*/ 2 h 26"/>
                <a:gd name="T4" fmla="*/ 33 w 33"/>
                <a:gd name="T5" fmla="*/ 4 h 26"/>
                <a:gd name="T6" fmla="*/ 28 w 33"/>
                <a:gd name="T7" fmla="*/ 11 h 26"/>
                <a:gd name="T8" fmla="*/ 6 w 33"/>
                <a:gd name="T9" fmla="*/ 24 h 26"/>
                <a:gd name="T10" fmla="*/ 0 w 33"/>
                <a:gd name="T11" fmla="*/ 22 h 26"/>
                <a:gd name="T12" fmla="*/ 6 w 33"/>
                <a:gd name="T13" fmla="*/ 15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6" y="15"/>
                  </a:moveTo>
                  <a:cubicBezTo>
                    <a:pt x="28" y="2"/>
                    <a:pt x="28" y="2"/>
                    <a:pt x="28" y="2"/>
                  </a:cubicBezTo>
                  <a:cubicBezTo>
                    <a:pt x="31" y="0"/>
                    <a:pt x="33" y="1"/>
                    <a:pt x="33" y="4"/>
                  </a:cubicBezTo>
                  <a:cubicBezTo>
                    <a:pt x="33" y="6"/>
                    <a:pt x="31" y="10"/>
                    <a:pt x="28" y="11"/>
                  </a:cubicBezTo>
                  <a:cubicBezTo>
                    <a:pt x="6" y="24"/>
                    <a:pt x="6" y="24"/>
                    <a:pt x="6" y="24"/>
                  </a:cubicBezTo>
                  <a:cubicBezTo>
                    <a:pt x="3" y="26"/>
                    <a:pt x="0" y="25"/>
                    <a:pt x="0" y="22"/>
                  </a:cubicBezTo>
                  <a:cubicBezTo>
                    <a:pt x="0" y="20"/>
                    <a:pt x="3" y="16"/>
                    <a:pt x="6" y="15"/>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0" name="iśliḓè">
              <a:extLst>
                <a:ext uri="{FF2B5EF4-FFF2-40B4-BE49-F238E27FC236}">
                  <a16:creationId xmlns:a16="http://schemas.microsoft.com/office/drawing/2014/main" id="{CB9E07E2-CFB9-1D40-89C1-AA1143D9F1DF}"/>
                </a:ext>
              </a:extLst>
            </p:cNvPr>
            <p:cNvSpPr/>
            <p:nvPr/>
          </p:nvSpPr>
          <p:spPr bwMode="auto">
            <a:xfrm>
              <a:off x="3397250" y="2846388"/>
              <a:ext cx="373063" cy="1017588"/>
            </a:xfrm>
            <a:custGeom>
              <a:avLst/>
              <a:gdLst>
                <a:gd name="T0" fmla="*/ 235 w 235"/>
                <a:gd name="T1" fmla="*/ 641 h 641"/>
                <a:gd name="T2" fmla="*/ 0 w 235"/>
                <a:gd name="T3" fmla="*/ 506 h 641"/>
                <a:gd name="T4" fmla="*/ 0 w 235"/>
                <a:gd name="T5" fmla="*/ 0 h 641"/>
                <a:gd name="T6" fmla="*/ 235 w 235"/>
                <a:gd name="T7" fmla="*/ 134 h 641"/>
                <a:gd name="T8" fmla="*/ 235 w 235"/>
                <a:gd name="T9" fmla="*/ 641 h 641"/>
              </a:gdLst>
              <a:ahLst/>
              <a:cxnLst>
                <a:cxn ang="0">
                  <a:pos x="T0" y="T1"/>
                </a:cxn>
                <a:cxn ang="0">
                  <a:pos x="T2" y="T3"/>
                </a:cxn>
                <a:cxn ang="0">
                  <a:pos x="T4" y="T5"/>
                </a:cxn>
                <a:cxn ang="0">
                  <a:pos x="T6" y="T7"/>
                </a:cxn>
                <a:cxn ang="0">
                  <a:pos x="T8" y="T9"/>
                </a:cxn>
              </a:cxnLst>
              <a:rect l="0" t="0" r="r" b="b"/>
              <a:pathLst>
                <a:path w="235" h="641">
                  <a:moveTo>
                    <a:pt x="235" y="641"/>
                  </a:moveTo>
                  <a:lnTo>
                    <a:pt x="0" y="506"/>
                  </a:lnTo>
                  <a:lnTo>
                    <a:pt x="0" y="0"/>
                  </a:lnTo>
                  <a:lnTo>
                    <a:pt x="235" y="134"/>
                  </a:lnTo>
                  <a:lnTo>
                    <a:pt x="235" y="641"/>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1" name="îšḷîḑé">
              <a:extLst>
                <a:ext uri="{FF2B5EF4-FFF2-40B4-BE49-F238E27FC236}">
                  <a16:creationId xmlns:a16="http://schemas.microsoft.com/office/drawing/2014/main" id="{AE1765CC-EF61-A64B-BD6B-2A3DE84A64D0}"/>
                </a:ext>
              </a:extLst>
            </p:cNvPr>
            <p:cNvSpPr/>
            <p:nvPr/>
          </p:nvSpPr>
          <p:spPr bwMode="auto">
            <a:xfrm>
              <a:off x="3770313" y="2752725"/>
              <a:ext cx="538163" cy="1111250"/>
            </a:xfrm>
            <a:custGeom>
              <a:avLst/>
              <a:gdLst>
                <a:gd name="T0" fmla="*/ 0 w 339"/>
                <a:gd name="T1" fmla="*/ 193 h 700"/>
                <a:gd name="T2" fmla="*/ 339 w 339"/>
                <a:gd name="T3" fmla="*/ 0 h 700"/>
                <a:gd name="T4" fmla="*/ 339 w 339"/>
                <a:gd name="T5" fmla="*/ 507 h 700"/>
                <a:gd name="T6" fmla="*/ 0 w 339"/>
                <a:gd name="T7" fmla="*/ 700 h 700"/>
                <a:gd name="T8" fmla="*/ 0 w 339"/>
                <a:gd name="T9" fmla="*/ 193 h 700"/>
              </a:gdLst>
              <a:ahLst/>
              <a:cxnLst>
                <a:cxn ang="0">
                  <a:pos x="T0" y="T1"/>
                </a:cxn>
                <a:cxn ang="0">
                  <a:pos x="T2" y="T3"/>
                </a:cxn>
                <a:cxn ang="0">
                  <a:pos x="T4" y="T5"/>
                </a:cxn>
                <a:cxn ang="0">
                  <a:pos x="T6" y="T7"/>
                </a:cxn>
                <a:cxn ang="0">
                  <a:pos x="T8" y="T9"/>
                </a:cxn>
              </a:cxnLst>
              <a:rect l="0" t="0" r="r" b="b"/>
              <a:pathLst>
                <a:path w="339" h="700">
                  <a:moveTo>
                    <a:pt x="0" y="193"/>
                  </a:moveTo>
                  <a:lnTo>
                    <a:pt x="339" y="0"/>
                  </a:lnTo>
                  <a:lnTo>
                    <a:pt x="339" y="507"/>
                  </a:lnTo>
                  <a:lnTo>
                    <a:pt x="0" y="700"/>
                  </a:lnTo>
                  <a:lnTo>
                    <a:pt x="0" y="193"/>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2" name="ïS1íďé">
              <a:extLst>
                <a:ext uri="{FF2B5EF4-FFF2-40B4-BE49-F238E27FC236}">
                  <a16:creationId xmlns:a16="http://schemas.microsoft.com/office/drawing/2014/main" id="{C3084FC5-A1AE-F847-8619-8857FDCB5F16}"/>
                </a:ext>
              </a:extLst>
            </p:cNvPr>
            <p:cNvSpPr/>
            <p:nvPr/>
          </p:nvSpPr>
          <p:spPr bwMode="auto">
            <a:xfrm>
              <a:off x="3397250" y="2535238"/>
              <a:ext cx="911225" cy="523875"/>
            </a:xfrm>
            <a:custGeom>
              <a:avLst/>
              <a:gdLst>
                <a:gd name="T0" fmla="*/ 574 w 574"/>
                <a:gd name="T1" fmla="*/ 137 h 330"/>
                <a:gd name="T2" fmla="*/ 235 w 574"/>
                <a:gd name="T3" fmla="*/ 330 h 330"/>
                <a:gd name="T4" fmla="*/ 0 w 574"/>
                <a:gd name="T5" fmla="*/ 196 h 330"/>
                <a:gd name="T6" fmla="*/ 337 w 574"/>
                <a:gd name="T7" fmla="*/ 0 h 330"/>
                <a:gd name="T8" fmla="*/ 574 w 574"/>
                <a:gd name="T9" fmla="*/ 137 h 330"/>
              </a:gdLst>
              <a:ahLst/>
              <a:cxnLst>
                <a:cxn ang="0">
                  <a:pos x="T0" y="T1"/>
                </a:cxn>
                <a:cxn ang="0">
                  <a:pos x="T2" y="T3"/>
                </a:cxn>
                <a:cxn ang="0">
                  <a:pos x="T4" y="T5"/>
                </a:cxn>
                <a:cxn ang="0">
                  <a:pos x="T6" y="T7"/>
                </a:cxn>
                <a:cxn ang="0">
                  <a:pos x="T8" y="T9"/>
                </a:cxn>
              </a:cxnLst>
              <a:rect l="0" t="0" r="r" b="b"/>
              <a:pathLst>
                <a:path w="574" h="330">
                  <a:moveTo>
                    <a:pt x="574" y="137"/>
                  </a:moveTo>
                  <a:lnTo>
                    <a:pt x="235" y="330"/>
                  </a:lnTo>
                  <a:lnTo>
                    <a:pt x="0" y="196"/>
                  </a:lnTo>
                  <a:lnTo>
                    <a:pt x="337" y="0"/>
                  </a:lnTo>
                  <a:lnTo>
                    <a:pt x="574" y="137"/>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3" name="işľiḓe">
              <a:extLst>
                <a:ext uri="{FF2B5EF4-FFF2-40B4-BE49-F238E27FC236}">
                  <a16:creationId xmlns:a16="http://schemas.microsoft.com/office/drawing/2014/main" id="{04F23013-34B5-F240-AA50-F906087BD8D3}"/>
                </a:ext>
              </a:extLst>
            </p:cNvPr>
            <p:cNvSpPr/>
            <p:nvPr/>
          </p:nvSpPr>
          <p:spPr bwMode="auto">
            <a:xfrm>
              <a:off x="3825875" y="2846388"/>
              <a:ext cx="439738" cy="549275"/>
            </a:xfrm>
            <a:custGeom>
              <a:avLst/>
              <a:gdLst>
                <a:gd name="T0" fmla="*/ 0 w 277"/>
                <a:gd name="T1" fmla="*/ 155 h 346"/>
                <a:gd name="T2" fmla="*/ 270 w 277"/>
                <a:gd name="T3" fmla="*/ 0 h 346"/>
                <a:gd name="T4" fmla="*/ 277 w 277"/>
                <a:gd name="T5" fmla="*/ 2 h 346"/>
                <a:gd name="T6" fmla="*/ 277 w 277"/>
                <a:gd name="T7" fmla="*/ 191 h 346"/>
                <a:gd name="T8" fmla="*/ 6 w 277"/>
                <a:gd name="T9" fmla="*/ 346 h 346"/>
                <a:gd name="T10" fmla="*/ 0 w 277"/>
                <a:gd name="T11" fmla="*/ 342 h 346"/>
                <a:gd name="T12" fmla="*/ 0 w 277"/>
                <a:gd name="T13" fmla="*/ 155 h 346"/>
              </a:gdLst>
              <a:ahLst/>
              <a:cxnLst>
                <a:cxn ang="0">
                  <a:pos x="T0" y="T1"/>
                </a:cxn>
                <a:cxn ang="0">
                  <a:pos x="T2" y="T3"/>
                </a:cxn>
                <a:cxn ang="0">
                  <a:pos x="T4" y="T5"/>
                </a:cxn>
                <a:cxn ang="0">
                  <a:pos x="T6" y="T7"/>
                </a:cxn>
                <a:cxn ang="0">
                  <a:pos x="T8" y="T9"/>
                </a:cxn>
                <a:cxn ang="0">
                  <a:pos x="T10" y="T11"/>
                </a:cxn>
                <a:cxn ang="0">
                  <a:pos x="T12" y="T13"/>
                </a:cxn>
              </a:cxnLst>
              <a:rect l="0" t="0" r="r" b="b"/>
              <a:pathLst>
                <a:path w="277" h="346">
                  <a:moveTo>
                    <a:pt x="0" y="155"/>
                  </a:moveTo>
                  <a:lnTo>
                    <a:pt x="270" y="0"/>
                  </a:lnTo>
                  <a:lnTo>
                    <a:pt x="277" y="2"/>
                  </a:lnTo>
                  <a:lnTo>
                    <a:pt x="277" y="191"/>
                  </a:lnTo>
                  <a:lnTo>
                    <a:pt x="6" y="346"/>
                  </a:lnTo>
                  <a:lnTo>
                    <a:pt x="0" y="342"/>
                  </a:lnTo>
                  <a:lnTo>
                    <a:pt x="0" y="155"/>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4" name="îṣḻíďé">
              <a:extLst>
                <a:ext uri="{FF2B5EF4-FFF2-40B4-BE49-F238E27FC236}">
                  <a16:creationId xmlns:a16="http://schemas.microsoft.com/office/drawing/2014/main" id="{6A43BA14-19FC-8A44-8486-3B1DB3DC89BD}"/>
                </a:ext>
              </a:extLst>
            </p:cNvPr>
            <p:cNvSpPr/>
            <p:nvPr/>
          </p:nvSpPr>
          <p:spPr bwMode="auto">
            <a:xfrm>
              <a:off x="3984625" y="3003550"/>
              <a:ext cx="107950" cy="82550"/>
            </a:xfrm>
            <a:custGeom>
              <a:avLst/>
              <a:gdLst>
                <a:gd name="T0" fmla="*/ 6 w 33"/>
                <a:gd name="T1" fmla="*/ 14 h 25"/>
                <a:gd name="T2" fmla="*/ 28 w 33"/>
                <a:gd name="T3" fmla="*/ 2 h 25"/>
                <a:gd name="T4" fmla="*/ 33 w 33"/>
                <a:gd name="T5" fmla="*/ 3 h 25"/>
                <a:gd name="T6" fmla="*/ 28 w 33"/>
                <a:gd name="T7" fmla="*/ 11 h 25"/>
                <a:gd name="T8" fmla="*/ 6 w 33"/>
                <a:gd name="T9" fmla="*/ 24 h 25"/>
                <a:gd name="T10" fmla="*/ 0 w 33"/>
                <a:gd name="T11" fmla="*/ 22 h 25"/>
                <a:gd name="T12" fmla="*/ 6 w 33"/>
                <a:gd name="T13" fmla="*/ 14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6" y="14"/>
                  </a:moveTo>
                  <a:cubicBezTo>
                    <a:pt x="28" y="2"/>
                    <a:pt x="28" y="2"/>
                    <a:pt x="28" y="2"/>
                  </a:cubicBezTo>
                  <a:cubicBezTo>
                    <a:pt x="31" y="0"/>
                    <a:pt x="33" y="1"/>
                    <a:pt x="33" y="3"/>
                  </a:cubicBezTo>
                  <a:cubicBezTo>
                    <a:pt x="33" y="6"/>
                    <a:pt x="31" y="9"/>
                    <a:pt x="28" y="11"/>
                  </a:cubicBezTo>
                  <a:cubicBezTo>
                    <a:pt x="6" y="24"/>
                    <a:pt x="6" y="24"/>
                    <a:pt x="6" y="24"/>
                  </a:cubicBezTo>
                  <a:cubicBezTo>
                    <a:pt x="3" y="25"/>
                    <a:pt x="0" y="25"/>
                    <a:pt x="0" y="22"/>
                  </a:cubicBezTo>
                  <a:cubicBezTo>
                    <a:pt x="0" y="20"/>
                    <a:pt x="3" y="16"/>
                    <a:pt x="6" y="1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5" name="ïSlíḋê">
              <a:extLst>
                <a:ext uri="{FF2B5EF4-FFF2-40B4-BE49-F238E27FC236}">
                  <a16:creationId xmlns:a16="http://schemas.microsoft.com/office/drawing/2014/main" id="{4F17EC9C-54D2-814A-A9BE-1DB79053AE51}"/>
                </a:ext>
              </a:extLst>
            </p:cNvPr>
            <p:cNvSpPr/>
            <p:nvPr/>
          </p:nvSpPr>
          <p:spPr bwMode="auto">
            <a:xfrm>
              <a:off x="3816350" y="3221038"/>
              <a:ext cx="438150" cy="550863"/>
            </a:xfrm>
            <a:custGeom>
              <a:avLst/>
              <a:gdLst>
                <a:gd name="T0" fmla="*/ 0 w 276"/>
                <a:gd name="T1" fmla="*/ 156 h 347"/>
                <a:gd name="T2" fmla="*/ 270 w 276"/>
                <a:gd name="T3" fmla="*/ 0 h 347"/>
                <a:gd name="T4" fmla="*/ 270 w 276"/>
                <a:gd name="T5" fmla="*/ 187 h 347"/>
                <a:gd name="T6" fmla="*/ 276 w 276"/>
                <a:gd name="T7" fmla="*/ 191 h 347"/>
                <a:gd name="T8" fmla="*/ 6 w 276"/>
                <a:gd name="T9" fmla="*/ 347 h 347"/>
                <a:gd name="T10" fmla="*/ 0 w 276"/>
                <a:gd name="T11" fmla="*/ 343 h 347"/>
                <a:gd name="T12" fmla="*/ 0 w 276"/>
                <a:gd name="T13" fmla="*/ 156 h 347"/>
              </a:gdLst>
              <a:ahLst/>
              <a:cxnLst>
                <a:cxn ang="0">
                  <a:pos x="T0" y="T1"/>
                </a:cxn>
                <a:cxn ang="0">
                  <a:pos x="T2" y="T3"/>
                </a:cxn>
                <a:cxn ang="0">
                  <a:pos x="T4" y="T5"/>
                </a:cxn>
                <a:cxn ang="0">
                  <a:pos x="T6" y="T7"/>
                </a:cxn>
                <a:cxn ang="0">
                  <a:pos x="T8" y="T9"/>
                </a:cxn>
                <a:cxn ang="0">
                  <a:pos x="T10" y="T11"/>
                </a:cxn>
                <a:cxn ang="0">
                  <a:pos x="T12" y="T13"/>
                </a:cxn>
              </a:cxnLst>
              <a:rect l="0" t="0" r="r" b="b"/>
              <a:pathLst>
                <a:path w="276" h="347">
                  <a:moveTo>
                    <a:pt x="0" y="156"/>
                  </a:moveTo>
                  <a:lnTo>
                    <a:pt x="270" y="0"/>
                  </a:lnTo>
                  <a:lnTo>
                    <a:pt x="270" y="187"/>
                  </a:lnTo>
                  <a:lnTo>
                    <a:pt x="276" y="191"/>
                  </a:lnTo>
                  <a:lnTo>
                    <a:pt x="6" y="347"/>
                  </a:lnTo>
                  <a:lnTo>
                    <a:pt x="0" y="343"/>
                  </a:lnTo>
                  <a:lnTo>
                    <a:pt x="0" y="156"/>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6" name="íṣ1íḋè">
              <a:extLst>
                <a:ext uri="{FF2B5EF4-FFF2-40B4-BE49-F238E27FC236}">
                  <a16:creationId xmlns:a16="http://schemas.microsoft.com/office/drawing/2014/main" id="{20452CC7-FBCB-A646-9B0D-81E65C0CF4D6}"/>
                </a:ext>
              </a:extLst>
            </p:cNvPr>
            <p:cNvSpPr/>
            <p:nvPr/>
          </p:nvSpPr>
          <p:spPr bwMode="auto">
            <a:xfrm>
              <a:off x="3825875" y="3227388"/>
              <a:ext cx="428625" cy="544513"/>
            </a:xfrm>
            <a:custGeom>
              <a:avLst/>
              <a:gdLst>
                <a:gd name="T0" fmla="*/ 0 w 270"/>
                <a:gd name="T1" fmla="*/ 156 h 343"/>
                <a:gd name="T2" fmla="*/ 270 w 270"/>
                <a:gd name="T3" fmla="*/ 0 h 343"/>
                <a:gd name="T4" fmla="*/ 270 w 270"/>
                <a:gd name="T5" fmla="*/ 187 h 343"/>
                <a:gd name="T6" fmla="*/ 0 w 270"/>
                <a:gd name="T7" fmla="*/ 343 h 343"/>
                <a:gd name="T8" fmla="*/ 0 w 270"/>
                <a:gd name="T9" fmla="*/ 156 h 343"/>
              </a:gdLst>
              <a:ahLst/>
              <a:cxnLst>
                <a:cxn ang="0">
                  <a:pos x="T0" y="T1"/>
                </a:cxn>
                <a:cxn ang="0">
                  <a:pos x="T2" y="T3"/>
                </a:cxn>
                <a:cxn ang="0">
                  <a:pos x="T4" y="T5"/>
                </a:cxn>
                <a:cxn ang="0">
                  <a:pos x="T6" y="T7"/>
                </a:cxn>
                <a:cxn ang="0">
                  <a:pos x="T8" y="T9"/>
                </a:cxn>
              </a:cxnLst>
              <a:rect l="0" t="0" r="r" b="b"/>
              <a:pathLst>
                <a:path w="270" h="343">
                  <a:moveTo>
                    <a:pt x="0" y="156"/>
                  </a:moveTo>
                  <a:lnTo>
                    <a:pt x="270" y="0"/>
                  </a:lnTo>
                  <a:lnTo>
                    <a:pt x="270" y="187"/>
                  </a:lnTo>
                  <a:lnTo>
                    <a:pt x="0" y="343"/>
                  </a:lnTo>
                  <a:lnTo>
                    <a:pt x="0" y="156"/>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7" name="isḷîďé">
              <a:extLst>
                <a:ext uri="{FF2B5EF4-FFF2-40B4-BE49-F238E27FC236}">
                  <a16:creationId xmlns:a16="http://schemas.microsoft.com/office/drawing/2014/main" id="{2F44D381-DED5-3745-8888-6C085AE21D75}"/>
                </a:ext>
              </a:extLst>
            </p:cNvPr>
            <p:cNvSpPr/>
            <p:nvPr/>
          </p:nvSpPr>
          <p:spPr bwMode="auto">
            <a:xfrm>
              <a:off x="3975100" y="3379788"/>
              <a:ext cx="107950" cy="85725"/>
            </a:xfrm>
            <a:custGeom>
              <a:avLst/>
              <a:gdLst>
                <a:gd name="T0" fmla="*/ 6 w 33"/>
                <a:gd name="T1" fmla="*/ 15 h 26"/>
                <a:gd name="T2" fmla="*/ 28 w 33"/>
                <a:gd name="T3" fmla="*/ 2 h 26"/>
                <a:gd name="T4" fmla="*/ 33 w 33"/>
                <a:gd name="T5" fmla="*/ 4 h 26"/>
                <a:gd name="T6" fmla="*/ 28 w 33"/>
                <a:gd name="T7" fmla="*/ 11 h 26"/>
                <a:gd name="T8" fmla="*/ 6 w 33"/>
                <a:gd name="T9" fmla="*/ 24 h 26"/>
                <a:gd name="T10" fmla="*/ 0 w 33"/>
                <a:gd name="T11" fmla="*/ 22 h 26"/>
                <a:gd name="T12" fmla="*/ 6 w 33"/>
                <a:gd name="T13" fmla="*/ 15 h 26"/>
              </a:gdLst>
              <a:ahLst/>
              <a:cxnLst>
                <a:cxn ang="0">
                  <a:pos x="T0" y="T1"/>
                </a:cxn>
                <a:cxn ang="0">
                  <a:pos x="T2" y="T3"/>
                </a:cxn>
                <a:cxn ang="0">
                  <a:pos x="T4" y="T5"/>
                </a:cxn>
                <a:cxn ang="0">
                  <a:pos x="T6" y="T7"/>
                </a:cxn>
                <a:cxn ang="0">
                  <a:pos x="T8" y="T9"/>
                </a:cxn>
                <a:cxn ang="0">
                  <a:pos x="T10" y="T11"/>
                </a:cxn>
                <a:cxn ang="0">
                  <a:pos x="T12" y="T13"/>
                </a:cxn>
              </a:cxnLst>
              <a:rect l="0" t="0" r="r" b="b"/>
              <a:pathLst>
                <a:path w="33" h="26">
                  <a:moveTo>
                    <a:pt x="6" y="15"/>
                  </a:moveTo>
                  <a:cubicBezTo>
                    <a:pt x="28" y="2"/>
                    <a:pt x="28" y="2"/>
                    <a:pt x="28" y="2"/>
                  </a:cubicBezTo>
                  <a:cubicBezTo>
                    <a:pt x="31" y="0"/>
                    <a:pt x="33" y="1"/>
                    <a:pt x="33" y="4"/>
                  </a:cubicBezTo>
                  <a:cubicBezTo>
                    <a:pt x="33" y="6"/>
                    <a:pt x="31" y="10"/>
                    <a:pt x="28" y="11"/>
                  </a:cubicBezTo>
                  <a:cubicBezTo>
                    <a:pt x="6" y="24"/>
                    <a:pt x="6" y="24"/>
                    <a:pt x="6" y="24"/>
                  </a:cubicBezTo>
                  <a:cubicBezTo>
                    <a:pt x="3" y="26"/>
                    <a:pt x="0" y="25"/>
                    <a:pt x="0" y="22"/>
                  </a:cubicBezTo>
                  <a:cubicBezTo>
                    <a:pt x="0" y="20"/>
                    <a:pt x="3" y="16"/>
                    <a:pt x="6" y="15"/>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8" name="íṧ1ïďê">
              <a:extLst>
                <a:ext uri="{FF2B5EF4-FFF2-40B4-BE49-F238E27FC236}">
                  <a16:creationId xmlns:a16="http://schemas.microsoft.com/office/drawing/2014/main" id="{5C11F77E-B641-954C-98C2-CE80A72DD1AB}"/>
                </a:ext>
              </a:extLst>
            </p:cNvPr>
            <p:cNvSpPr/>
            <p:nvPr/>
          </p:nvSpPr>
          <p:spPr bwMode="auto">
            <a:xfrm>
              <a:off x="3825875" y="2846388"/>
              <a:ext cx="428625" cy="542925"/>
            </a:xfrm>
            <a:custGeom>
              <a:avLst/>
              <a:gdLst>
                <a:gd name="T0" fmla="*/ 0 w 270"/>
                <a:gd name="T1" fmla="*/ 155 h 342"/>
                <a:gd name="T2" fmla="*/ 270 w 270"/>
                <a:gd name="T3" fmla="*/ 0 h 342"/>
                <a:gd name="T4" fmla="*/ 270 w 270"/>
                <a:gd name="T5" fmla="*/ 186 h 342"/>
                <a:gd name="T6" fmla="*/ 0 w 270"/>
                <a:gd name="T7" fmla="*/ 342 h 342"/>
                <a:gd name="T8" fmla="*/ 0 w 270"/>
                <a:gd name="T9" fmla="*/ 155 h 342"/>
              </a:gdLst>
              <a:ahLst/>
              <a:cxnLst>
                <a:cxn ang="0">
                  <a:pos x="T0" y="T1"/>
                </a:cxn>
                <a:cxn ang="0">
                  <a:pos x="T2" y="T3"/>
                </a:cxn>
                <a:cxn ang="0">
                  <a:pos x="T4" y="T5"/>
                </a:cxn>
                <a:cxn ang="0">
                  <a:pos x="T6" y="T7"/>
                </a:cxn>
                <a:cxn ang="0">
                  <a:pos x="T8" y="T9"/>
                </a:cxn>
              </a:cxnLst>
              <a:rect l="0" t="0" r="r" b="b"/>
              <a:pathLst>
                <a:path w="270" h="342">
                  <a:moveTo>
                    <a:pt x="0" y="155"/>
                  </a:moveTo>
                  <a:lnTo>
                    <a:pt x="270" y="0"/>
                  </a:lnTo>
                  <a:lnTo>
                    <a:pt x="270" y="186"/>
                  </a:lnTo>
                  <a:lnTo>
                    <a:pt x="0" y="342"/>
                  </a:lnTo>
                  <a:lnTo>
                    <a:pt x="0" y="155"/>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49" name="íSļiḍe">
              <a:extLst>
                <a:ext uri="{FF2B5EF4-FFF2-40B4-BE49-F238E27FC236}">
                  <a16:creationId xmlns:a16="http://schemas.microsoft.com/office/drawing/2014/main" id="{45897AA0-D215-4842-917C-887CD71B4AF7}"/>
                </a:ext>
              </a:extLst>
            </p:cNvPr>
            <p:cNvSpPr/>
            <p:nvPr/>
          </p:nvSpPr>
          <p:spPr bwMode="auto">
            <a:xfrm>
              <a:off x="4235450" y="2855913"/>
              <a:ext cx="233363" cy="398463"/>
            </a:xfrm>
            <a:custGeom>
              <a:avLst/>
              <a:gdLst>
                <a:gd name="T0" fmla="*/ 147 w 147"/>
                <a:gd name="T1" fmla="*/ 85 h 251"/>
                <a:gd name="T2" fmla="*/ 0 w 147"/>
                <a:gd name="T3" fmla="*/ 0 h 251"/>
                <a:gd name="T4" fmla="*/ 0 w 147"/>
                <a:gd name="T5" fmla="*/ 166 h 251"/>
                <a:gd name="T6" fmla="*/ 147 w 147"/>
                <a:gd name="T7" fmla="*/ 251 h 251"/>
                <a:gd name="T8" fmla="*/ 147 w 147"/>
                <a:gd name="T9" fmla="*/ 85 h 251"/>
              </a:gdLst>
              <a:ahLst/>
              <a:cxnLst>
                <a:cxn ang="0">
                  <a:pos x="T0" y="T1"/>
                </a:cxn>
                <a:cxn ang="0">
                  <a:pos x="T2" y="T3"/>
                </a:cxn>
                <a:cxn ang="0">
                  <a:pos x="T4" y="T5"/>
                </a:cxn>
                <a:cxn ang="0">
                  <a:pos x="T6" y="T7"/>
                </a:cxn>
                <a:cxn ang="0">
                  <a:pos x="T8" y="T9"/>
                </a:cxn>
              </a:cxnLst>
              <a:rect l="0" t="0" r="r" b="b"/>
              <a:pathLst>
                <a:path w="147" h="251">
                  <a:moveTo>
                    <a:pt x="147" y="85"/>
                  </a:moveTo>
                  <a:lnTo>
                    <a:pt x="0" y="0"/>
                  </a:lnTo>
                  <a:lnTo>
                    <a:pt x="0" y="166"/>
                  </a:lnTo>
                  <a:lnTo>
                    <a:pt x="147" y="251"/>
                  </a:lnTo>
                  <a:lnTo>
                    <a:pt x="147" y="85"/>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0" name="îśḻiḓé">
              <a:extLst>
                <a:ext uri="{FF2B5EF4-FFF2-40B4-BE49-F238E27FC236}">
                  <a16:creationId xmlns:a16="http://schemas.microsoft.com/office/drawing/2014/main" id="{B50F79D5-6E6D-364A-ADA3-D476C05C7BEE}"/>
                </a:ext>
              </a:extLst>
            </p:cNvPr>
            <p:cNvSpPr/>
            <p:nvPr/>
          </p:nvSpPr>
          <p:spPr bwMode="auto">
            <a:xfrm>
              <a:off x="3984625" y="2874963"/>
              <a:ext cx="376238" cy="557213"/>
            </a:xfrm>
            <a:custGeom>
              <a:avLst/>
              <a:gdLst>
                <a:gd name="T0" fmla="*/ 0 w 237"/>
                <a:gd name="T1" fmla="*/ 351 h 351"/>
                <a:gd name="T2" fmla="*/ 0 w 237"/>
                <a:gd name="T3" fmla="*/ 116 h 351"/>
                <a:gd name="T4" fmla="*/ 58 w 237"/>
                <a:gd name="T5" fmla="*/ 83 h 351"/>
                <a:gd name="T6" fmla="*/ 68 w 237"/>
                <a:gd name="T7" fmla="*/ 98 h 351"/>
                <a:gd name="T8" fmla="*/ 237 w 237"/>
                <a:gd name="T9" fmla="*/ 0 h 351"/>
                <a:gd name="T10" fmla="*/ 237 w 237"/>
                <a:gd name="T11" fmla="*/ 214 h 351"/>
                <a:gd name="T12" fmla="*/ 0 w 237"/>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37" h="351">
                  <a:moveTo>
                    <a:pt x="0" y="351"/>
                  </a:moveTo>
                  <a:lnTo>
                    <a:pt x="0" y="116"/>
                  </a:lnTo>
                  <a:lnTo>
                    <a:pt x="58" y="83"/>
                  </a:lnTo>
                  <a:lnTo>
                    <a:pt x="68" y="98"/>
                  </a:lnTo>
                  <a:lnTo>
                    <a:pt x="237" y="0"/>
                  </a:lnTo>
                  <a:lnTo>
                    <a:pt x="237" y="214"/>
                  </a:lnTo>
                  <a:lnTo>
                    <a:pt x="0" y="351"/>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1" name="íṣḻidè">
              <a:extLst>
                <a:ext uri="{FF2B5EF4-FFF2-40B4-BE49-F238E27FC236}">
                  <a16:creationId xmlns:a16="http://schemas.microsoft.com/office/drawing/2014/main" id="{AC0EAEE3-C787-F842-BBEA-1BC377DD8818}"/>
                </a:ext>
              </a:extLst>
            </p:cNvPr>
            <p:cNvSpPr/>
            <p:nvPr/>
          </p:nvSpPr>
          <p:spPr bwMode="auto">
            <a:xfrm>
              <a:off x="3984625" y="2892425"/>
              <a:ext cx="401638" cy="539750"/>
            </a:xfrm>
            <a:custGeom>
              <a:avLst/>
              <a:gdLst>
                <a:gd name="T0" fmla="*/ 0 w 253"/>
                <a:gd name="T1" fmla="*/ 340 h 340"/>
                <a:gd name="T2" fmla="*/ 19 w 253"/>
                <a:gd name="T3" fmla="*/ 135 h 340"/>
                <a:gd name="T4" fmla="*/ 253 w 253"/>
                <a:gd name="T5" fmla="*/ 0 h 340"/>
                <a:gd name="T6" fmla="*/ 237 w 253"/>
                <a:gd name="T7" fmla="*/ 203 h 340"/>
                <a:gd name="T8" fmla="*/ 0 w 253"/>
                <a:gd name="T9" fmla="*/ 340 h 340"/>
              </a:gdLst>
              <a:ahLst/>
              <a:cxnLst>
                <a:cxn ang="0">
                  <a:pos x="T0" y="T1"/>
                </a:cxn>
                <a:cxn ang="0">
                  <a:pos x="T2" y="T3"/>
                </a:cxn>
                <a:cxn ang="0">
                  <a:pos x="T4" y="T5"/>
                </a:cxn>
                <a:cxn ang="0">
                  <a:pos x="T6" y="T7"/>
                </a:cxn>
                <a:cxn ang="0">
                  <a:pos x="T8" y="T9"/>
                </a:cxn>
              </a:cxnLst>
              <a:rect l="0" t="0" r="r" b="b"/>
              <a:pathLst>
                <a:path w="253" h="340">
                  <a:moveTo>
                    <a:pt x="0" y="340"/>
                  </a:moveTo>
                  <a:lnTo>
                    <a:pt x="19" y="135"/>
                  </a:lnTo>
                  <a:lnTo>
                    <a:pt x="253" y="0"/>
                  </a:lnTo>
                  <a:lnTo>
                    <a:pt x="237" y="203"/>
                  </a:lnTo>
                  <a:lnTo>
                    <a:pt x="0" y="340"/>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2" name="îŝļiďé">
              <a:extLst>
                <a:ext uri="{FF2B5EF4-FFF2-40B4-BE49-F238E27FC236}">
                  <a16:creationId xmlns:a16="http://schemas.microsoft.com/office/drawing/2014/main" id="{31780EEA-AEC5-1F40-8A12-0E3965038DB3}"/>
                </a:ext>
              </a:extLst>
            </p:cNvPr>
            <p:cNvSpPr/>
            <p:nvPr/>
          </p:nvSpPr>
          <p:spPr bwMode="auto">
            <a:xfrm>
              <a:off x="3835400" y="3122613"/>
              <a:ext cx="204788" cy="379413"/>
            </a:xfrm>
            <a:custGeom>
              <a:avLst/>
              <a:gdLst>
                <a:gd name="T0" fmla="*/ 129 w 129"/>
                <a:gd name="T1" fmla="*/ 73 h 239"/>
                <a:gd name="T2" fmla="*/ 0 w 129"/>
                <a:gd name="T3" fmla="*/ 0 h 239"/>
                <a:gd name="T4" fmla="*/ 0 w 129"/>
                <a:gd name="T5" fmla="*/ 164 h 239"/>
                <a:gd name="T6" fmla="*/ 129 w 129"/>
                <a:gd name="T7" fmla="*/ 239 h 239"/>
                <a:gd name="T8" fmla="*/ 129 w 129"/>
                <a:gd name="T9" fmla="*/ 73 h 239"/>
              </a:gdLst>
              <a:ahLst/>
              <a:cxnLst>
                <a:cxn ang="0">
                  <a:pos x="T0" y="T1"/>
                </a:cxn>
                <a:cxn ang="0">
                  <a:pos x="T2" y="T3"/>
                </a:cxn>
                <a:cxn ang="0">
                  <a:pos x="T4" y="T5"/>
                </a:cxn>
                <a:cxn ang="0">
                  <a:pos x="T6" y="T7"/>
                </a:cxn>
                <a:cxn ang="0">
                  <a:pos x="T8" y="T9"/>
                </a:cxn>
              </a:cxnLst>
              <a:rect l="0" t="0" r="r" b="b"/>
              <a:pathLst>
                <a:path w="129" h="239">
                  <a:moveTo>
                    <a:pt x="129" y="73"/>
                  </a:moveTo>
                  <a:lnTo>
                    <a:pt x="0" y="0"/>
                  </a:lnTo>
                  <a:lnTo>
                    <a:pt x="0" y="164"/>
                  </a:lnTo>
                  <a:lnTo>
                    <a:pt x="129" y="239"/>
                  </a:lnTo>
                  <a:lnTo>
                    <a:pt x="129" y="73"/>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3" name="íSḷíde">
              <a:extLst>
                <a:ext uri="{FF2B5EF4-FFF2-40B4-BE49-F238E27FC236}">
                  <a16:creationId xmlns:a16="http://schemas.microsoft.com/office/drawing/2014/main" id="{CBFFADFF-42EF-954D-8C59-DC2297BA3E5E}"/>
                </a:ext>
              </a:extLst>
            </p:cNvPr>
            <p:cNvSpPr/>
            <p:nvPr/>
          </p:nvSpPr>
          <p:spPr bwMode="auto">
            <a:xfrm>
              <a:off x="4040188" y="2967038"/>
              <a:ext cx="428625" cy="547688"/>
            </a:xfrm>
            <a:custGeom>
              <a:avLst/>
              <a:gdLst>
                <a:gd name="T0" fmla="*/ 0 w 270"/>
                <a:gd name="T1" fmla="*/ 156 h 345"/>
                <a:gd name="T2" fmla="*/ 270 w 270"/>
                <a:gd name="T3" fmla="*/ 0 h 345"/>
                <a:gd name="T4" fmla="*/ 270 w 270"/>
                <a:gd name="T5" fmla="*/ 189 h 345"/>
                <a:gd name="T6" fmla="*/ 0 w 270"/>
                <a:gd name="T7" fmla="*/ 345 h 345"/>
                <a:gd name="T8" fmla="*/ 0 w 270"/>
                <a:gd name="T9" fmla="*/ 156 h 345"/>
              </a:gdLst>
              <a:ahLst/>
              <a:cxnLst>
                <a:cxn ang="0">
                  <a:pos x="T0" y="T1"/>
                </a:cxn>
                <a:cxn ang="0">
                  <a:pos x="T2" y="T3"/>
                </a:cxn>
                <a:cxn ang="0">
                  <a:pos x="T4" y="T5"/>
                </a:cxn>
                <a:cxn ang="0">
                  <a:pos x="T6" y="T7"/>
                </a:cxn>
                <a:cxn ang="0">
                  <a:pos x="T8" y="T9"/>
                </a:cxn>
              </a:cxnLst>
              <a:rect l="0" t="0" r="r" b="b"/>
              <a:pathLst>
                <a:path w="270" h="345">
                  <a:moveTo>
                    <a:pt x="0" y="156"/>
                  </a:moveTo>
                  <a:lnTo>
                    <a:pt x="270" y="0"/>
                  </a:lnTo>
                  <a:lnTo>
                    <a:pt x="270" y="189"/>
                  </a:lnTo>
                  <a:lnTo>
                    <a:pt x="0" y="345"/>
                  </a:lnTo>
                  <a:lnTo>
                    <a:pt x="0" y="156"/>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4" name="î$1íde">
              <a:extLst>
                <a:ext uri="{FF2B5EF4-FFF2-40B4-BE49-F238E27FC236}">
                  <a16:creationId xmlns:a16="http://schemas.microsoft.com/office/drawing/2014/main" id="{69179E91-3A10-9441-96D8-6EAB7A7BF2F0}"/>
                </a:ext>
              </a:extLst>
            </p:cNvPr>
            <p:cNvSpPr/>
            <p:nvPr/>
          </p:nvSpPr>
          <p:spPr bwMode="auto">
            <a:xfrm>
              <a:off x="4189413" y="3122613"/>
              <a:ext cx="107950" cy="82550"/>
            </a:xfrm>
            <a:custGeom>
              <a:avLst/>
              <a:gdLst>
                <a:gd name="T0" fmla="*/ 6 w 33"/>
                <a:gd name="T1" fmla="*/ 14 h 25"/>
                <a:gd name="T2" fmla="*/ 28 w 33"/>
                <a:gd name="T3" fmla="*/ 1 h 25"/>
                <a:gd name="T4" fmla="*/ 33 w 33"/>
                <a:gd name="T5" fmla="*/ 3 h 25"/>
                <a:gd name="T6" fmla="*/ 28 w 33"/>
                <a:gd name="T7" fmla="*/ 11 h 25"/>
                <a:gd name="T8" fmla="*/ 6 w 33"/>
                <a:gd name="T9" fmla="*/ 24 h 25"/>
                <a:gd name="T10" fmla="*/ 0 w 33"/>
                <a:gd name="T11" fmla="*/ 22 h 25"/>
                <a:gd name="T12" fmla="*/ 6 w 33"/>
                <a:gd name="T13" fmla="*/ 14 h 25"/>
              </a:gdLst>
              <a:ahLst/>
              <a:cxnLst>
                <a:cxn ang="0">
                  <a:pos x="T0" y="T1"/>
                </a:cxn>
                <a:cxn ang="0">
                  <a:pos x="T2" y="T3"/>
                </a:cxn>
                <a:cxn ang="0">
                  <a:pos x="T4" y="T5"/>
                </a:cxn>
                <a:cxn ang="0">
                  <a:pos x="T6" y="T7"/>
                </a:cxn>
                <a:cxn ang="0">
                  <a:pos x="T8" y="T9"/>
                </a:cxn>
                <a:cxn ang="0">
                  <a:pos x="T10" y="T11"/>
                </a:cxn>
                <a:cxn ang="0">
                  <a:pos x="T12" y="T13"/>
                </a:cxn>
              </a:cxnLst>
              <a:rect l="0" t="0" r="r" b="b"/>
              <a:pathLst>
                <a:path w="33" h="25">
                  <a:moveTo>
                    <a:pt x="6" y="14"/>
                  </a:moveTo>
                  <a:cubicBezTo>
                    <a:pt x="28" y="1"/>
                    <a:pt x="28" y="1"/>
                    <a:pt x="28" y="1"/>
                  </a:cubicBezTo>
                  <a:cubicBezTo>
                    <a:pt x="31" y="0"/>
                    <a:pt x="33" y="1"/>
                    <a:pt x="33" y="3"/>
                  </a:cubicBezTo>
                  <a:cubicBezTo>
                    <a:pt x="33" y="6"/>
                    <a:pt x="31" y="9"/>
                    <a:pt x="28" y="11"/>
                  </a:cubicBezTo>
                  <a:cubicBezTo>
                    <a:pt x="6" y="24"/>
                    <a:pt x="6" y="24"/>
                    <a:pt x="6" y="24"/>
                  </a:cubicBezTo>
                  <a:cubicBezTo>
                    <a:pt x="3" y="25"/>
                    <a:pt x="0" y="24"/>
                    <a:pt x="0" y="22"/>
                  </a:cubicBezTo>
                  <a:cubicBezTo>
                    <a:pt x="0" y="19"/>
                    <a:pt x="3" y="16"/>
                    <a:pt x="6" y="1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5" name="í$lïďe">
              <a:extLst>
                <a:ext uri="{FF2B5EF4-FFF2-40B4-BE49-F238E27FC236}">
                  <a16:creationId xmlns:a16="http://schemas.microsoft.com/office/drawing/2014/main" id="{73968F2A-DC08-9840-AA36-6121034F7D39}"/>
                </a:ext>
              </a:extLst>
            </p:cNvPr>
            <p:cNvSpPr/>
            <p:nvPr/>
          </p:nvSpPr>
          <p:spPr bwMode="auto">
            <a:xfrm>
              <a:off x="4024313" y="3208338"/>
              <a:ext cx="15875" cy="306388"/>
            </a:xfrm>
            <a:custGeom>
              <a:avLst/>
              <a:gdLst>
                <a:gd name="T0" fmla="*/ 10 w 10"/>
                <a:gd name="T1" fmla="*/ 4 h 193"/>
                <a:gd name="T2" fmla="*/ 0 w 10"/>
                <a:gd name="T3" fmla="*/ 0 h 193"/>
                <a:gd name="T4" fmla="*/ 0 w 10"/>
                <a:gd name="T5" fmla="*/ 187 h 193"/>
                <a:gd name="T6" fmla="*/ 10 w 10"/>
                <a:gd name="T7" fmla="*/ 193 h 193"/>
                <a:gd name="T8" fmla="*/ 10 w 10"/>
                <a:gd name="T9" fmla="*/ 4 h 193"/>
              </a:gdLst>
              <a:ahLst/>
              <a:cxnLst>
                <a:cxn ang="0">
                  <a:pos x="T0" y="T1"/>
                </a:cxn>
                <a:cxn ang="0">
                  <a:pos x="T2" y="T3"/>
                </a:cxn>
                <a:cxn ang="0">
                  <a:pos x="T4" y="T5"/>
                </a:cxn>
                <a:cxn ang="0">
                  <a:pos x="T6" y="T7"/>
                </a:cxn>
                <a:cxn ang="0">
                  <a:pos x="T8" y="T9"/>
                </a:cxn>
              </a:cxnLst>
              <a:rect l="0" t="0" r="r" b="b"/>
              <a:pathLst>
                <a:path w="10" h="193">
                  <a:moveTo>
                    <a:pt x="10" y="4"/>
                  </a:moveTo>
                  <a:lnTo>
                    <a:pt x="0" y="0"/>
                  </a:lnTo>
                  <a:lnTo>
                    <a:pt x="0" y="187"/>
                  </a:lnTo>
                  <a:lnTo>
                    <a:pt x="10" y="193"/>
                  </a:lnTo>
                  <a:lnTo>
                    <a:pt x="10" y="4"/>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6" name="íSľiḋè">
              <a:extLst>
                <a:ext uri="{FF2B5EF4-FFF2-40B4-BE49-F238E27FC236}">
                  <a16:creationId xmlns:a16="http://schemas.microsoft.com/office/drawing/2014/main" id="{5C61F420-0C49-D24E-A483-D961E1B982D4}"/>
                </a:ext>
              </a:extLst>
            </p:cNvPr>
            <p:cNvSpPr/>
            <p:nvPr/>
          </p:nvSpPr>
          <p:spPr bwMode="auto">
            <a:xfrm>
              <a:off x="4024313" y="2960688"/>
              <a:ext cx="444500" cy="254000"/>
            </a:xfrm>
            <a:custGeom>
              <a:avLst/>
              <a:gdLst>
                <a:gd name="T0" fmla="*/ 0 w 280"/>
                <a:gd name="T1" fmla="*/ 156 h 160"/>
                <a:gd name="T2" fmla="*/ 270 w 280"/>
                <a:gd name="T3" fmla="*/ 0 h 160"/>
                <a:gd name="T4" fmla="*/ 280 w 280"/>
                <a:gd name="T5" fmla="*/ 4 h 160"/>
                <a:gd name="T6" fmla="*/ 10 w 280"/>
                <a:gd name="T7" fmla="*/ 160 h 160"/>
                <a:gd name="T8" fmla="*/ 0 w 280"/>
                <a:gd name="T9" fmla="*/ 156 h 160"/>
              </a:gdLst>
              <a:ahLst/>
              <a:cxnLst>
                <a:cxn ang="0">
                  <a:pos x="T0" y="T1"/>
                </a:cxn>
                <a:cxn ang="0">
                  <a:pos x="T2" y="T3"/>
                </a:cxn>
                <a:cxn ang="0">
                  <a:pos x="T4" y="T5"/>
                </a:cxn>
                <a:cxn ang="0">
                  <a:pos x="T6" y="T7"/>
                </a:cxn>
                <a:cxn ang="0">
                  <a:pos x="T8" y="T9"/>
                </a:cxn>
              </a:cxnLst>
              <a:rect l="0" t="0" r="r" b="b"/>
              <a:pathLst>
                <a:path w="280" h="160">
                  <a:moveTo>
                    <a:pt x="0" y="156"/>
                  </a:moveTo>
                  <a:lnTo>
                    <a:pt x="270" y="0"/>
                  </a:lnTo>
                  <a:lnTo>
                    <a:pt x="280" y="4"/>
                  </a:lnTo>
                  <a:lnTo>
                    <a:pt x="10" y="160"/>
                  </a:lnTo>
                  <a:lnTo>
                    <a:pt x="0" y="156"/>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7" name="îSḷïḋe">
              <a:extLst>
                <a:ext uri="{FF2B5EF4-FFF2-40B4-BE49-F238E27FC236}">
                  <a16:creationId xmlns:a16="http://schemas.microsoft.com/office/drawing/2014/main" id="{8DC89794-159E-C648-84AB-3A0F71484B32}"/>
                </a:ext>
              </a:extLst>
            </p:cNvPr>
            <p:cNvSpPr/>
            <p:nvPr/>
          </p:nvSpPr>
          <p:spPr bwMode="auto">
            <a:xfrm>
              <a:off x="7827963" y="2838450"/>
              <a:ext cx="376238" cy="1022350"/>
            </a:xfrm>
            <a:custGeom>
              <a:avLst/>
              <a:gdLst>
                <a:gd name="T0" fmla="*/ 237 w 237"/>
                <a:gd name="T1" fmla="*/ 644 h 644"/>
                <a:gd name="T2" fmla="*/ 0 w 237"/>
                <a:gd name="T3" fmla="*/ 507 h 644"/>
                <a:gd name="T4" fmla="*/ 0 w 237"/>
                <a:gd name="T5" fmla="*/ 0 h 644"/>
                <a:gd name="T6" fmla="*/ 237 w 237"/>
                <a:gd name="T7" fmla="*/ 137 h 644"/>
                <a:gd name="T8" fmla="*/ 237 w 237"/>
                <a:gd name="T9" fmla="*/ 644 h 644"/>
              </a:gdLst>
              <a:ahLst/>
              <a:cxnLst>
                <a:cxn ang="0">
                  <a:pos x="T0" y="T1"/>
                </a:cxn>
                <a:cxn ang="0">
                  <a:pos x="T2" y="T3"/>
                </a:cxn>
                <a:cxn ang="0">
                  <a:pos x="T4" y="T5"/>
                </a:cxn>
                <a:cxn ang="0">
                  <a:pos x="T6" y="T7"/>
                </a:cxn>
                <a:cxn ang="0">
                  <a:pos x="T8" y="T9"/>
                </a:cxn>
              </a:cxnLst>
              <a:rect l="0" t="0" r="r" b="b"/>
              <a:pathLst>
                <a:path w="237" h="644">
                  <a:moveTo>
                    <a:pt x="237" y="644"/>
                  </a:moveTo>
                  <a:lnTo>
                    <a:pt x="0" y="507"/>
                  </a:lnTo>
                  <a:lnTo>
                    <a:pt x="0" y="0"/>
                  </a:lnTo>
                  <a:lnTo>
                    <a:pt x="237" y="137"/>
                  </a:lnTo>
                  <a:lnTo>
                    <a:pt x="237" y="644"/>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8" name="i$1ïďè">
              <a:extLst>
                <a:ext uri="{FF2B5EF4-FFF2-40B4-BE49-F238E27FC236}">
                  <a16:creationId xmlns:a16="http://schemas.microsoft.com/office/drawing/2014/main" id="{B4CC42FA-0E0E-9B44-93FD-0B47149643B1}"/>
                </a:ext>
              </a:extLst>
            </p:cNvPr>
            <p:cNvSpPr/>
            <p:nvPr/>
          </p:nvSpPr>
          <p:spPr bwMode="auto">
            <a:xfrm>
              <a:off x="8204200" y="2746375"/>
              <a:ext cx="534988" cy="1114425"/>
            </a:xfrm>
            <a:custGeom>
              <a:avLst/>
              <a:gdLst>
                <a:gd name="T0" fmla="*/ 0 w 337"/>
                <a:gd name="T1" fmla="*/ 195 h 702"/>
                <a:gd name="T2" fmla="*/ 337 w 337"/>
                <a:gd name="T3" fmla="*/ 0 h 702"/>
                <a:gd name="T4" fmla="*/ 337 w 337"/>
                <a:gd name="T5" fmla="*/ 507 h 702"/>
                <a:gd name="T6" fmla="*/ 0 w 337"/>
                <a:gd name="T7" fmla="*/ 702 h 702"/>
                <a:gd name="T8" fmla="*/ 0 w 337"/>
                <a:gd name="T9" fmla="*/ 195 h 702"/>
              </a:gdLst>
              <a:ahLst/>
              <a:cxnLst>
                <a:cxn ang="0">
                  <a:pos x="T0" y="T1"/>
                </a:cxn>
                <a:cxn ang="0">
                  <a:pos x="T2" y="T3"/>
                </a:cxn>
                <a:cxn ang="0">
                  <a:pos x="T4" y="T5"/>
                </a:cxn>
                <a:cxn ang="0">
                  <a:pos x="T6" y="T7"/>
                </a:cxn>
                <a:cxn ang="0">
                  <a:pos x="T8" y="T9"/>
                </a:cxn>
              </a:cxnLst>
              <a:rect l="0" t="0" r="r" b="b"/>
              <a:pathLst>
                <a:path w="337" h="702">
                  <a:moveTo>
                    <a:pt x="0" y="195"/>
                  </a:moveTo>
                  <a:lnTo>
                    <a:pt x="337" y="0"/>
                  </a:lnTo>
                  <a:lnTo>
                    <a:pt x="337" y="507"/>
                  </a:lnTo>
                  <a:lnTo>
                    <a:pt x="0" y="702"/>
                  </a:lnTo>
                  <a:lnTo>
                    <a:pt x="0" y="195"/>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59" name="íślïḑé">
              <a:extLst>
                <a:ext uri="{FF2B5EF4-FFF2-40B4-BE49-F238E27FC236}">
                  <a16:creationId xmlns:a16="http://schemas.microsoft.com/office/drawing/2014/main" id="{7012E65F-7ABD-4844-BA6D-1C63C45AE14F}"/>
                </a:ext>
              </a:extLst>
            </p:cNvPr>
            <p:cNvSpPr/>
            <p:nvPr/>
          </p:nvSpPr>
          <p:spPr bwMode="auto">
            <a:xfrm>
              <a:off x="7827963" y="2528888"/>
              <a:ext cx="911225" cy="527050"/>
            </a:xfrm>
            <a:custGeom>
              <a:avLst/>
              <a:gdLst>
                <a:gd name="T0" fmla="*/ 574 w 574"/>
                <a:gd name="T1" fmla="*/ 137 h 332"/>
                <a:gd name="T2" fmla="*/ 237 w 574"/>
                <a:gd name="T3" fmla="*/ 332 h 332"/>
                <a:gd name="T4" fmla="*/ 0 w 574"/>
                <a:gd name="T5" fmla="*/ 195 h 332"/>
                <a:gd name="T6" fmla="*/ 339 w 574"/>
                <a:gd name="T7" fmla="*/ 0 h 332"/>
                <a:gd name="T8" fmla="*/ 574 w 574"/>
                <a:gd name="T9" fmla="*/ 137 h 332"/>
              </a:gdLst>
              <a:ahLst/>
              <a:cxnLst>
                <a:cxn ang="0">
                  <a:pos x="T0" y="T1"/>
                </a:cxn>
                <a:cxn ang="0">
                  <a:pos x="T2" y="T3"/>
                </a:cxn>
                <a:cxn ang="0">
                  <a:pos x="T4" y="T5"/>
                </a:cxn>
                <a:cxn ang="0">
                  <a:pos x="T6" y="T7"/>
                </a:cxn>
                <a:cxn ang="0">
                  <a:pos x="T8" y="T9"/>
                </a:cxn>
              </a:cxnLst>
              <a:rect l="0" t="0" r="r" b="b"/>
              <a:pathLst>
                <a:path w="574" h="332">
                  <a:moveTo>
                    <a:pt x="574" y="137"/>
                  </a:moveTo>
                  <a:lnTo>
                    <a:pt x="237" y="332"/>
                  </a:lnTo>
                  <a:lnTo>
                    <a:pt x="0" y="195"/>
                  </a:lnTo>
                  <a:lnTo>
                    <a:pt x="339" y="0"/>
                  </a:lnTo>
                  <a:lnTo>
                    <a:pt x="574" y="137"/>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0" name="íṧļîḓê">
              <a:extLst>
                <a:ext uri="{FF2B5EF4-FFF2-40B4-BE49-F238E27FC236}">
                  <a16:creationId xmlns:a16="http://schemas.microsoft.com/office/drawing/2014/main" id="{EB287392-3014-2242-8A3C-C9A17230D7D4}"/>
                </a:ext>
              </a:extLst>
            </p:cNvPr>
            <p:cNvSpPr/>
            <p:nvPr/>
          </p:nvSpPr>
          <p:spPr bwMode="auto">
            <a:xfrm>
              <a:off x="8256588" y="2838450"/>
              <a:ext cx="439738" cy="550863"/>
            </a:xfrm>
            <a:custGeom>
              <a:avLst/>
              <a:gdLst>
                <a:gd name="T0" fmla="*/ 0 w 277"/>
                <a:gd name="T1" fmla="*/ 156 h 347"/>
                <a:gd name="T2" fmla="*/ 270 w 277"/>
                <a:gd name="T3" fmla="*/ 0 h 347"/>
                <a:gd name="T4" fmla="*/ 277 w 277"/>
                <a:gd name="T5" fmla="*/ 5 h 347"/>
                <a:gd name="T6" fmla="*/ 277 w 277"/>
                <a:gd name="T7" fmla="*/ 191 h 347"/>
                <a:gd name="T8" fmla="*/ 6 w 277"/>
                <a:gd name="T9" fmla="*/ 347 h 347"/>
                <a:gd name="T10" fmla="*/ 0 w 277"/>
                <a:gd name="T11" fmla="*/ 343 h 347"/>
                <a:gd name="T12" fmla="*/ 0 w 277"/>
                <a:gd name="T13" fmla="*/ 156 h 347"/>
              </a:gdLst>
              <a:ahLst/>
              <a:cxnLst>
                <a:cxn ang="0">
                  <a:pos x="T0" y="T1"/>
                </a:cxn>
                <a:cxn ang="0">
                  <a:pos x="T2" y="T3"/>
                </a:cxn>
                <a:cxn ang="0">
                  <a:pos x="T4" y="T5"/>
                </a:cxn>
                <a:cxn ang="0">
                  <a:pos x="T6" y="T7"/>
                </a:cxn>
                <a:cxn ang="0">
                  <a:pos x="T8" y="T9"/>
                </a:cxn>
                <a:cxn ang="0">
                  <a:pos x="T10" y="T11"/>
                </a:cxn>
                <a:cxn ang="0">
                  <a:pos x="T12" y="T13"/>
                </a:cxn>
              </a:cxnLst>
              <a:rect l="0" t="0" r="r" b="b"/>
              <a:pathLst>
                <a:path w="277" h="347">
                  <a:moveTo>
                    <a:pt x="0" y="156"/>
                  </a:moveTo>
                  <a:lnTo>
                    <a:pt x="270" y="0"/>
                  </a:lnTo>
                  <a:lnTo>
                    <a:pt x="277" y="5"/>
                  </a:lnTo>
                  <a:lnTo>
                    <a:pt x="277" y="191"/>
                  </a:lnTo>
                  <a:lnTo>
                    <a:pt x="6" y="347"/>
                  </a:lnTo>
                  <a:lnTo>
                    <a:pt x="0" y="343"/>
                  </a:lnTo>
                  <a:lnTo>
                    <a:pt x="0" y="156"/>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1" name="iṣḻîḓê">
              <a:extLst>
                <a:ext uri="{FF2B5EF4-FFF2-40B4-BE49-F238E27FC236}">
                  <a16:creationId xmlns:a16="http://schemas.microsoft.com/office/drawing/2014/main" id="{B34DB04F-6D55-C84A-9B39-24E488AB1C00}"/>
                </a:ext>
              </a:extLst>
            </p:cNvPr>
            <p:cNvSpPr/>
            <p:nvPr/>
          </p:nvSpPr>
          <p:spPr bwMode="auto">
            <a:xfrm>
              <a:off x="8266113" y="2846388"/>
              <a:ext cx="430213" cy="542925"/>
            </a:xfrm>
            <a:custGeom>
              <a:avLst/>
              <a:gdLst>
                <a:gd name="T0" fmla="*/ 0 w 271"/>
                <a:gd name="T1" fmla="*/ 155 h 342"/>
                <a:gd name="T2" fmla="*/ 271 w 271"/>
                <a:gd name="T3" fmla="*/ 0 h 342"/>
                <a:gd name="T4" fmla="*/ 271 w 271"/>
                <a:gd name="T5" fmla="*/ 186 h 342"/>
                <a:gd name="T6" fmla="*/ 0 w 271"/>
                <a:gd name="T7" fmla="*/ 342 h 342"/>
                <a:gd name="T8" fmla="*/ 0 w 271"/>
                <a:gd name="T9" fmla="*/ 155 h 342"/>
              </a:gdLst>
              <a:ahLst/>
              <a:cxnLst>
                <a:cxn ang="0">
                  <a:pos x="T0" y="T1"/>
                </a:cxn>
                <a:cxn ang="0">
                  <a:pos x="T2" y="T3"/>
                </a:cxn>
                <a:cxn ang="0">
                  <a:pos x="T4" y="T5"/>
                </a:cxn>
                <a:cxn ang="0">
                  <a:pos x="T6" y="T7"/>
                </a:cxn>
                <a:cxn ang="0">
                  <a:pos x="T8" y="T9"/>
                </a:cxn>
              </a:cxnLst>
              <a:rect l="0" t="0" r="r" b="b"/>
              <a:pathLst>
                <a:path w="271" h="342">
                  <a:moveTo>
                    <a:pt x="0" y="155"/>
                  </a:moveTo>
                  <a:lnTo>
                    <a:pt x="271" y="0"/>
                  </a:lnTo>
                  <a:lnTo>
                    <a:pt x="271" y="186"/>
                  </a:lnTo>
                  <a:lnTo>
                    <a:pt x="0" y="342"/>
                  </a:lnTo>
                  <a:lnTo>
                    <a:pt x="0" y="155"/>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2" name="iSḷíḓê">
              <a:extLst>
                <a:ext uri="{FF2B5EF4-FFF2-40B4-BE49-F238E27FC236}">
                  <a16:creationId xmlns:a16="http://schemas.microsoft.com/office/drawing/2014/main" id="{050E7FE1-7FAC-0D41-BD93-7BFFBAB28092}"/>
                </a:ext>
              </a:extLst>
            </p:cNvPr>
            <p:cNvSpPr/>
            <p:nvPr/>
          </p:nvSpPr>
          <p:spPr bwMode="auto">
            <a:xfrm>
              <a:off x="8418513" y="2997200"/>
              <a:ext cx="106363" cy="85725"/>
            </a:xfrm>
            <a:custGeom>
              <a:avLst/>
              <a:gdLst>
                <a:gd name="T0" fmla="*/ 5 w 32"/>
                <a:gd name="T1" fmla="*/ 15 h 26"/>
                <a:gd name="T2" fmla="*/ 27 w 32"/>
                <a:gd name="T3" fmla="*/ 2 h 26"/>
                <a:gd name="T4" fmla="*/ 32 w 32"/>
                <a:gd name="T5" fmla="*/ 4 h 26"/>
                <a:gd name="T6" fmla="*/ 27 w 32"/>
                <a:gd name="T7" fmla="*/ 11 h 26"/>
                <a:gd name="T8" fmla="*/ 5 w 32"/>
                <a:gd name="T9" fmla="*/ 24 h 26"/>
                <a:gd name="T10" fmla="*/ 0 w 32"/>
                <a:gd name="T11" fmla="*/ 22 h 26"/>
                <a:gd name="T12" fmla="*/ 5 w 32"/>
                <a:gd name="T13" fmla="*/ 15 h 26"/>
              </a:gdLst>
              <a:ahLst/>
              <a:cxnLst>
                <a:cxn ang="0">
                  <a:pos x="T0" y="T1"/>
                </a:cxn>
                <a:cxn ang="0">
                  <a:pos x="T2" y="T3"/>
                </a:cxn>
                <a:cxn ang="0">
                  <a:pos x="T4" y="T5"/>
                </a:cxn>
                <a:cxn ang="0">
                  <a:pos x="T6" y="T7"/>
                </a:cxn>
                <a:cxn ang="0">
                  <a:pos x="T8" y="T9"/>
                </a:cxn>
                <a:cxn ang="0">
                  <a:pos x="T10" y="T11"/>
                </a:cxn>
                <a:cxn ang="0">
                  <a:pos x="T12" y="T13"/>
                </a:cxn>
              </a:cxnLst>
              <a:rect l="0" t="0" r="r" b="b"/>
              <a:pathLst>
                <a:path w="32" h="26">
                  <a:moveTo>
                    <a:pt x="5" y="15"/>
                  </a:moveTo>
                  <a:cubicBezTo>
                    <a:pt x="27" y="2"/>
                    <a:pt x="27" y="2"/>
                    <a:pt x="27" y="2"/>
                  </a:cubicBezTo>
                  <a:cubicBezTo>
                    <a:pt x="30" y="0"/>
                    <a:pt x="32" y="1"/>
                    <a:pt x="32" y="4"/>
                  </a:cubicBezTo>
                  <a:cubicBezTo>
                    <a:pt x="32" y="6"/>
                    <a:pt x="30" y="10"/>
                    <a:pt x="27" y="11"/>
                  </a:cubicBezTo>
                  <a:cubicBezTo>
                    <a:pt x="5" y="24"/>
                    <a:pt x="5" y="24"/>
                    <a:pt x="5" y="24"/>
                  </a:cubicBezTo>
                  <a:cubicBezTo>
                    <a:pt x="2" y="26"/>
                    <a:pt x="0" y="25"/>
                    <a:pt x="0" y="22"/>
                  </a:cubicBezTo>
                  <a:cubicBezTo>
                    <a:pt x="0" y="20"/>
                    <a:pt x="2" y="16"/>
                    <a:pt x="5" y="15"/>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3" name="íš1iḋê">
              <a:extLst>
                <a:ext uri="{FF2B5EF4-FFF2-40B4-BE49-F238E27FC236}">
                  <a16:creationId xmlns:a16="http://schemas.microsoft.com/office/drawing/2014/main" id="{836B2261-4EC3-0949-BCCD-008CEEFDB040}"/>
                </a:ext>
              </a:extLst>
            </p:cNvPr>
            <p:cNvSpPr/>
            <p:nvPr/>
          </p:nvSpPr>
          <p:spPr bwMode="auto">
            <a:xfrm>
              <a:off x="8247063" y="3214688"/>
              <a:ext cx="438150" cy="550863"/>
            </a:xfrm>
            <a:custGeom>
              <a:avLst/>
              <a:gdLst>
                <a:gd name="T0" fmla="*/ 0 w 276"/>
                <a:gd name="T1" fmla="*/ 156 h 347"/>
                <a:gd name="T2" fmla="*/ 270 w 276"/>
                <a:gd name="T3" fmla="*/ 0 h 347"/>
                <a:gd name="T4" fmla="*/ 270 w 276"/>
                <a:gd name="T5" fmla="*/ 189 h 347"/>
                <a:gd name="T6" fmla="*/ 276 w 276"/>
                <a:gd name="T7" fmla="*/ 191 h 347"/>
                <a:gd name="T8" fmla="*/ 6 w 276"/>
                <a:gd name="T9" fmla="*/ 347 h 347"/>
                <a:gd name="T10" fmla="*/ 0 w 276"/>
                <a:gd name="T11" fmla="*/ 345 h 347"/>
                <a:gd name="T12" fmla="*/ 0 w 276"/>
                <a:gd name="T13" fmla="*/ 156 h 347"/>
              </a:gdLst>
              <a:ahLst/>
              <a:cxnLst>
                <a:cxn ang="0">
                  <a:pos x="T0" y="T1"/>
                </a:cxn>
                <a:cxn ang="0">
                  <a:pos x="T2" y="T3"/>
                </a:cxn>
                <a:cxn ang="0">
                  <a:pos x="T4" y="T5"/>
                </a:cxn>
                <a:cxn ang="0">
                  <a:pos x="T6" y="T7"/>
                </a:cxn>
                <a:cxn ang="0">
                  <a:pos x="T8" y="T9"/>
                </a:cxn>
                <a:cxn ang="0">
                  <a:pos x="T10" y="T11"/>
                </a:cxn>
                <a:cxn ang="0">
                  <a:pos x="T12" y="T13"/>
                </a:cxn>
              </a:cxnLst>
              <a:rect l="0" t="0" r="r" b="b"/>
              <a:pathLst>
                <a:path w="276" h="347">
                  <a:moveTo>
                    <a:pt x="0" y="156"/>
                  </a:moveTo>
                  <a:lnTo>
                    <a:pt x="270" y="0"/>
                  </a:lnTo>
                  <a:lnTo>
                    <a:pt x="270" y="189"/>
                  </a:lnTo>
                  <a:lnTo>
                    <a:pt x="276" y="191"/>
                  </a:lnTo>
                  <a:lnTo>
                    <a:pt x="6" y="347"/>
                  </a:lnTo>
                  <a:lnTo>
                    <a:pt x="0" y="345"/>
                  </a:lnTo>
                  <a:lnTo>
                    <a:pt x="0" y="156"/>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4" name="ïṥľïḑé">
              <a:extLst>
                <a:ext uri="{FF2B5EF4-FFF2-40B4-BE49-F238E27FC236}">
                  <a16:creationId xmlns:a16="http://schemas.microsoft.com/office/drawing/2014/main" id="{8596B2C3-A2F9-9345-BA45-47FF3CF7CB27}"/>
                </a:ext>
              </a:extLst>
            </p:cNvPr>
            <p:cNvSpPr/>
            <p:nvPr/>
          </p:nvSpPr>
          <p:spPr bwMode="auto">
            <a:xfrm>
              <a:off x="8256588" y="3221038"/>
              <a:ext cx="428625" cy="544513"/>
            </a:xfrm>
            <a:custGeom>
              <a:avLst/>
              <a:gdLst>
                <a:gd name="T0" fmla="*/ 0 w 270"/>
                <a:gd name="T1" fmla="*/ 156 h 343"/>
                <a:gd name="T2" fmla="*/ 270 w 270"/>
                <a:gd name="T3" fmla="*/ 0 h 343"/>
                <a:gd name="T4" fmla="*/ 270 w 270"/>
                <a:gd name="T5" fmla="*/ 187 h 343"/>
                <a:gd name="T6" fmla="*/ 0 w 270"/>
                <a:gd name="T7" fmla="*/ 343 h 343"/>
                <a:gd name="T8" fmla="*/ 0 w 270"/>
                <a:gd name="T9" fmla="*/ 156 h 343"/>
              </a:gdLst>
              <a:ahLst/>
              <a:cxnLst>
                <a:cxn ang="0">
                  <a:pos x="T0" y="T1"/>
                </a:cxn>
                <a:cxn ang="0">
                  <a:pos x="T2" y="T3"/>
                </a:cxn>
                <a:cxn ang="0">
                  <a:pos x="T4" y="T5"/>
                </a:cxn>
                <a:cxn ang="0">
                  <a:pos x="T6" y="T7"/>
                </a:cxn>
                <a:cxn ang="0">
                  <a:pos x="T8" y="T9"/>
                </a:cxn>
              </a:cxnLst>
              <a:rect l="0" t="0" r="r" b="b"/>
              <a:pathLst>
                <a:path w="270" h="343">
                  <a:moveTo>
                    <a:pt x="0" y="156"/>
                  </a:moveTo>
                  <a:lnTo>
                    <a:pt x="270" y="0"/>
                  </a:lnTo>
                  <a:lnTo>
                    <a:pt x="270" y="187"/>
                  </a:lnTo>
                  <a:lnTo>
                    <a:pt x="0" y="343"/>
                  </a:lnTo>
                  <a:lnTo>
                    <a:pt x="0" y="156"/>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5" name="ïṥļïḓè">
              <a:extLst>
                <a:ext uri="{FF2B5EF4-FFF2-40B4-BE49-F238E27FC236}">
                  <a16:creationId xmlns:a16="http://schemas.microsoft.com/office/drawing/2014/main" id="{71D31C6B-A953-1C42-B125-CEADA557C231}"/>
                </a:ext>
              </a:extLst>
            </p:cNvPr>
            <p:cNvSpPr/>
            <p:nvPr/>
          </p:nvSpPr>
          <p:spPr bwMode="auto">
            <a:xfrm>
              <a:off x="8408988" y="3376613"/>
              <a:ext cx="104775" cy="82550"/>
            </a:xfrm>
            <a:custGeom>
              <a:avLst/>
              <a:gdLst>
                <a:gd name="T0" fmla="*/ 5 w 32"/>
                <a:gd name="T1" fmla="*/ 14 h 25"/>
                <a:gd name="T2" fmla="*/ 27 w 32"/>
                <a:gd name="T3" fmla="*/ 1 h 25"/>
                <a:gd name="T4" fmla="*/ 32 w 32"/>
                <a:gd name="T5" fmla="*/ 3 h 25"/>
                <a:gd name="T6" fmla="*/ 27 w 32"/>
                <a:gd name="T7" fmla="*/ 11 h 25"/>
                <a:gd name="T8" fmla="*/ 5 w 32"/>
                <a:gd name="T9" fmla="*/ 23 h 25"/>
                <a:gd name="T10" fmla="*/ 0 w 32"/>
                <a:gd name="T11" fmla="*/ 22 h 25"/>
                <a:gd name="T12" fmla="*/ 5 w 32"/>
                <a:gd name="T13" fmla="*/ 14 h 25"/>
              </a:gdLst>
              <a:ahLst/>
              <a:cxnLst>
                <a:cxn ang="0">
                  <a:pos x="T0" y="T1"/>
                </a:cxn>
                <a:cxn ang="0">
                  <a:pos x="T2" y="T3"/>
                </a:cxn>
                <a:cxn ang="0">
                  <a:pos x="T4" y="T5"/>
                </a:cxn>
                <a:cxn ang="0">
                  <a:pos x="T6" y="T7"/>
                </a:cxn>
                <a:cxn ang="0">
                  <a:pos x="T8" y="T9"/>
                </a:cxn>
                <a:cxn ang="0">
                  <a:pos x="T10" y="T11"/>
                </a:cxn>
                <a:cxn ang="0">
                  <a:pos x="T12" y="T13"/>
                </a:cxn>
              </a:cxnLst>
              <a:rect l="0" t="0" r="r" b="b"/>
              <a:pathLst>
                <a:path w="32" h="25">
                  <a:moveTo>
                    <a:pt x="5" y="14"/>
                  </a:moveTo>
                  <a:cubicBezTo>
                    <a:pt x="27" y="1"/>
                    <a:pt x="27" y="1"/>
                    <a:pt x="27" y="1"/>
                  </a:cubicBezTo>
                  <a:cubicBezTo>
                    <a:pt x="30" y="0"/>
                    <a:pt x="32" y="0"/>
                    <a:pt x="32" y="3"/>
                  </a:cubicBezTo>
                  <a:cubicBezTo>
                    <a:pt x="32" y="5"/>
                    <a:pt x="30" y="9"/>
                    <a:pt x="27" y="11"/>
                  </a:cubicBezTo>
                  <a:cubicBezTo>
                    <a:pt x="5" y="23"/>
                    <a:pt x="5" y="23"/>
                    <a:pt x="5" y="23"/>
                  </a:cubicBezTo>
                  <a:cubicBezTo>
                    <a:pt x="2" y="25"/>
                    <a:pt x="0" y="24"/>
                    <a:pt x="0" y="22"/>
                  </a:cubicBezTo>
                  <a:cubicBezTo>
                    <a:pt x="0" y="19"/>
                    <a:pt x="2" y="16"/>
                    <a:pt x="5" y="1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6" name="îşlïḓé">
              <a:extLst>
                <a:ext uri="{FF2B5EF4-FFF2-40B4-BE49-F238E27FC236}">
                  <a16:creationId xmlns:a16="http://schemas.microsoft.com/office/drawing/2014/main" id="{425E05DB-DB12-C54A-8B19-3125A3620A3D}"/>
                </a:ext>
              </a:extLst>
            </p:cNvPr>
            <p:cNvSpPr/>
            <p:nvPr/>
          </p:nvSpPr>
          <p:spPr bwMode="auto">
            <a:xfrm>
              <a:off x="4324350" y="4014788"/>
              <a:ext cx="376238" cy="682625"/>
            </a:xfrm>
            <a:custGeom>
              <a:avLst/>
              <a:gdLst>
                <a:gd name="T0" fmla="*/ 94 w 114"/>
                <a:gd name="T1" fmla="*/ 207 h 207"/>
                <a:gd name="T2" fmla="*/ 54 w 114"/>
                <a:gd name="T3" fmla="*/ 96 h 207"/>
                <a:gd name="T4" fmla="*/ 11 w 114"/>
                <a:gd name="T5" fmla="*/ 15 h 207"/>
                <a:gd name="T6" fmla="*/ 79 w 114"/>
                <a:gd name="T7" fmla="*/ 34 h 207"/>
                <a:gd name="T8" fmla="*/ 109 w 114"/>
                <a:gd name="T9" fmla="*/ 184 h 207"/>
                <a:gd name="T10" fmla="*/ 94 w 114"/>
                <a:gd name="T11" fmla="*/ 207 h 207"/>
              </a:gdLst>
              <a:ahLst/>
              <a:cxnLst>
                <a:cxn ang="0">
                  <a:pos x="T0" y="T1"/>
                </a:cxn>
                <a:cxn ang="0">
                  <a:pos x="T2" y="T3"/>
                </a:cxn>
                <a:cxn ang="0">
                  <a:pos x="T4" y="T5"/>
                </a:cxn>
                <a:cxn ang="0">
                  <a:pos x="T6" y="T7"/>
                </a:cxn>
                <a:cxn ang="0">
                  <a:pos x="T8" y="T9"/>
                </a:cxn>
                <a:cxn ang="0">
                  <a:pos x="T10" y="T11"/>
                </a:cxn>
              </a:cxnLst>
              <a:rect l="0" t="0" r="r" b="b"/>
              <a:pathLst>
                <a:path w="114" h="207">
                  <a:moveTo>
                    <a:pt x="94" y="207"/>
                  </a:moveTo>
                  <a:cubicBezTo>
                    <a:pt x="94" y="207"/>
                    <a:pt x="94" y="144"/>
                    <a:pt x="54" y="96"/>
                  </a:cubicBezTo>
                  <a:cubicBezTo>
                    <a:pt x="19" y="54"/>
                    <a:pt x="0" y="28"/>
                    <a:pt x="11" y="15"/>
                  </a:cubicBezTo>
                  <a:cubicBezTo>
                    <a:pt x="22" y="3"/>
                    <a:pt x="46" y="0"/>
                    <a:pt x="79" y="34"/>
                  </a:cubicBezTo>
                  <a:cubicBezTo>
                    <a:pt x="111" y="68"/>
                    <a:pt x="114" y="163"/>
                    <a:pt x="109" y="184"/>
                  </a:cubicBezTo>
                  <a:lnTo>
                    <a:pt x="94" y="207"/>
                  </a:lnTo>
                  <a:close/>
                </a:path>
              </a:pathLst>
            </a:custGeom>
            <a:solidFill>
              <a:srgbClr val="1BBC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7" name="íṣļíḑê">
              <a:extLst>
                <a:ext uri="{FF2B5EF4-FFF2-40B4-BE49-F238E27FC236}">
                  <a16:creationId xmlns:a16="http://schemas.microsoft.com/office/drawing/2014/main" id="{45A780C0-1FAE-8249-8D67-E9F51A044DA5}"/>
                </a:ext>
              </a:extLst>
            </p:cNvPr>
            <p:cNvSpPr/>
            <p:nvPr/>
          </p:nvSpPr>
          <p:spPr bwMode="auto">
            <a:xfrm>
              <a:off x="4416425" y="4068763"/>
              <a:ext cx="247650" cy="404813"/>
            </a:xfrm>
            <a:custGeom>
              <a:avLst/>
              <a:gdLst>
                <a:gd name="T0" fmla="*/ 73 w 75"/>
                <a:gd name="T1" fmla="*/ 123 h 123"/>
                <a:gd name="T2" fmla="*/ 71 w 75"/>
                <a:gd name="T3" fmla="*/ 122 h 123"/>
                <a:gd name="T4" fmla="*/ 1 w 75"/>
                <a:gd name="T5" fmla="*/ 4 h 123"/>
                <a:gd name="T6" fmla="*/ 0 w 75"/>
                <a:gd name="T7" fmla="*/ 1 h 123"/>
                <a:gd name="T8" fmla="*/ 3 w 75"/>
                <a:gd name="T9" fmla="*/ 1 h 123"/>
                <a:gd name="T10" fmla="*/ 75 w 75"/>
                <a:gd name="T11" fmla="*/ 121 h 123"/>
                <a:gd name="T12" fmla="*/ 73 w 75"/>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75" h="123">
                  <a:moveTo>
                    <a:pt x="73" y="123"/>
                  </a:moveTo>
                  <a:cubicBezTo>
                    <a:pt x="72" y="123"/>
                    <a:pt x="71" y="123"/>
                    <a:pt x="71" y="122"/>
                  </a:cubicBezTo>
                  <a:cubicBezTo>
                    <a:pt x="57" y="56"/>
                    <a:pt x="21" y="20"/>
                    <a:pt x="1" y="4"/>
                  </a:cubicBezTo>
                  <a:cubicBezTo>
                    <a:pt x="0" y="4"/>
                    <a:pt x="0" y="2"/>
                    <a:pt x="0" y="1"/>
                  </a:cubicBezTo>
                  <a:cubicBezTo>
                    <a:pt x="1" y="1"/>
                    <a:pt x="2" y="0"/>
                    <a:pt x="3" y="1"/>
                  </a:cubicBezTo>
                  <a:cubicBezTo>
                    <a:pt x="24" y="17"/>
                    <a:pt x="60" y="54"/>
                    <a:pt x="75" y="121"/>
                  </a:cubicBezTo>
                  <a:cubicBezTo>
                    <a:pt x="75" y="122"/>
                    <a:pt x="74" y="123"/>
                    <a:pt x="73" y="1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8" name="îSļíḍé">
              <a:extLst>
                <a:ext uri="{FF2B5EF4-FFF2-40B4-BE49-F238E27FC236}">
                  <a16:creationId xmlns:a16="http://schemas.microsoft.com/office/drawing/2014/main" id="{04457C19-D5DD-CF45-9517-B83A236B515C}"/>
                </a:ext>
              </a:extLst>
            </p:cNvPr>
            <p:cNvSpPr/>
            <p:nvPr/>
          </p:nvSpPr>
          <p:spPr bwMode="auto">
            <a:xfrm>
              <a:off x="4152900" y="4271963"/>
              <a:ext cx="544513" cy="534988"/>
            </a:xfrm>
            <a:custGeom>
              <a:avLst/>
              <a:gdLst>
                <a:gd name="T0" fmla="*/ 144 w 165"/>
                <a:gd name="T1" fmla="*/ 153 h 162"/>
                <a:gd name="T2" fmla="*/ 128 w 165"/>
                <a:gd name="T3" fmla="*/ 162 h 162"/>
                <a:gd name="T4" fmla="*/ 106 w 165"/>
                <a:gd name="T5" fmla="*/ 144 h 162"/>
                <a:gd name="T6" fmla="*/ 58 w 165"/>
                <a:gd name="T7" fmla="*/ 125 h 162"/>
                <a:gd name="T8" fmla="*/ 58 w 165"/>
                <a:gd name="T9" fmla="*/ 81 h 162"/>
                <a:gd name="T10" fmla="*/ 31 w 165"/>
                <a:gd name="T11" fmla="*/ 55 h 162"/>
                <a:gd name="T12" fmla="*/ 16 w 165"/>
                <a:gd name="T13" fmla="*/ 12 h 162"/>
                <a:gd name="T14" fmla="*/ 77 w 165"/>
                <a:gd name="T15" fmla="*/ 20 h 162"/>
                <a:gd name="T16" fmla="*/ 122 w 165"/>
                <a:gd name="T17" fmla="*/ 35 h 162"/>
                <a:gd name="T18" fmla="*/ 161 w 165"/>
                <a:gd name="T19" fmla="*/ 84 h 162"/>
                <a:gd name="T20" fmla="*/ 144 w 165"/>
                <a:gd name="T21" fmla="*/ 15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162">
                  <a:moveTo>
                    <a:pt x="144" y="153"/>
                  </a:moveTo>
                  <a:cubicBezTo>
                    <a:pt x="128" y="162"/>
                    <a:pt x="128" y="162"/>
                    <a:pt x="128" y="162"/>
                  </a:cubicBezTo>
                  <a:cubicBezTo>
                    <a:pt x="128" y="162"/>
                    <a:pt x="124" y="148"/>
                    <a:pt x="106" y="144"/>
                  </a:cubicBezTo>
                  <a:cubicBezTo>
                    <a:pt x="88" y="140"/>
                    <a:pt x="70" y="140"/>
                    <a:pt x="58" y="125"/>
                  </a:cubicBezTo>
                  <a:cubicBezTo>
                    <a:pt x="45" y="109"/>
                    <a:pt x="60" y="93"/>
                    <a:pt x="58" y="81"/>
                  </a:cubicBezTo>
                  <a:cubicBezTo>
                    <a:pt x="55" y="70"/>
                    <a:pt x="53" y="67"/>
                    <a:pt x="31" y="55"/>
                  </a:cubicBezTo>
                  <a:cubicBezTo>
                    <a:pt x="8" y="44"/>
                    <a:pt x="0" y="25"/>
                    <a:pt x="16" y="12"/>
                  </a:cubicBezTo>
                  <a:cubicBezTo>
                    <a:pt x="33" y="0"/>
                    <a:pt x="60" y="9"/>
                    <a:pt x="77" y="20"/>
                  </a:cubicBezTo>
                  <a:cubicBezTo>
                    <a:pt x="92" y="30"/>
                    <a:pt x="105" y="33"/>
                    <a:pt x="122" y="35"/>
                  </a:cubicBezTo>
                  <a:cubicBezTo>
                    <a:pt x="138" y="37"/>
                    <a:pt x="165" y="46"/>
                    <a:pt x="161" y="84"/>
                  </a:cubicBezTo>
                  <a:cubicBezTo>
                    <a:pt x="157" y="122"/>
                    <a:pt x="144" y="153"/>
                    <a:pt x="144" y="153"/>
                  </a:cubicBez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69" name="îṡļïḓè">
              <a:extLst>
                <a:ext uri="{FF2B5EF4-FFF2-40B4-BE49-F238E27FC236}">
                  <a16:creationId xmlns:a16="http://schemas.microsoft.com/office/drawing/2014/main" id="{AA8D4977-274A-4B44-A789-7AE9F7325061}"/>
                </a:ext>
              </a:extLst>
            </p:cNvPr>
            <p:cNvSpPr/>
            <p:nvPr/>
          </p:nvSpPr>
          <p:spPr bwMode="auto">
            <a:xfrm>
              <a:off x="4254500" y="4335463"/>
              <a:ext cx="385763" cy="431800"/>
            </a:xfrm>
            <a:custGeom>
              <a:avLst/>
              <a:gdLst>
                <a:gd name="T0" fmla="*/ 115 w 117"/>
                <a:gd name="T1" fmla="*/ 131 h 131"/>
                <a:gd name="T2" fmla="*/ 113 w 117"/>
                <a:gd name="T3" fmla="*/ 129 h 131"/>
                <a:gd name="T4" fmla="*/ 2 w 117"/>
                <a:gd name="T5" fmla="*/ 5 h 131"/>
                <a:gd name="T6" fmla="*/ 1 w 117"/>
                <a:gd name="T7" fmla="*/ 2 h 131"/>
                <a:gd name="T8" fmla="*/ 3 w 117"/>
                <a:gd name="T9" fmla="*/ 1 h 131"/>
                <a:gd name="T10" fmla="*/ 117 w 117"/>
                <a:gd name="T11" fmla="*/ 129 h 131"/>
                <a:gd name="T12" fmla="*/ 116 w 117"/>
                <a:gd name="T13" fmla="*/ 131 h 131"/>
                <a:gd name="T14" fmla="*/ 115 w 117"/>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31">
                  <a:moveTo>
                    <a:pt x="115" y="131"/>
                  </a:moveTo>
                  <a:cubicBezTo>
                    <a:pt x="114" y="131"/>
                    <a:pt x="113" y="130"/>
                    <a:pt x="113" y="129"/>
                  </a:cubicBezTo>
                  <a:cubicBezTo>
                    <a:pt x="104" y="45"/>
                    <a:pt x="3" y="5"/>
                    <a:pt x="2" y="5"/>
                  </a:cubicBezTo>
                  <a:cubicBezTo>
                    <a:pt x="1" y="4"/>
                    <a:pt x="0" y="3"/>
                    <a:pt x="1" y="2"/>
                  </a:cubicBezTo>
                  <a:cubicBezTo>
                    <a:pt x="1" y="1"/>
                    <a:pt x="2" y="0"/>
                    <a:pt x="3" y="1"/>
                  </a:cubicBezTo>
                  <a:cubicBezTo>
                    <a:pt x="4" y="1"/>
                    <a:pt x="108" y="42"/>
                    <a:pt x="117" y="129"/>
                  </a:cubicBezTo>
                  <a:cubicBezTo>
                    <a:pt x="117" y="130"/>
                    <a:pt x="117" y="131"/>
                    <a:pt x="116" y="131"/>
                  </a:cubicBezTo>
                  <a:lnTo>
                    <a:pt x="115"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0" name="í$1iḓe">
              <a:extLst>
                <a:ext uri="{FF2B5EF4-FFF2-40B4-BE49-F238E27FC236}">
                  <a16:creationId xmlns:a16="http://schemas.microsoft.com/office/drawing/2014/main" id="{DD245DF0-9956-5D4D-B8FA-9903539C1393}"/>
                </a:ext>
              </a:extLst>
            </p:cNvPr>
            <p:cNvSpPr/>
            <p:nvPr/>
          </p:nvSpPr>
          <p:spPr bwMode="auto">
            <a:xfrm>
              <a:off x="4416425" y="4562475"/>
              <a:ext cx="174625" cy="49213"/>
            </a:xfrm>
            <a:custGeom>
              <a:avLst/>
              <a:gdLst>
                <a:gd name="T0" fmla="*/ 2 w 53"/>
                <a:gd name="T1" fmla="*/ 15 h 15"/>
                <a:gd name="T2" fmla="*/ 0 w 53"/>
                <a:gd name="T3" fmla="*/ 14 h 15"/>
                <a:gd name="T4" fmla="*/ 1 w 53"/>
                <a:gd name="T5" fmla="*/ 11 h 15"/>
                <a:gd name="T6" fmla="*/ 52 w 53"/>
                <a:gd name="T7" fmla="*/ 12 h 15"/>
                <a:gd name="T8" fmla="*/ 52 w 53"/>
                <a:gd name="T9" fmla="*/ 14 h 15"/>
                <a:gd name="T10" fmla="*/ 49 w 53"/>
                <a:gd name="T11" fmla="*/ 15 h 15"/>
                <a:gd name="T12" fmla="*/ 2 w 53"/>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53" h="15">
                  <a:moveTo>
                    <a:pt x="2" y="15"/>
                  </a:moveTo>
                  <a:cubicBezTo>
                    <a:pt x="1" y="15"/>
                    <a:pt x="0" y="15"/>
                    <a:pt x="0" y="14"/>
                  </a:cubicBezTo>
                  <a:cubicBezTo>
                    <a:pt x="0" y="13"/>
                    <a:pt x="0" y="12"/>
                    <a:pt x="1" y="11"/>
                  </a:cubicBezTo>
                  <a:cubicBezTo>
                    <a:pt x="3" y="11"/>
                    <a:pt x="37" y="0"/>
                    <a:pt x="52" y="12"/>
                  </a:cubicBezTo>
                  <a:cubicBezTo>
                    <a:pt x="53" y="12"/>
                    <a:pt x="53" y="13"/>
                    <a:pt x="52" y="14"/>
                  </a:cubicBezTo>
                  <a:cubicBezTo>
                    <a:pt x="52" y="15"/>
                    <a:pt x="50" y="15"/>
                    <a:pt x="49" y="15"/>
                  </a:cubicBezTo>
                  <a:cubicBezTo>
                    <a:pt x="37" y="4"/>
                    <a:pt x="3" y="15"/>
                    <a:pt x="2"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1" name="íślíḑê">
              <a:extLst>
                <a:ext uri="{FF2B5EF4-FFF2-40B4-BE49-F238E27FC236}">
                  <a16:creationId xmlns:a16="http://schemas.microsoft.com/office/drawing/2014/main" id="{3DACEA8A-6AF7-C94F-AA9D-8CCFBE743DCA}"/>
                </a:ext>
              </a:extLst>
            </p:cNvPr>
            <p:cNvSpPr/>
            <p:nvPr/>
          </p:nvSpPr>
          <p:spPr bwMode="auto">
            <a:xfrm>
              <a:off x="7558088" y="3800475"/>
              <a:ext cx="419100" cy="795338"/>
            </a:xfrm>
            <a:custGeom>
              <a:avLst/>
              <a:gdLst>
                <a:gd name="T0" fmla="*/ 109 w 127"/>
                <a:gd name="T1" fmla="*/ 241 h 241"/>
                <a:gd name="T2" fmla="*/ 109 w 127"/>
                <a:gd name="T3" fmla="*/ 88 h 241"/>
                <a:gd name="T4" fmla="*/ 43 w 127"/>
                <a:gd name="T5" fmla="*/ 5 h 241"/>
                <a:gd name="T6" fmla="*/ 16 w 127"/>
                <a:gd name="T7" fmla="*/ 51 h 241"/>
                <a:gd name="T8" fmla="*/ 79 w 127"/>
                <a:gd name="T9" fmla="*/ 183 h 241"/>
                <a:gd name="T10" fmla="*/ 86 w 127"/>
                <a:gd name="T11" fmla="*/ 233 h 241"/>
                <a:gd name="T12" fmla="*/ 109 w 12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127" h="241">
                  <a:moveTo>
                    <a:pt x="109" y="241"/>
                  </a:moveTo>
                  <a:cubicBezTo>
                    <a:pt x="110" y="239"/>
                    <a:pt x="127" y="151"/>
                    <a:pt x="109" y="88"/>
                  </a:cubicBezTo>
                  <a:cubicBezTo>
                    <a:pt x="93" y="31"/>
                    <a:pt x="72" y="10"/>
                    <a:pt x="43" y="5"/>
                  </a:cubicBezTo>
                  <a:cubicBezTo>
                    <a:pt x="13" y="0"/>
                    <a:pt x="0" y="22"/>
                    <a:pt x="16" y="51"/>
                  </a:cubicBezTo>
                  <a:cubicBezTo>
                    <a:pt x="32" y="80"/>
                    <a:pt x="70" y="118"/>
                    <a:pt x="79" y="183"/>
                  </a:cubicBezTo>
                  <a:cubicBezTo>
                    <a:pt x="83" y="210"/>
                    <a:pt x="86" y="233"/>
                    <a:pt x="86" y="233"/>
                  </a:cubicBezTo>
                  <a:lnTo>
                    <a:pt x="109" y="241"/>
                  </a:lnTo>
                  <a:close/>
                </a:path>
              </a:pathLst>
            </a:custGeom>
            <a:solidFill>
              <a:srgbClr val="1BBC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2" name="îṩ1íḓé">
              <a:extLst>
                <a:ext uri="{FF2B5EF4-FFF2-40B4-BE49-F238E27FC236}">
                  <a16:creationId xmlns:a16="http://schemas.microsoft.com/office/drawing/2014/main" id="{855D4C45-9FF2-5D45-848D-43D759773FF7}"/>
                </a:ext>
              </a:extLst>
            </p:cNvPr>
            <p:cNvSpPr/>
            <p:nvPr/>
          </p:nvSpPr>
          <p:spPr bwMode="auto">
            <a:xfrm>
              <a:off x="7672388" y="3857625"/>
              <a:ext cx="231775" cy="569913"/>
            </a:xfrm>
            <a:custGeom>
              <a:avLst/>
              <a:gdLst>
                <a:gd name="T0" fmla="*/ 64 w 70"/>
                <a:gd name="T1" fmla="*/ 173 h 173"/>
                <a:gd name="T2" fmla="*/ 64 w 70"/>
                <a:gd name="T3" fmla="*/ 173 h 173"/>
                <a:gd name="T4" fmla="*/ 62 w 70"/>
                <a:gd name="T5" fmla="*/ 171 h 173"/>
                <a:gd name="T6" fmla="*/ 1 w 70"/>
                <a:gd name="T7" fmla="*/ 4 h 173"/>
                <a:gd name="T8" fmla="*/ 1 w 70"/>
                <a:gd name="T9" fmla="*/ 1 h 173"/>
                <a:gd name="T10" fmla="*/ 3 w 70"/>
                <a:gd name="T11" fmla="*/ 1 h 173"/>
                <a:gd name="T12" fmla="*/ 66 w 70"/>
                <a:gd name="T13" fmla="*/ 171 h 173"/>
                <a:gd name="T14" fmla="*/ 64 w 70"/>
                <a:gd name="T15" fmla="*/ 173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73">
                  <a:moveTo>
                    <a:pt x="64" y="173"/>
                  </a:moveTo>
                  <a:cubicBezTo>
                    <a:pt x="64" y="173"/>
                    <a:pt x="64" y="173"/>
                    <a:pt x="64" y="173"/>
                  </a:cubicBezTo>
                  <a:cubicBezTo>
                    <a:pt x="63" y="173"/>
                    <a:pt x="62" y="172"/>
                    <a:pt x="62" y="171"/>
                  </a:cubicBezTo>
                  <a:cubicBezTo>
                    <a:pt x="66" y="99"/>
                    <a:pt x="43" y="35"/>
                    <a:pt x="1" y="4"/>
                  </a:cubicBezTo>
                  <a:cubicBezTo>
                    <a:pt x="0" y="4"/>
                    <a:pt x="0" y="2"/>
                    <a:pt x="1" y="1"/>
                  </a:cubicBezTo>
                  <a:cubicBezTo>
                    <a:pt x="1" y="0"/>
                    <a:pt x="2" y="0"/>
                    <a:pt x="3" y="1"/>
                  </a:cubicBezTo>
                  <a:cubicBezTo>
                    <a:pt x="46" y="33"/>
                    <a:pt x="70" y="98"/>
                    <a:pt x="66" y="171"/>
                  </a:cubicBezTo>
                  <a:cubicBezTo>
                    <a:pt x="66" y="172"/>
                    <a:pt x="65" y="173"/>
                    <a:pt x="64"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3" name="íṣḻîḋè">
              <a:extLst>
                <a:ext uri="{FF2B5EF4-FFF2-40B4-BE49-F238E27FC236}">
                  <a16:creationId xmlns:a16="http://schemas.microsoft.com/office/drawing/2014/main" id="{220C4B8C-5219-514A-8B9F-84A2414C13B7}"/>
                </a:ext>
              </a:extLst>
            </p:cNvPr>
            <p:cNvSpPr/>
            <p:nvPr/>
          </p:nvSpPr>
          <p:spPr bwMode="auto">
            <a:xfrm>
              <a:off x="7858125" y="3933825"/>
              <a:ext cx="615950" cy="812800"/>
            </a:xfrm>
            <a:custGeom>
              <a:avLst/>
              <a:gdLst>
                <a:gd name="T0" fmla="*/ 64 w 187"/>
                <a:gd name="T1" fmla="*/ 247 h 247"/>
                <a:gd name="T2" fmla="*/ 94 w 187"/>
                <a:gd name="T3" fmla="*/ 200 h 247"/>
                <a:gd name="T4" fmla="*/ 118 w 187"/>
                <a:gd name="T5" fmla="*/ 167 h 247"/>
                <a:gd name="T6" fmla="*/ 132 w 187"/>
                <a:gd name="T7" fmla="*/ 134 h 247"/>
                <a:gd name="T8" fmla="*/ 159 w 187"/>
                <a:gd name="T9" fmla="*/ 97 h 247"/>
                <a:gd name="T10" fmla="*/ 169 w 187"/>
                <a:gd name="T11" fmla="*/ 40 h 247"/>
                <a:gd name="T12" fmla="*/ 151 w 187"/>
                <a:gd name="T13" fmla="*/ 3 h 247"/>
                <a:gd name="T14" fmla="*/ 102 w 187"/>
                <a:gd name="T15" fmla="*/ 36 h 247"/>
                <a:gd name="T16" fmla="*/ 68 w 187"/>
                <a:gd name="T17" fmla="*/ 27 h 247"/>
                <a:gd name="T18" fmla="*/ 50 w 187"/>
                <a:gd name="T19" fmla="*/ 83 h 247"/>
                <a:gd name="T20" fmla="*/ 32 w 187"/>
                <a:gd name="T21" fmla="*/ 103 h 247"/>
                <a:gd name="T22" fmla="*/ 1 w 187"/>
                <a:gd name="T23" fmla="*/ 142 h 247"/>
                <a:gd name="T24" fmla="*/ 19 w 187"/>
                <a:gd name="T25" fmla="*/ 217 h 247"/>
                <a:gd name="T26" fmla="*/ 64 w 187"/>
                <a:gd name="T2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247">
                  <a:moveTo>
                    <a:pt x="64" y="247"/>
                  </a:moveTo>
                  <a:cubicBezTo>
                    <a:pt x="62" y="230"/>
                    <a:pt x="71" y="206"/>
                    <a:pt x="94" y="200"/>
                  </a:cubicBezTo>
                  <a:cubicBezTo>
                    <a:pt x="116" y="194"/>
                    <a:pt x="126" y="181"/>
                    <a:pt x="118" y="167"/>
                  </a:cubicBezTo>
                  <a:cubicBezTo>
                    <a:pt x="110" y="153"/>
                    <a:pt x="112" y="140"/>
                    <a:pt x="132" y="134"/>
                  </a:cubicBezTo>
                  <a:cubicBezTo>
                    <a:pt x="153" y="128"/>
                    <a:pt x="171" y="118"/>
                    <a:pt x="159" y="97"/>
                  </a:cubicBezTo>
                  <a:cubicBezTo>
                    <a:pt x="150" y="81"/>
                    <a:pt x="148" y="71"/>
                    <a:pt x="169" y="40"/>
                  </a:cubicBezTo>
                  <a:cubicBezTo>
                    <a:pt x="187" y="15"/>
                    <a:pt x="172" y="0"/>
                    <a:pt x="151" y="3"/>
                  </a:cubicBezTo>
                  <a:cubicBezTo>
                    <a:pt x="129" y="6"/>
                    <a:pt x="116" y="31"/>
                    <a:pt x="102" y="36"/>
                  </a:cubicBezTo>
                  <a:cubicBezTo>
                    <a:pt x="89" y="40"/>
                    <a:pt x="85" y="17"/>
                    <a:pt x="68" y="27"/>
                  </a:cubicBezTo>
                  <a:cubicBezTo>
                    <a:pt x="50" y="38"/>
                    <a:pt x="51" y="64"/>
                    <a:pt x="50" y="83"/>
                  </a:cubicBezTo>
                  <a:cubicBezTo>
                    <a:pt x="50" y="101"/>
                    <a:pt x="48" y="105"/>
                    <a:pt x="32" y="103"/>
                  </a:cubicBezTo>
                  <a:cubicBezTo>
                    <a:pt x="16" y="101"/>
                    <a:pt x="0" y="103"/>
                    <a:pt x="1" y="142"/>
                  </a:cubicBezTo>
                  <a:cubicBezTo>
                    <a:pt x="1" y="176"/>
                    <a:pt x="19" y="217"/>
                    <a:pt x="19" y="217"/>
                  </a:cubicBezTo>
                  <a:lnTo>
                    <a:pt x="64" y="247"/>
                  </a:lnTo>
                  <a:close/>
                </a:path>
              </a:pathLst>
            </a:custGeom>
            <a:solidFill>
              <a:srgbClr val="27D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4" name="iṥ1ïḍè">
              <a:extLst>
                <a:ext uri="{FF2B5EF4-FFF2-40B4-BE49-F238E27FC236}">
                  <a16:creationId xmlns:a16="http://schemas.microsoft.com/office/drawing/2014/main" id="{D5E9183B-4353-C344-BCA1-36AE461E24DC}"/>
                </a:ext>
              </a:extLst>
            </p:cNvPr>
            <p:cNvSpPr/>
            <p:nvPr/>
          </p:nvSpPr>
          <p:spPr bwMode="auto">
            <a:xfrm>
              <a:off x="7969250" y="3986213"/>
              <a:ext cx="409575" cy="677863"/>
            </a:xfrm>
            <a:custGeom>
              <a:avLst/>
              <a:gdLst>
                <a:gd name="T0" fmla="*/ 2 w 124"/>
                <a:gd name="T1" fmla="*/ 206 h 206"/>
                <a:gd name="T2" fmla="*/ 2 w 124"/>
                <a:gd name="T3" fmla="*/ 206 h 206"/>
                <a:gd name="T4" fmla="*/ 0 w 124"/>
                <a:gd name="T5" fmla="*/ 203 h 206"/>
                <a:gd name="T6" fmla="*/ 120 w 124"/>
                <a:gd name="T7" fmla="*/ 0 h 206"/>
                <a:gd name="T8" fmla="*/ 123 w 124"/>
                <a:gd name="T9" fmla="*/ 1 h 206"/>
                <a:gd name="T10" fmla="*/ 123 w 124"/>
                <a:gd name="T11" fmla="*/ 4 h 206"/>
                <a:gd name="T12" fmla="*/ 4 w 124"/>
                <a:gd name="T13" fmla="*/ 204 h 206"/>
                <a:gd name="T14" fmla="*/ 2 w 124"/>
                <a:gd name="T15" fmla="*/ 206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206">
                  <a:moveTo>
                    <a:pt x="2" y="206"/>
                  </a:moveTo>
                  <a:cubicBezTo>
                    <a:pt x="2" y="206"/>
                    <a:pt x="2" y="206"/>
                    <a:pt x="2" y="206"/>
                  </a:cubicBezTo>
                  <a:cubicBezTo>
                    <a:pt x="1" y="206"/>
                    <a:pt x="0" y="205"/>
                    <a:pt x="0" y="203"/>
                  </a:cubicBezTo>
                  <a:cubicBezTo>
                    <a:pt x="11" y="103"/>
                    <a:pt x="98" y="18"/>
                    <a:pt x="120" y="0"/>
                  </a:cubicBezTo>
                  <a:cubicBezTo>
                    <a:pt x="121" y="0"/>
                    <a:pt x="122" y="0"/>
                    <a:pt x="123" y="1"/>
                  </a:cubicBezTo>
                  <a:cubicBezTo>
                    <a:pt x="124" y="2"/>
                    <a:pt x="124" y="3"/>
                    <a:pt x="123" y="4"/>
                  </a:cubicBezTo>
                  <a:cubicBezTo>
                    <a:pt x="100" y="21"/>
                    <a:pt x="15" y="105"/>
                    <a:pt x="4" y="204"/>
                  </a:cubicBezTo>
                  <a:cubicBezTo>
                    <a:pt x="4" y="205"/>
                    <a:pt x="3" y="206"/>
                    <a:pt x="2" y="2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5" name="ïşlïḍè">
              <a:extLst>
                <a:ext uri="{FF2B5EF4-FFF2-40B4-BE49-F238E27FC236}">
                  <a16:creationId xmlns:a16="http://schemas.microsoft.com/office/drawing/2014/main" id="{7D6413FC-6932-6744-A3F0-13C0AE122952}"/>
                </a:ext>
              </a:extLst>
            </p:cNvPr>
            <p:cNvSpPr/>
            <p:nvPr/>
          </p:nvSpPr>
          <p:spPr bwMode="auto">
            <a:xfrm>
              <a:off x="8097838" y="4256088"/>
              <a:ext cx="244475" cy="52388"/>
            </a:xfrm>
            <a:custGeom>
              <a:avLst/>
              <a:gdLst>
                <a:gd name="T0" fmla="*/ 2 w 74"/>
                <a:gd name="T1" fmla="*/ 16 h 16"/>
                <a:gd name="T2" fmla="*/ 0 w 74"/>
                <a:gd name="T3" fmla="*/ 15 h 16"/>
                <a:gd name="T4" fmla="*/ 2 w 74"/>
                <a:gd name="T5" fmla="*/ 12 h 16"/>
                <a:gd name="T6" fmla="*/ 72 w 74"/>
                <a:gd name="T7" fmla="*/ 6 h 16"/>
                <a:gd name="T8" fmla="*/ 74 w 74"/>
                <a:gd name="T9" fmla="*/ 8 h 16"/>
                <a:gd name="T10" fmla="*/ 71 w 74"/>
                <a:gd name="T11" fmla="*/ 10 h 16"/>
                <a:gd name="T12" fmla="*/ 3 w 74"/>
                <a:gd name="T13" fmla="*/ 16 h 16"/>
                <a:gd name="T14" fmla="*/ 2 w 74"/>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6">
                  <a:moveTo>
                    <a:pt x="2" y="16"/>
                  </a:moveTo>
                  <a:cubicBezTo>
                    <a:pt x="2" y="16"/>
                    <a:pt x="1" y="15"/>
                    <a:pt x="0" y="15"/>
                  </a:cubicBezTo>
                  <a:cubicBezTo>
                    <a:pt x="0" y="14"/>
                    <a:pt x="1" y="12"/>
                    <a:pt x="2" y="12"/>
                  </a:cubicBezTo>
                  <a:cubicBezTo>
                    <a:pt x="34" y="0"/>
                    <a:pt x="70" y="6"/>
                    <a:pt x="72" y="6"/>
                  </a:cubicBezTo>
                  <a:cubicBezTo>
                    <a:pt x="73" y="6"/>
                    <a:pt x="74" y="7"/>
                    <a:pt x="74" y="8"/>
                  </a:cubicBezTo>
                  <a:cubicBezTo>
                    <a:pt x="73" y="9"/>
                    <a:pt x="72" y="10"/>
                    <a:pt x="71" y="10"/>
                  </a:cubicBezTo>
                  <a:cubicBezTo>
                    <a:pt x="71" y="10"/>
                    <a:pt x="34" y="4"/>
                    <a:pt x="3" y="16"/>
                  </a:cubicBez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6" name="îSḻídè">
              <a:extLst>
                <a:ext uri="{FF2B5EF4-FFF2-40B4-BE49-F238E27FC236}">
                  <a16:creationId xmlns:a16="http://schemas.microsoft.com/office/drawing/2014/main" id="{B6552590-25DC-2243-BA4E-DDB8700D1AEF}"/>
                </a:ext>
              </a:extLst>
            </p:cNvPr>
            <p:cNvSpPr/>
            <p:nvPr/>
          </p:nvSpPr>
          <p:spPr bwMode="auto">
            <a:xfrm>
              <a:off x="7920038" y="4318000"/>
              <a:ext cx="100013" cy="192088"/>
            </a:xfrm>
            <a:custGeom>
              <a:avLst/>
              <a:gdLst>
                <a:gd name="T0" fmla="*/ 28 w 30"/>
                <a:gd name="T1" fmla="*/ 58 h 58"/>
                <a:gd name="T2" fmla="*/ 26 w 30"/>
                <a:gd name="T3" fmla="*/ 57 h 58"/>
                <a:gd name="T4" fmla="*/ 0 w 30"/>
                <a:gd name="T5" fmla="*/ 2 h 58"/>
                <a:gd name="T6" fmla="*/ 1 w 30"/>
                <a:gd name="T7" fmla="*/ 0 h 58"/>
                <a:gd name="T8" fmla="*/ 4 w 30"/>
                <a:gd name="T9" fmla="*/ 2 h 58"/>
                <a:gd name="T10" fmla="*/ 29 w 30"/>
                <a:gd name="T11" fmla="*/ 54 h 58"/>
                <a:gd name="T12" fmla="*/ 29 w 30"/>
                <a:gd name="T13" fmla="*/ 57 h 58"/>
                <a:gd name="T14" fmla="*/ 28 w 30"/>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58">
                  <a:moveTo>
                    <a:pt x="28" y="58"/>
                  </a:moveTo>
                  <a:cubicBezTo>
                    <a:pt x="27" y="58"/>
                    <a:pt x="27" y="57"/>
                    <a:pt x="26" y="57"/>
                  </a:cubicBezTo>
                  <a:cubicBezTo>
                    <a:pt x="5" y="32"/>
                    <a:pt x="0" y="3"/>
                    <a:pt x="0" y="2"/>
                  </a:cubicBezTo>
                  <a:cubicBezTo>
                    <a:pt x="0" y="1"/>
                    <a:pt x="0" y="0"/>
                    <a:pt x="1" y="0"/>
                  </a:cubicBezTo>
                  <a:cubicBezTo>
                    <a:pt x="3" y="0"/>
                    <a:pt x="4" y="0"/>
                    <a:pt x="4" y="2"/>
                  </a:cubicBezTo>
                  <a:cubicBezTo>
                    <a:pt x="4" y="2"/>
                    <a:pt x="8" y="31"/>
                    <a:pt x="29" y="54"/>
                  </a:cubicBezTo>
                  <a:cubicBezTo>
                    <a:pt x="30" y="55"/>
                    <a:pt x="30" y="56"/>
                    <a:pt x="29" y="57"/>
                  </a:cubicBezTo>
                  <a:cubicBezTo>
                    <a:pt x="29" y="57"/>
                    <a:pt x="28" y="58"/>
                    <a:pt x="28"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7" name="îṡľïḑê">
              <a:extLst>
                <a:ext uri="{FF2B5EF4-FFF2-40B4-BE49-F238E27FC236}">
                  <a16:creationId xmlns:a16="http://schemas.microsoft.com/office/drawing/2014/main" id="{14558313-AA48-6F4A-B994-32619AA4A777}"/>
                </a:ext>
              </a:extLst>
            </p:cNvPr>
            <p:cNvSpPr/>
            <p:nvPr/>
          </p:nvSpPr>
          <p:spPr bwMode="auto">
            <a:xfrm>
              <a:off x="5838825" y="4605338"/>
              <a:ext cx="881063" cy="1004888"/>
            </a:xfrm>
            <a:custGeom>
              <a:avLst/>
              <a:gdLst>
                <a:gd name="T0" fmla="*/ 267 w 267"/>
                <a:gd name="T1" fmla="*/ 305 h 305"/>
                <a:gd name="T2" fmla="*/ 0 w 267"/>
                <a:gd name="T3" fmla="*/ 85 h 305"/>
                <a:gd name="T4" fmla="*/ 146 w 267"/>
                <a:gd name="T5" fmla="*/ 0 h 305"/>
                <a:gd name="T6" fmla="*/ 267 w 267"/>
                <a:gd name="T7" fmla="*/ 305 h 305"/>
              </a:gdLst>
              <a:ahLst/>
              <a:cxnLst>
                <a:cxn ang="0">
                  <a:pos x="T0" y="T1"/>
                </a:cxn>
                <a:cxn ang="0">
                  <a:pos x="T2" y="T3"/>
                </a:cxn>
                <a:cxn ang="0">
                  <a:pos x="T4" y="T5"/>
                </a:cxn>
                <a:cxn ang="0">
                  <a:pos x="T6" y="T7"/>
                </a:cxn>
              </a:cxnLst>
              <a:rect l="0" t="0" r="r" b="b"/>
              <a:pathLst>
                <a:path w="267" h="305">
                  <a:moveTo>
                    <a:pt x="267" y="305"/>
                  </a:moveTo>
                  <a:cubicBezTo>
                    <a:pt x="153" y="240"/>
                    <a:pt x="48" y="168"/>
                    <a:pt x="0" y="85"/>
                  </a:cubicBezTo>
                  <a:cubicBezTo>
                    <a:pt x="146" y="0"/>
                    <a:pt x="146" y="0"/>
                    <a:pt x="146" y="0"/>
                  </a:cubicBezTo>
                  <a:lnTo>
                    <a:pt x="267" y="305"/>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8" name="îsḷïḑe">
              <a:extLst>
                <a:ext uri="{FF2B5EF4-FFF2-40B4-BE49-F238E27FC236}">
                  <a16:creationId xmlns:a16="http://schemas.microsoft.com/office/drawing/2014/main" id="{C5AB391D-0023-D248-A195-22AAF380C44A}"/>
                </a:ext>
              </a:extLst>
            </p:cNvPr>
            <p:cNvSpPr/>
            <p:nvPr/>
          </p:nvSpPr>
          <p:spPr bwMode="auto">
            <a:xfrm>
              <a:off x="4627563" y="1716088"/>
              <a:ext cx="2092325" cy="3060700"/>
            </a:xfrm>
            <a:custGeom>
              <a:avLst/>
              <a:gdLst>
                <a:gd name="T0" fmla="*/ 0 w 1318"/>
                <a:gd name="T1" fmla="*/ 643 h 1928"/>
                <a:gd name="T2" fmla="*/ 0 w 1318"/>
                <a:gd name="T3" fmla="*/ 1928 h 1928"/>
                <a:gd name="T4" fmla="*/ 1318 w 1318"/>
                <a:gd name="T5" fmla="*/ 1168 h 1928"/>
                <a:gd name="T6" fmla="*/ 1318 w 1318"/>
                <a:gd name="T7" fmla="*/ 0 h 1928"/>
                <a:gd name="T8" fmla="*/ 339 w 1318"/>
                <a:gd name="T9" fmla="*/ 564 h 1928"/>
                <a:gd name="T10" fmla="*/ 306 w 1318"/>
                <a:gd name="T11" fmla="*/ 467 h 1928"/>
                <a:gd name="T12" fmla="*/ 0 w 1318"/>
                <a:gd name="T13" fmla="*/ 643 h 1928"/>
              </a:gdLst>
              <a:ahLst/>
              <a:cxnLst>
                <a:cxn ang="0">
                  <a:pos x="T0" y="T1"/>
                </a:cxn>
                <a:cxn ang="0">
                  <a:pos x="T2" y="T3"/>
                </a:cxn>
                <a:cxn ang="0">
                  <a:pos x="T4" y="T5"/>
                </a:cxn>
                <a:cxn ang="0">
                  <a:pos x="T6" y="T7"/>
                </a:cxn>
                <a:cxn ang="0">
                  <a:pos x="T8" y="T9"/>
                </a:cxn>
                <a:cxn ang="0">
                  <a:pos x="T10" y="T11"/>
                </a:cxn>
                <a:cxn ang="0">
                  <a:pos x="T12" y="T13"/>
                </a:cxn>
              </a:cxnLst>
              <a:rect l="0" t="0" r="r" b="b"/>
              <a:pathLst>
                <a:path w="1318" h="1928">
                  <a:moveTo>
                    <a:pt x="0" y="643"/>
                  </a:moveTo>
                  <a:lnTo>
                    <a:pt x="0" y="1928"/>
                  </a:lnTo>
                  <a:lnTo>
                    <a:pt x="1318" y="1168"/>
                  </a:lnTo>
                  <a:lnTo>
                    <a:pt x="1318" y="0"/>
                  </a:lnTo>
                  <a:lnTo>
                    <a:pt x="339" y="564"/>
                  </a:lnTo>
                  <a:lnTo>
                    <a:pt x="306" y="467"/>
                  </a:lnTo>
                  <a:lnTo>
                    <a:pt x="0" y="643"/>
                  </a:lnTo>
                  <a:close/>
                </a:path>
              </a:pathLst>
            </a:custGeom>
            <a:solidFill>
              <a:srgbClr val="4C9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79" name="íş1îḋè">
              <a:extLst>
                <a:ext uri="{FF2B5EF4-FFF2-40B4-BE49-F238E27FC236}">
                  <a16:creationId xmlns:a16="http://schemas.microsoft.com/office/drawing/2014/main" id="{E969E031-FE76-D84F-B1D8-E1811C714B12}"/>
                </a:ext>
              </a:extLst>
            </p:cNvPr>
            <p:cNvSpPr/>
            <p:nvPr/>
          </p:nvSpPr>
          <p:spPr bwMode="auto">
            <a:xfrm>
              <a:off x="4627563" y="1716088"/>
              <a:ext cx="2200275" cy="3060700"/>
            </a:xfrm>
            <a:custGeom>
              <a:avLst/>
              <a:gdLst>
                <a:gd name="T0" fmla="*/ 0 w 1386"/>
                <a:gd name="T1" fmla="*/ 1928 h 1928"/>
                <a:gd name="T2" fmla="*/ 69 w 1386"/>
                <a:gd name="T3" fmla="*/ 759 h 1928"/>
                <a:gd name="T4" fmla="*/ 1386 w 1386"/>
                <a:gd name="T5" fmla="*/ 0 h 1928"/>
                <a:gd name="T6" fmla="*/ 1318 w 1386"/>
                <a:gd name="T7" fmla="*/ 1168 h 1928"/>
                <a:gd name="T8" fmla="*/ 0 w 1386"/>
                <a:gd name="T9" fmla="*/ 1928 h 1928"/>
              </a:gdLst>
              <a:ahLst/>
              <a:cxnLst>
                <a:cxn ang="0">
                  <a:pos x="T0" y="T1"/>
                </a:cxn>
                <a:cxn ang="0">
                  <a:pos x="T2" y="T3"/>
                </a:cxn>
                <a:cxn ang="0">
                  <a:pos x="T4" y="T5"/>
                </a:cxn>
                <a:cxn ang="0">
                  <a:pos x="T6" y="T7"/>
                </a:cxn>
                <a:cxn ang="0">
                  <a:pos x="T8" y="T9"/>
                </a:cxn>
              </a:cxnLst>
              <a:rect l="0" t="0" r="r" b="b"/>
              <a:pathLst>
                <a:path w="1386" h="1928">
                  <a:moveTo>
                    <a:pt x="0" y="1928"/>
                  </a:moveTo>
                  <a:lnTo>
                    <a:pt x="69" y="759"/>
                  </a:lnTo>
                  <a:lnTo>
                    <a:pt x="1386" y="0"/>
                  </a:lnTo>
                  <a:lnTo>
                    <a:pt x="1318" y="1168"/>
                  </a:lnTo>
                  <a:lnTo>
                    <a:pt x="0" y="1928"/>
                  </a:ln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0" name="iṡḻïḋé">
              <a:extLst>
                <a:ext uri="{FF2B5EF4-FFF2-40B4-BE49-F238E27FC236}">
                  <a16:creationId xmlns:a16="http://schemas.microsoft.com/office/drawing/2014/main" id="{94085A60-723A-3B46-A0AE-9BDEA29145A5}"/>
                </a:ext>
              </a:extLst>
            </p:cNvPr>
            <p:cNvSpPr/>
            <p:nvPr/>
          </p:nvSpPr>
          <p:spPr bwMode="auto">
            <a:xfrm>
              <a:off x="4627563" y="1747838"/>
              <a:ext cx="2254250" cy="3028950"/>
            </a:xfrm>
            <a:custGeom>
              <a:avLst/>
              <a:gdLst>
                <a:gd name="T0" fmla="*/ 0 w 1420"/>
                <a:gd name="T1" fmla="*/ 1908 h 1908"/>
                <a:gd name="T2" fmla="*/ 102 w 1420"/>
                <a:gd name="T3" fmla="*/ 760 h 1908"/>
                <a:gd name="T4" fmla="*/ 1420 w 1420"/>
                <a:gd name="T5" fmla="*/ 0 h 1908"/>
                <a:gd name="T6" fmla="*/ 1318 w 1420"/>
                <a:gd name="T7" fmla="*/ 1148 h 1908"/>
                <a:gd name="T8" fmla="*/ 0 w 1420"/>
                <a:gd name="T9" fmla="*/ 1908 h 1908"/>
              </a:gdLst>
              <a:ahLst/>
              <a:cxnLst>
                <a:cxn ang="0">
                  <a:pos x="T0" y="T1"/>
                </a:cxn>
                <a:cxn ang="0">
                  <a:pos x="T2" y="T3"/>
                </a:cxn>
                <a:cxn ang="0">
                  <a:pos x="T4" y="T5"/>
                </a:cxn>
                <a:cxn ang="0">
                  <a:pos x="T6" y="T7"/>
                </a:cxn>
                <a:cxn ang="0">
                  <a:pos x="T8" y="T9"/>
                </a:cxn>
              </a:cxnLst>
              <a:rect l="0" t="0" r="r" b="b"/>
              <a:pathLst>
                <a:path w="1420" h="1908">
                  <a:moveTo>
                    <a:pt x="0" y="1908"/>
                  </a:moveTo>
                  <a:lnTo>
                    <a:pt x="102" y="760"/>
                  </a:lnTo>
                  <a:lnTo>
                    <a:pt x="1420" y="0"/>
                  </a:lnTo>
                  <a:lnTo>
                    <a:pt x="1318" y="1148"/>
                  </a:lnTo>
                  <a:lnTo>
                    <a:pt x="0" y="1908"/>
                  </a:lnTo>
                  <a:close/>
                </a:path>
              </a:pathLst>
            </a:custGeom>
            <a:solidFill>
              <a:srgbClr val="4C9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1" name="îŝ1îďé">
              <a:extLst>
                <a:ext uri="{FF2B5EF4-FFF2-40B4-BE49-F238E27FC236}">
                  <a16:creationId xmlns:a16="http://schemas.microsoft.com/office/drawing/2014/main" id="{F8EEDCF3-82A6-DC41-802F-95334F36AA8D}"/>
                </a:ext>
              </a:extLst>
            </p:cNvPr>
            <p:cNvSpPr/>
            <p:nvPr/>
          </p:nvSpPr>
          <p:spPr bwMode="auto">
            <a:xfrm>
              <a:off x="4951413" y="1903413"/>
              <a:ext cx="2090738" cy="3057525"/>
            </a:xfrm>
            <a:custGeom>
              <a:avLst/>
              <a:gdLst>
                <a:gd name="T0" fmla="*/ 0 w 1317"/>
                <a:gd name="T1" fmla="*/ 641 h 1926"/>
                <a:gd name="T2" fmla="*/ 0 w 1317"/>
                <a:gd name="T3" fmla="*/ 1926 h 1926"/>
                <a:gd name="T4" fmla="*/ 1317 w 1317"/>
                <a:gd name="T5" fmla="*/ 1166 h 1926"/>
                <a:gd name="T6" fmla="*/ 1317 w 1317"/>
                <a:gd name="T7" fmla="*/ 0 h 1926"/>
                <a:gd name="T8" fmla="*/ 336 w 1317"/>
                <a:gd name="T9" fmla="*/ 564 h 1926"/>
                <a:gd name="T10" fmla="*/ 303 w 1317"/>
                <a:gd name="T11" fmla="*/ 467 h 1926"/>
                <a:gd name="T12" fmla="*/ 0 w 1317"/>
                <a:gd name="T13" fmla="*/ 641 h 1926"/>
              </a:gdLst>
              <a:ahLst/>
              <a:cxnLst>
                <a:cxn ang="0">
                  <a:pos x="T0" y="T1"/>
                </a:cxn>
                <a:cxn ang="0">
                  <a:pos x="T2" y="T3"/>
                </a:cxn>
                <a:cxn ang="0">
                  <a:pos x="T4" y="T5"/>
                </a:cxn>
                <a:cxn ang="0">
                  <a:pos x="T6" y="T7"/>
                </a:cxn>
                <a:cxn ang="0">
                  <a:pos x="T8" y="T9"/>
                </a:cxn>
                <a:cxn ang="0">
                  <a:pos x="T10" y="T11"/>
                </a:cxn>
                <a:cxn ang="0">
                  <a:pos x="T12" y="T13"/>
                </a:cxn>
              </a:cxnLst>
              <a:rect l="0" t="0" r="r" b="b"/>
              <a:pathLst>
                <a:path w="1317" h="1926">
                  <a:moveTo>
                    <a:pt x="0" y="641"/>
                  </a:moveTo>
                  <a:lnTo>
                    <a:pt x="0" y="1926"/>
                  </a:lnTo>
                  <a:lnTo>
                    <a:pt x="1317" y="1166"/>
                  </a:lnTo>
                  <a:lnTo>
                    <a:pt x="1317" y="0"/>
                  </a:lnTo>
                  <a:lnTo>
                    <a:pt x="336" y="564"/>
                  </a:lnTo>
                  <a:lnTo>
                    <a:pt x="303" y="467"/>
                  </a:lnTo>
                  <a:lnTo>
                    <a:pt x="0" y="641"/>
                  </a:lnTo>
                  <a:close/>
                </a:path>
              </a:pathLst>
            </a:custGeom>
            <a:solidFill>
              <a:srgbClr val="2460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2" name="îšļîďê">
              <a:extLst>
                <a:ext uri="{FF2B5EF4-FFF2-40B4-BE49-F238E27FC236}">
                  <a16:creationId xmlns:a16="http://schemas.microsoft.com/office/drawing/2014/main" id="{590F1A31-DAD2-584F-9B4E-77113AEAAAF2}"/>
                </a:ext>
              </a:extLst>
            </p:cNvPr>
            <p:cNvSpPr/>
            <p:nvPr/>
          </p:nvSpPr>
          <p:spPr bwMode="auto">
            <a:xfrm>
              <a:off x="4951413" y="1903413"/>
              <a:ext cx="2197100" cy="3057525"/>
            </a:xfrm>
            <a:custGeom>
              <a:avLst/>
              <a:gdLst>
                <a:gd name="T0" fmla="*/ 0 w 1384"/>
                <a:gd name="T1" fmla="*/ 1926 h 1926"/>
                <a:gd name="T2" fmla="*/ 66 w 1384"/>
                <a:gd name="T3" fmla="*/ 758 h 1926"/>
                <a:gd name="T4" fmla="*/ 1384 w 1384"/>
                <a:gd name="T5" fmla="*/ 0 h 1926"/>
                <a:gd name="T6" fmla="*/ 1317 w 1384"/>
                <a:gd name="T7" fmla="*/ 1166 h 1926"/>
                <a:gd name="T8" fmla="*/ 0 w 1384"/>
                <a:gd name="T9" fmla="*/ 1926 h 1926"/>
              </a:gdLst>
              <a:ahLst/>
              <a:cxnLst>
                <a:cxn ang="0">
                  <a:pos x="T0" y="T1"/>
                </a:cxn>
                <a:cxn ang="0">
                  <a:pos x="T2" y="T3"/>
                </a:cxn>
                <a:cxn ang="0">
                  <a:pos x="T4" y="T5"/>
                </a:cxn>
                <a:cxn ang="0">
                  <a:pos x="T6" y="T7"/>
                </a:cxn>
                <a:cxn ang="0">
                  <a:pos x="T8" y="T9"/>
                </a:cxn>
              </a:cxnLst>
              <a:rect l="0" t="0" r="r" b="b"/>
              <a:pathLst>
                <a:path w="1384" h="1926">
                  <a:moveTo>
                    <a:pt x="0" y="1926"/>
                  </a:moveTo>
                  <a:lnTo>
                    <a:pt x="66" y="758"/>
                  </a:lnTo>
                  <a:lnTo>
                    <a:pt x="1384" y="0"/>
                  </a:lnTo>
                  <a:lnTo>
                    <a:pt x="1317" y="1166"/>
                  </a:lnTo>
                  <a:lnTo>
                    <a:pt x="0" y="1926"/>
                  </a:ln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3" name="i$ḻiḍe">
              <a:extLst>
                <a:ext uri="{FF2B5EF4-FFF2-40B4-BE49-F238E27FC236}">
                  <a16:creationId xmlns:a16="http://schemas.microsoft.com/office/drawing/2014/main" id="{F476E86C-A3A6-AB41-858B-4815ACF55890}"/>
                </a:ext>
              </a:extLst>
            </p:cNvPr>
            <p:cNvSpPr/>
            <p:nvPr/>
          </p:nvSpPr>
          <p:spPr bwMode="auto">
            <a:xfrm>
              <a:off x="4951413" y="1933575"/>
              <a:ext cx="2249488" cy="3027363"/>
            </a:xfrm>
            <a:custGeom>
              <a:avLst/>
              <a:gdLst>
                <a:gd name="T0" fmla="*/ 0 w 1417"/>
                <a:gd name="T1" fmla="*/ 1907 h 1907"/>
                <a:gd name="T2" fmla="*/ 102 w 1417"/>
                <a:gd name="T3" fmla="*/ 759 h 1907"/>
                <a:gd name="T4" fmla="*/ 1417 w 1417"/>
                <a:gd name="T5" fmla="*/ 0 h 1907"/>
                <a:gd name="T6" fmla="*/ 1317 w 1417"/>
                <a:gd name="T7" fmla="*/ 1147 h 1907"/>
                <a:gd name="T8" fmla="*/ 0 w 1417"/>
                <a:gd name="T9" fmla="*/ 1907 h 1907"/>
              </a:gdLst>
              <a:ahLst/>
              <a:cxnLst>
                <a:cxn ang="0">
                  <a:pos x="T0" y="T1"/>
                </a:cxn>
                <a:cxn ang="0">
                  <a:pos x="T2" y="T3"/>
                </a:cxn>
                <a:cxn ang="0">
                  <a:pos x="T4" y="T5"/>
                </a:cxn>
                <a:cxn ang="0">
                  <a:pos x="T6" y="T7"/>
                </a:cxn>
                <a:cxn ang="0">
                  <a:pos x="T8" y="T9"/>
                </a:cxn>
              </a:cxnLst>
              <a:rect l="0" t="0" r="r" b="b"/>
              <a:pathLst>
                <a:path w="1417" h="1907">
                  <a:moveTo>
                    <a:pt x="0" y="1907"/>
                  </a:moveTo>
                  <a:lnTo>
                    <a:pt x="102" y="759"/>
                  </a:lnTo>
                  <a:lnTo>
                    <a:pt x="1417" y="0"/>
                  </a:lnTo>
                  <a:lnTo>
                    <a:pt x="1317" y="1147"/>
                  </a:lnTo>
                  <a:lnTo>
                    <a:pt x="0" y="1907"/>
                  </a:lnTo>
                  <a:close/>
                </a:path>
              </a:pathLst>
            </a:custGeom>
            <a:solidFill>
              <a:srgbClr val="2460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4" name="îşľiḑè">
              <a:extLst>
                <a:ext uri="{FF2B5EF4-FFF2-40B4-BE49-F238E27FC236}">
                  <a16:creationId xmlns:a16="http://schemas.microsoft.com/office/drawing/2014/main" id="{8278AB7E-C59C-794C-B22C-042BC213D537}"/>
                </a:ext>
              </a:extLst>
            </p:cNvPr>
            <p:cNvSpPr/>
            <p:nvPr/>
          </p:nvSpPr>
          <p:spPr bwMode="auto">
            <a:xfrm>
              <a:off x="5327650" y="2117725"/>
              <a:ext cx="2087563" cy="3060700"/>
            </a:xfrm>
            <a:custGeom>
              <a:avLst/>
              <a:gdLst>
                <a:gd name="T0" fmla="*/ 0 w 1315"/>
                <a:gd name="T1" fmla="*/ 643 h 1928"/>
                <a:gd name="T2" fmla="*/ 0 w 1315"/>
                <a:gd name="T3" fmla="*/ 1928 h 1928"/>
                <a:gd name="T4" fmla="*/ 1315 w 1315"/>
                <a:gd name="T5" fmla="*/ 1168 h 1928"/>
                <a:gd name="T6" fmla="*/ 1315 w 1315"/>
                <a:gd name="T7" fmla="*/ 0 h 1928"/>
                <a:gd name="T8" fmla="*/ 336 w 1315"/>
                <a:gd name="T9" fmla="*/ 564 h 1928"/>
                <a:gd name="T10" fmla="*/ 303 w 1315"/>
                <a:gd name="T11" fmla="*/ 467 h 1928"/>
                <a:gd name="T12" fmla="*/ 0 w 1315"/>
                <a:gd name="T13" fmla="*/ 643 h 1928"/>
              </a:gdLst>
              <a:ahLst/>
              <a:cxnLst>
                <a:cxn ang="0">
                  <a:pos x="T0" y="T1"/>
                </a:cxn>
                <a:cxn ang="0">
                  <a:pos x="T2" y="T3"/>
                </a:cxn>
                <a:cxn ang="0">
                  <a:pos x="T4" y="T5"/>
                </a:cxn>
                <a:cxn ang="0">
                  <a:pos x="T6" y="T7"/>
                </a:cxn>
                <a:cxn ang="0">
                  <a:pos x="T8" y="T9"/>
                </a:cxn>
                <a:cxn ang="0">
                  <a:pos x="T10" y="T11"/>
                </a:cxn>
                <a:cxn ang="0">
                  <a:pos x="T12" y="T13"/>
                </a:cxn>
              </a:cxnLst>
              <a:rect l="0" t="0" r="r" b="b"/>
              <a:pathLst>
                <a:path w="1315" h="1928">
                  <a:moveTo>
                    <a:pt x="0" y="643"/>
                  </a:moveTo>
                  <a:lnTo>
                    <a:pt x="0" y="1928"/>
                  </a:lnTo>
                  <a:lnTo>
                    <a:pt x="1315" y="1168"/>
                  </a:lnTo>
                  <a:lnTo>
                    <a:pt x="1315" y="0"/>
                  </a:lnTo>
                  <a:lnTo>
                    <a:pt x="336" y="564"/>
                  </a:lnTo>
                  <a:lnTo>
                    <a:pt x="303" y="467"/>
                  </a:lnTo>
                  <a:lnTo>
                    <a:pt x="0" y="643"/>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5" name="íşḻîḍé">
              <a:extLst>
                <a:ext uri="{FF2B5EF4-FFF2-40B4-BE49-F238E27FC236}">
                  <a16:creationId xmlns:a16="http://schemas.microsoft.com/office/drawing/2014/main" id="{392949EC-F8C0-8C42-9E66-479F6E54CECF}"/>
                </a:ext>
              </a:extLst>
            </p:cNvPr>
            <p:cNvSpPr/>
            <p:nvPr/>
          </p:nvSpPr>
          <p:spPr bwMode="auto">
            <a:xfrm>
              <a:off x="5921375" y="1085850"/>
              <a:ext cx="1543050" cy="2655888"/>
            </a:xfrm>
            <a:custGeom>
              <a:avLst/>
              <a:gdLst>
                <a:gd name="T0" fmla="*/ 2 w 468"/>
                <a:gd name="T1" fmla="*/ 806 h 806"/>
                <a:gd name="T2" fmla="*/ 0 w 468"/>
                <a:gd name="T3" fmla="*/ 803 h 806"/>
                <a:gd name="T4" fmla="*/ 0 w 468"/>
                <a:gd name="T5" fmla="*/ 275 h 806"/>
                <a:gd name="T6" fmla="*/ 6 w 468"/>
                <a:gd name="T7" fmla="*/ 265 h 806"/>
                <a:gd name="T8" fmla="*/ 464 w 468"/>
                <a:gd name="T9" fmla="*/ 1 h 806"/>
                <a:gd name="T10" fmla="*/ 466 w 468"/>
                <a:gd name="T11" fmla="*/ 0 h 806"/>
                <a:gd name="T12" fmla="*/ 468 w 468"/>
                <a:gd name="T13" fmla="*/ 3 h 806"/>
                <a:gd name="T14" fmla="*/ 468 w 468"/>
                <a:gd name="T15" fmla="*/ 531 h 806"/>
                <a:gd name="T16" fmla="*/ 462 w 468"/>
                <a:gd name="T17" fmla="*/ 541 h 806"/>
                <a:gd name="T18" fmla="*/ 4 w 468"/>
                <a:gd name="T19" fmla="*/ 805 h 806"/>
                <a:gd name="T20" fmla="*/ 2 w 468"/>
                <a:gd name="T21" fmla="*/ 806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806">
                  <a:moveTo>
                    <a:pt x="2" y="806"/>
                  </a:moveTo>
                  <a:cubicBezTo>
                    <a:pt x="1" y="806"/>
                    <a:pt x="0" y="804"/>
                    <a:pt x="0" y="803"/>
                  </a:cubicBezTo>
                  <a:cubicBezTo>
                    <a:pt x="0" y="275"/>
                    <a:pt x="0" y="275"/>
                    <a:pt x="0" y="275"/>
                  </a:cubicBezTo>
                  <a:cubicBezTo>
                    <a:pt x="0" y="271"/>
                    <a:pt x="3" y="266"/>
                    <a:pt x="6" y="265"/>
                  </a:cubicBezTo>
                  <a:cubicBezTo>
                    <a:pt x="464" y="1"/>
                    <a:pt x="464" y="1"/>
                    <a:pt x="464" y="1"/>
                  </a:cubicBezTo>
                  <a:cubicBezTo>
                    <a:pt x="464" y="0"/>
                    <a:pt x="465" y="0"/>
                    <a:pt x="466" y="0"/>
                  </a:cubicBezTo>
                  <a:cubicBezTo>
                    <a:pt x="467" y="0"/>
                    <a:pt x="468" y="2"/>
                    <a:pt x="468" y="3"/>
                  </a:cubicBezTo>
                  <a:cubicBezTo>
                    <a:pt x="468" y="531"/>
                    <a:pt x="468" y="531"/>
                    <a:pt x="468" y="531"/>
                  </a:cubicBezTo>
                  <a:cubicBezTo>
                    <a:pt x="468" y="535"/>
                    <a:pt x="465" y="539"/>
                    <a:pt x="462" y="541"/>
                  </a:cubicBezTo>
                  <a:cubicBezTo>
                    <a:pt x="4" y="805"/>
                    <a:pt x="4" y="805"/>
                    <a:pt x="4" y="805"/>
                  </a:cubicBezTo>
                  <a:cubicBezTo>
                    <a:pt x="4" y="806"/>
                    <a:pt x="3" y="806"/>
                    <a:pt x="2" y="8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6" name="íṧ1îḋê">
              <a:extLst>
                <a:ext uri="{FF2B5EF4-FFF2-40B4-BE49-F238E27FC236}">
                  <a16:creationId xmlns:a16="http://schemas.microsoft.com/office/drawing/2014/main" id="{E821C1DD-F395-C24D-BAB7-BDC0061AF7BA}"/>
                </a:ext>
              </a:extLst>
            </p:cNvPr>
            <p:cNvSpPr/>
            <p:nvPr/>
          </p:nvSpPr>
          <p:spPr bwMode="auto">
            <a:xfrm>
              <a:off x="5915025" y="1079500"/>
              <a:ext cx="1557338" cy="2668588"/>
            </a:xfrm>
            <a:custGeom>
              <a:avLst/>
              <a:gdLst>
                <a:gd name="T0" fmla="*/ 468 w 472"/>
                <a:gd name="T1" fmla="*/ 4 h 810"/>
                <a:gd name="T2" fmla="*/ 468 w 472"/>
                <a:gd name="T3" fmla="*/ 5 h 810"/>
                <a:gd name="T4" fmla="*/ 468 w 472"/>
                <a:gd name="T5" fmla="*/ 533 h 810"/>
                <a:gd name="T6" fmla="*/ 463 w 472"/>
                <a:gd name="T7" fmla="*/ 541 h 810"/>
                <a:gd name="T8" fmla="*/ 5 w 472"/>
                <a:gd name="T9" fmla="*/ 806 h 810"/>
                <a:gd name="T10" fmla="*/ 5 w 472"/>
                <a:gd name="T11" fmla="*/ 806 h 810"/>
                <a:gd name="T12" fmla="*/ 4 w 472"/>
                <a:gd name="T13" fmla="*/ 805 h 810"/>
                <a:gd name="T14" fmla="*/ 4 w 472"/>
                <a:gd name="T15" fmla="*/ 277 h 810"/>
                <a:gd name="T16" fmla="*/ 9 w 472"/>
                <a:gd name="T17" fmla="*/ 268 h 810"/>
                <a:gd name="T18" fmla="*/ 467 w 472"/>
                <a:gd name="T19" fmla="*/ 4 h 810"/>
                <a:gd name="T20" fmla="*/ 468 w 472"/>
                <a:gd name="T21" fmla="*/ 4 h 810"/>
                <a:gd name="T22" fmla="*/ 468 w 472"/>
                <a:gd name="T23" fmla="*/ 0 h 810"/>
                <a:gd name="T24" fmla="*/ 465 w 472"/>
                <a:gd name="T25" fmla="*/ 1 h 810"/>
                <a:gd name="T26" fmla="*/ 7 w 472"/>
                <a:gd name="T27" fmla="*/ 265 h 810"/>
                <a:gd name="T28" fmla="*/ 0 w 472"/>
                <a:gd name="T29" fmla="*/ 277 h 810"/>
                <a:gd name="T30" fmla="*/ 0 w 472"/>
                <a:gd name="T31" fmla="*/ 805 h 810"/>
                <a:gd name="T32" fmla="*/ 4 w 472"/>
                <a:gd name="T33" fmla="*/ 810 h 810"/>
                <a:gd name="T34" fmla="*/ 7 w 472"/>
                <a:gd name="T35" fmla="*/ 809 h 810"/>
                <a:gd name="T36" fmla="*/ 465 w 472"/>
                <a:gd name="T37" fmla="*/ 545 h 810"/>
                <a:gd name="T38" fmla="*/ 472 w 472"/>
                <a:gd name="T39" fmla="*/ 533 h 810"/>
                <a:gd name="T40" fmla="*/ 472 w 472"/>
                <a:gd name="T41" fmla="*/ 5 h 810"/>
                <a:gd name="T42" fmla="*/ 468 w 472"/>
                <a:gd name="T43"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2" h="810">
                  <a:moveTo>
                    <a:pt x="468" y="4"/>
                  </a:moveTo>
                  <a:cubicBezTo>
                    <a:pt x="468" y="4"/>
                    <a:pt x="468" y="4"/>
                    <a:pt x="468" y="5"/>
                  </a:cubicBezTo>
                  <a:cubicBezTo>
                    <a:pt x="468" y="533"/>
                    <a:pt x="468" y="533"/>
                    <a:pt x="468" y="533"/>
                  </a:cubicBezTo>
                  <a:cubicBezTo>
                    <a:pt x="468" y="536"/>
                    <a:pt x="465" y="540"/>
                    <a:pt x="463" y="541"/>
                  </a:cubicBezTo>
                  <a:cubicBezTo>
                    <a:pt x="5" y="806"/>
                    <a:pt x="5" y="806"/>
                    <a:pt x="5" y="806"/>
                  </a:cubicBezTo>
                  <a:cubicBezTo>
                    <a:pt x="5" y="806"/>
                    <a:pt x="5" y="806"/>
                    <a:pt x="5" y="806"/>
                  </a:cubicBezTo>
                  <a:cubicBezTo>
                    <a:pt x="4" y="806"/>
                    <a:pt x="4" y="805"/>
                    <a:pt x="4" y="805"/>
                  </a:cubicBezTo>
                  <a:cubicBezTo>
                    <a:pt x="4" y="277"/>
                    <a:pt x="4" y="277"/>
                    <a:pt x="4" y="277"/>
                  </a:cubicBezTo>
                  <a:cubicBezTo>
                    <a:pt x="4" y="274"/>
                    <a:pt x="7" y="270"/>
                    <a:pt x="9" y="268"/>
                  </a:cubicBezTo>
                  <a:cubicBezTo>
                    <a:pt x="467" y="4"/>
                    <a:pt x="467" y="4"/>
                    <a:pt x="467" y="4"/>
                  </a:cubicBezTo>
                  <a:cubicBezTo>
                    <a:pt x="467" y="4"/>
                    <a:pt x="467" y="4"/>
                    <a:pt x="468" y="4"/>
                  </a:cubicBezTo>
                  <a:moveTo>
                    <a:pt x="468" y="0"/>
                  </a:moveTo>
                  <a:cubicBezTo>
                    <a:pt x="467" y="0"/>
                    <a:pt x="466" y="0"/>
                    <a:pt x="465" y="1"/>
                  </a:cubicBezTo>
                  <a:cubicBezTo>
                    <a:pt x="7" y="265"/>
                    <a:pt x="7" y="265"/>
                    <a:pt x="7" y="265"/>
                  </a:cubicBezTo>
                  <a:cubicBezTo>
                    <a:pt x="4" y="267"/>
                    <a:pt x="0" y="272"/>
                    <a:pt x="0" y="277"/>
                  </a:cubicBezTo>
                  <a:cubicBezTo>
                    <a:pt x="0" y="805"/>
                    <a:pt x="0" y="805"/>
                    <a:pt x="0" y="805"/>
                  </a:cubicBezTo>
                  <a:cubicBezTo>
                    <a:pt x="0" y="808"/>
                    <a:pt x="2" y="810"/>
                    <a:pt x="4" y="810"/>
                  </a:cubicBezTo>
                  <a:cubicBezTo>
                    <a:pt x="5" y="810"/>
                    <a:pt x="6" y="810"/>
                    <a:pt x="7" y="809"/>
                  </a:cubicBezTo>
                  <a:cubicBezTo>
                    <a:pt x="465" y="545"/>
                    <a:pt x="465" y="545"/>
                    <a:pt x="465" y="545"/>
                  </a:cubicBezTo>
                  <a:cubicBezTo>
                    <a:pt x="469" y="543"/>
                    <a:pt x="472" y="537"/>
                    <a:pt x="472" y="533"/>
                  </a:cubicBezTo>
                  <a:cubicBezTo>
                    <a:pt x="472" y="5"/>
                    <a:pt x="472" y="5"/>
                    <a:pt x="472" y="5"/>
                  </a:cubicBezTo>
                  <a:cubicBezTo>
                    <a:pt x="472" y="2"/>
                    <a:pt x="470" y="0"/>
                    <a:pt x="468" y="0"/>
                  </a:cubicBez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7" name="ïš1ïḋé">
              <a:extLst>
                <a:ext uri="{FF2B5EF4-FFF2-40B4-BE49-F238E27FC236}">
                  <a16:creationId xmlns:a16="http://schemas.microsoft.com/office/drawing/2014/main" id="{5CFD4C58-A85B-E54D-A86B-3B8322FA9828}"/>
                </a:ext>
              </a:extLst>
            </p:cNvPr>
            <p:cNvSpPr/>
            <p:nvPr/>
          </p:nvSpPr>
          <p:spPr bwMode="auto">
            <a:xfrm>
              <a:off x="6075363" y="1747838"/>
              <a:ext cx="538163" cy="930275"/>
            </a:xfrm>
            <a:custGeom>
              <a:avLst/>
              <a:gdLst>
                <a:gd name="T0" fmla="*/ 0 w 339"/>
                <a:gd name="T1" fmla="*/ 195 h 586"/>
                <a:gd name="T2" fmla="*/ 339 w 339"/>
                <a:gd name="T3" fmla="*/ 0 h 586"/>
                <a:gd name="T4" fmla="*/ 339 w 339"/>
                <a:gd name="T5" fmla="*/ 391 h 586"/>
                <a:gd name="T6" fmla="*/ 0 w 339"/>
                <a:gd name="T7" fmla="*/ 586 h 586"/>
                <a:gd name="T8" fmla="*/ 0 w 339"/>
                <a:gd name="T9" fmla="*/ 195 h 586"/>
              </a:gdLst>
              <a:ahLst/>
              <a:cxnLst>
                <a:cxn ang="0">
                  <a:pos x="T0" y="T1"/>
                </a:cxn>
                <a:cxn ang="0">
                  <a:pos x="T2" y="T3"/>
                </a:cxn>
                <a:cxn ang="0">
                  <a:pos x="T4" y="T5"/>
                </a:cxn>
                <a:cxn ang="0">
                  <a:pos x="T6" y="T7"/>
                </a:cxn>
                <a:cxn ang="0">
                  <a:pos x="T8" y="T9"/>
                </a:cxn>
              </a:cxnLst>
              <a:rect l="0" t="0" r="r" b="b"/>
              <a:pathLst>
                <a:path w="339" h="586">
                  <a:moveTo>
                    <a:pt x="0" y="195"/>
                  </a:moveTo>
                  <a:lnTo>
                    <a:pt x="339" y="0"/>
                  </a:lnTo>
                  <a:lnTo>
                    <a:pt x="339" y="391"/>
                  </a:lnTo>
                  <a:lnTo>
                    <a:pt x="0" y="586"/>
                  </a:lnTo>
                  <a:lnTo>
                    <a:pt x="0" y="195"/>
                  </a:ln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8" name="íš1iḍê">
              <a:extLst>
                <a:ext uri="{FF2B5EF4-FFF2-40B4-BE49-F238E27FC236}">
                  <a16:creationId xmlns:a16="http://schemas.microsoft.com/office/drawing/2014/main" id="{89C40F9E-C8FE-CE46-8F61-DDED2980DBEF}"/>
                </a:ext>
              </a:extLst>
            </p:cNvPr>
            <p:cNvSpPr/>
            <p:nvPr/>
          </p:nvSpPr>
          <p:spPr bwMode="auto">
            <a:xfrm>
              <a:off x="6157913" y="1903413"/>
              <a:ext cx="373063" cy="401638"/>
            </a:xfrm>
            <a:custGeom>
              <a:avLst/>
              <a:gdLst>
                <a:gd name="T0" fmla="*/ 113 w 113"/>
                <a:gd name="T1" fmla="*/ 0 h 122"/>
                <a:gd name="T2" fmla="*/ 113 w 113"/>
                <a:gd name="T3" fmla="*/ 56 h 122"/>
                <a:gd name="T4" fmla="*/ 108 w 113"/>
                <a:gd name="T5" fmla="*/ 59 h 122"/>
                <a:gd name="T6" fmla="*/ 108 w 113"/>
                <a:gd name="T7" fmla="*/ 42 h 122"/>
                <a:gd name="T8" fmla="*/ 91 w 113"/>
                <a:gd name="T9" fmla="*/ 35 h 122"/>
                <a:gd name="T10" fmla="*/ 22 w 113"/>
                <a:gd name="T11" fmla="*/ 75 h 122"/>
                <a:gd name="T12" fmla="*/ 5 w 113"/>
                <a:gd name="T13" fmla="*/ 102 h 122"/>
                <a:gd name="T14" fmla="*/ 5 w 113"/>
                <a:gd name="T15" fmla="*/ 119 h 122"/>
                <a:gd name="T16" fmla="*/ 0 w 113"/>
                <a:gd name="T17" fmla="*/ 122 h 122"/>
                <a:gd name="T18" fmla="*/ 0 w 113"/>
                <a:gd name="T19" fmla="*/ 66 h 122"/>
                <a:gd name="T20" fmla="*/ 113 w 113"/>
                <a:gd name="T2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22">
                  <a:moveTo>
                    <a:pt x="113" y="0"/>
                  </a:moveTo>
                  <a:cubicBezTo>
                    <a:pt x="113" y="56"/>
                    <a:pt x="113" y="56"/>
                    <a:pt x="113" y="56"/>
                  </a:cubicBezTo>
                  <a:cubicBezTo>
                    <a:pt x="108" y="59"/>
                    <a:pt x="108" y="59"/>
                    <a:pt x="108" y="59"/>
                  </a:cubicBezTo>
                  <a:cubicBezTo>
                    <a:pt x="108" y="59"/>
                    <a:pt x="108" y="52"/>
                    <a:pt x="108" y="42"/>
                  </a:cubicBezTo>
                  <a:cubicBezTo>
                    <a:pt x="108" y="32"/>
                    <a:pt x="100" y="29"/>
                    <a:pt x="91" y="35"/>
                  </a:cubicBezTo>
                  <a:cubicBezTo>
                    <a:pt x="22" y="75"/>
                    <a:pt x="22" y="75"/>
                    <a:pt x="22" y="75"/>
                  </a:cubicBezTo>
                  <a:cubicBezTo>
                    <a:pt x="12" y="80"/>
                    <a:pt x="5" y="92"/>
                    <a:pt x="5" y="102"/>
                  </a:cubicBezTo>
                  <a:cubicBezTo>
                    <a:pt x="5" y="119"/>
                    <a:pt x="5" y="119"/>
                    <a:pt x="5" y="119"/>
                  </a:cubicBezTo>
                  <a:cubicBezTo>
                    <a:pt x="0" y="122"/>
                    <a:pt x="0" y="122"/>
                    <a:pt x="0" y="122"/>
                  </a:cubicBezTo>
                  <a:cubicBezTo>
                    <a:pt x="0" y="66"/>
                    <a:pt x="0" y="66"/>
                    <a:pt x="0" y="66"/>
                  </a:cubicBezTo>
                  <a:lnTo>
                    <a:pt x="1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89" name="íṧ1îdè">
              <a:extLst>
                <a:ext uri="{FF2B5EF4-FFF2-40B4-BE49-F238E27FC236}">
                  <a16:creationId xmlns:a16="http://schemas.microsoft.com/office/drawing/2014/main" id="{F5316428-8B06-D349-8542-D71AB91DA6CD}"/>
                </a:ext>
              </a:extLst>
            </p:cNvPr>
            <p:cNvSpPr/>
            <p:nvPr/>
          </p:nvSpPr>
          <p:spPr bwMode="auto">
            <a:xfrm>
              <a:off x="6211888" y="2041525"/>
              <a:ext cx="266700" cy="481013"/>
            </a:xfrm>
            <a:custGeom>
              <a:avLst/>
              <a:gdLst>
                <a:gd name="T0" fmla="*/ 66 w 81"/>
                <a:gd name="T1" fmla="*/ 102 h 146"/>
                <a:gd name="T2" fmla="*/ 51 w 81"/>
                <a:gd name="T3" fmla="*/ 90 h 146"/>
                <a:gd name="T4" fmla="*/ 51 w 81"/>
                <a:gd name="T5" fmla="*/ 0 h 146"/>
                <a:gd name="T6" fmla="*/ 30 w 81"/>
                <a:gd name="T7" fmla="*/ 11 h 146"/>
                <a:gd name="T8" fmla="*/ 30 w 81"/>
                <a:gd name="T9" fmla="*/ 102 h 146"/>
                <a:gd name="T10" fmla="*/ 15 w 81"/>
                <a:gd name="T11" fmla="*/ 131 h 146"/>
                <a:gd name="T12" fmla="*/ 0 w 81"/>
                <a:gd name="T13" fmla="*/ 140 h 146"/>
                <a:gd name="T14" fmla="*/ 0 w 81"/>
                <a:gd name="T15" fmla="*/ 146 h 146"/>
                <a:gd name="T16" fmla="*/ 81 w 81"/>
                <a:gd name="T17" fmla="*/ 99 h 146"/>
                <a:gd name="T18" fmla="*/ 81 w 81"/>
                <a:gd name="T19" fmla="*/ 93 h 146"/>
                <a:gd name="T20" fmla="*/ 66 w 81"/>
                <a:gd name="T21" fmla="*/ 10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46">
                  <a:moveTo>
                    <a:pt x="66" y="102"/>
                  </a:moveTo>
                  <a:cubicBezTo>
                    <a:pt x="58" y="106"/>
                    <a:pt x="51" y="101"/>
                    <a:pt x="51" y="90"/>
                  </a:cubicBezTo>
                  <a:cubicBezTo>
                    <a:pt x="51" y="0"/>
                    <a:pt x="51" y="0"/>
                    <a:pt x="51" y="0"/>
                  </a:cubicBezTo>
                  <a:cubicBezTo>
                    <a:pt x="30" y="11"/>
                    <a:pt x="30" y="11"/>
                    <a:pt x="30" y="11"/>
                  </a:cubicBezTo>
                  <a:cubicBezTo>
                    <a:pt x="30" y="102"/>
                    <a:pt x="30" y="102"/>
                    <a:pt x="30" y="102"/>
                  </a:cubicBezTo>
                  <a:cubicBezTo>
                    <a:pt x="30" y="113"/>
                    <a:pt x="23" y="126"/>
                    <a:pt x="15" y="131"/>
                  </a:cubicBezTo>
                  <a:cubicBezTo>
                    <a:pt x="0" y="140"/>
                    <a:pt x="0" y="140"/>
                    <a:pt x="0" y="140"/>
                  </a:cubicBezTo>
                  <a:cubicBezTo>
                    <a:pt x="0" y="146"/>
                    <a:pt x="0" y="146"/>
                    <a:pt x="0" y="146"/>
                  </a:cubicBezTo>
                  <a:cubicBezTo>
                    <a:pt x="81" y="99"/>
                    <a:pt x="81" y="99"/>
                    <a:pt x="81" y="99"/>
                  </a:cubicBezTo>
                  <a:cubicBezTo>
                    <a:pt x="81" y="93"/>
                    <a:pt x="81" y="93"/>
                    <a:pt x="81" y="93"/>
                  </a:cubicBezTo>
                  <a:cubicBezTo>
                    <a:pt x="81" y="93"/>
                    <a:pt x="74" y="97"/>
                    <a:pt x="66" y="1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0" name="íṩlîḋê">
              <a:extLst>
                <a:ext uri="{FF2B5EF4-FFF2-40B4-BE49-F238E27FC236}">
                  <a16:creationId xmlns:a16="http://schemas.microsoft.com/office/drawing/2014/main" id="{719EEF4B-E97C-6C43-BE17-EADB60BDCA58}"/>
                </a:ext>
              </a:extLst>
            </p:cNvPr>
            <p:cNvSpPr/>
            <p:nvPr/>
          </p:nvSpPr>
          <p:spPr bwMode="auto">
            <a:xfrm>
              <a:off x="6719888" y="1355725"/>
              <a:ext cx="590550" cy="385763"/>
            </a:xfrm>
            <a:custGeom>
              <a:avLst/>
              <a:gdLst>
                <a:gd name="T0" fmla="*/ 0 w 179"/>
                <a:gd name="T1" fmla="*/ 110 h 117"/>
                <a:gd name="T2" fmla="*/ 11 w 179"/>
                <a:gd name="T3" fmla="*/ 113 h 117"/>
                <a:gd name="T4" fmla="*/ 168 w 179"/>
                <a:gd name="T5" fmla="*/ 22 h 117"/>
                <a:gd name="T6" fmla="*/ 179 w 179"/>
                <a:gd name="T7" fmla="*/ 7 h 117"/>
                <a:gd name="T8" fmla="*/ 168 w 179"/>
                <a:gd name="T9" fmla="*/ 3 h 117"/>
                <a:gd name="T10" fmla="*/ 11 w 179"/>
                <a:gd name="T11" fmla="*/ 94 h 117"/>
                <a:gd name="T12" fmla="*/ 0 w 179"/>
                <a:gd name="T13" fmla="*/ 110 h 117"/>
              </a:gdLst>
              <a:ahLst/>
              <a:cxnLst>
                <a:cxn ang="0">
                  <a:pos x="T0" y="T1"/>
                </a:cxn>
                <a:cxn ang="0">
                  <a:pos x="T2" y="T3"/>
                </a:cxn>
                <a:cxn ang="0">
                  <a:pos x="T4" y="T5"/>
                </a:cxn>
                <a:cxn ang="0">
                  <a:pos x="T6" y="T7"/>
                </a:cxn>
                <a:cxn ang="0">
                  <a:pos x="T8" y="T9"/>
                </a:cxn>
                <a:cxn ang="0">
                  <a:pos x="T10" y="T11"/>
                </a:cxn>
                <a:cxn ang="0">
                  <a:pos x="T12" y="T13"/>
                </a:cxn>
              </a:cxnLst>
              <a:rect l="0" t="0" r="r" b="b"/>
              <a:pathLst>
                <a:path w="179" h="117">
                  <a:moveTo>
                    <a:pt x="0" y="110"/>
                  </a:moveTo>
                  <a:cubicBezTo>
                    <a:pt x="0" y="115"/>
                    <a:pt x="5" y="117"/>
                    <a:pt x="11" y="113"/>
                  </a:cubicBezTo>
                  <a:cubicBezTo>
                    <a:pt x="168" y="22"/>
                    <a:pt x="168" y="22"/>
                    <a:pt x="168" y="22"/>
                  </a:cubicBezTo>
                  <a:cubicBezTo>
                    <a:pt x="174" y="19"/>
                    <a:pt x="179" y="12"/>
                    <a:pt x="179" y="7"/>
                  </a:cubicBezTo>
                  <a:cubicBezTo>
                    <a:pt x="179" y="1"/>
                    <a:pt x="174" y="0"/>
                    <a:pt x="168" y="3"/>
                  </a:cubicBezTo>
                  <a:cubicBezTo>
                    <a:pt x="11" y="94"/>
                    <a:pt x="11" y="94"/>
                    <a:pt x="11" y="94"/>
                  </a:cubicBezTo>
                  <a:cubicBezTo>
                    <a:pt x="5" y="98"/>
                    <a:pt x="0" y="105"/>
                    <a:pt x="0" y="110"/>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1" name="ïSļïḋe">
              <a:extLst>
                <a:ext uri="{FF2B5EF4-FFF2-40B4-BE49-F238E27FC236}">
                  <a16:creationId xmlns:a16="http://schemas.microsoft.com/office/drawing/2014/main" id="{34E141F5-B8E9-0945-BDCF-DFB7E9FB53F7}"/>
                </a:ext>
              </a:extLst>
            </p:cNvPr>
            <p:cNvSpPr/>
            <p:nvPr/>
          </p:nvSpPr>
          <p:spPr bwMode="auto">
            <a:xfrm>
              <a:off x="6719888" y="1541463"/>
              <a:ext cx="590550" cy="384175"/>
            </a:xfrm>
            <a:custGeom>
              <a:avLst/>
              <a:gdLst>
                <a:gd name="T0" fmla="*/ 0 w 179"/>
                <a:gd name="T1" fmla="*/ 110 h 117"/>
                <a:gd name="T2" fmla="*/ 11 w 179"/>
                <a:gd name="T3" fmla="*/ 114 h 117"/>
                <a:gd name="T4" fmla="*/ 168 w 179"/>
                <a:gd name="T5" fmla="*/ 22 h 117"/>
                <a:gd name="T6" fmla="*/ 179 w 179"/>
                <a:gd name="T7" fmla="*/ 7 h 117"/>
                <a:gd name="T8" fmla="*/ 168 w 179"/>
                <a:gd name="T9" fmla="*/ 4 h 117"/>
                <a:gd name="T10" fmla="*/ 11 w 179"/>
                <a:gd name="T11" fmla="*/ 95 h 117"/>
                <a:gd name="T12" fmla="*/ 0 w 179"/>
                <a:gd name="T13" fmla="*/ 110 h 117"/>
              </a:gdLst>
              <a:ahLst/>
              <a:cxnLst>
                <a:cxn ang="0">
                  <a:pos x="T0" y="T1"/>
                </a:cxn>
                <a:cxn ang="0">
                  <a:pos x="T2" y="T3"/>
                </a:cxn>
                <a:cxn ang="0">
                  <a:pos x="T4" y="T5"/>
                </a:cxn>
                <a:cxn ang="0">
                  <a:pos x="T6" y="T7"/>
                </a:cxn>
                <a:cxn ang="0">
                  <a:pos x="T8" y="T9"/>
                </a:cxn>
                <a:cxn ang="0">
                  <a:pos x="T10" y="T11"/>
                </a:cxn>
                <a:cxn ang="0">
                  <a:pos x="T12" y="T13"/>
                </a:cxn>
              </a:cxnLst>
              <a:rect l="0" t="0" r="r" b="b"/>
              <a:pathLst>
                <a:path w="179" h="117">
                  <a:moveTo>
                    <a:pt x="0" y="110"/>
                  </a:moveTo>
                  <a:cubicBezTo>
                    <a:pt x="0" y="115"/>
                    <a:pt x="5" y="117"/>
                    <a:pt x="11" y="114"/>
                  </a:cubicBezTo>
                  <a:cubicBezTo>
                    <a:pt x="168" y="22"/>
                    <a:pt x="168" y="22"/>
                    <a:pt x="168" y="22"/>
                  </a:cubicBezTo>
                  <a:cubicBezTo>
                    <a:pt x="174" y="19"/>
                    <a:pt x="179" y="12"/>
                    <a:pt x="179" y="7"/>
                  </a:cubicBezTo>
                  <a:cubicBezTo>
                    <a:pt x="179" y="2"/>
                    <a:pt x="174" y="0"/>
                    <a:pt x="168" y="4"/>
                  </a:cubicBezTo>
                  <a:cubicBezTo>
                    <a:pt x="11" y="95"/>
                    <a:pt x="11" y="95"/>
                    <a:pt x="11" y="95"/>
                  </a:cubicBezTo>
                  <a:cubicBezTo>
                    <a:pt x="5" y="98"/>
                    <a:pt x="0" y="105"/>
                    <a:pt x="0" y="110"/>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2" name="îṡ1iḍè">
              <a:extLst>
                <a:ext uri="{FF2B5EF4-FFF2-40B4-BE49-F238E27FC236}">
                  <a16:creationId xmlns:a16="http://schemas.microsoft.com/office/drawing/2014/main" id="{51EBA29E-39DB-E643-A83B-C930BCD5BEAB}"/>
                </a:ext>
              </a:extLst>
            </p:cNvPr>
            <p:cNvSpPr/>
            <p:nvPr/>
          </p:nvSpPr>
          <p:spPr bwMode="auto">
            <a:xfrm>
              <a:off x="6719888" y="1728788"/>
              <a:ext cx="590550" cy="382588"/>
            </a:xfrm>
            <a:custGeom>
              <a:avLst/>
              <a:gdLst>
                <a:gd name="T0" fmla="*/ 0 w 179"/>
                <a:gd name="T1" fmla="*/ 109 h 116"/>
                <a:gd name="T2" fmla="*/ 11 w 179"/>
                <a:gd name="T3" fmla="*/ 113 h 116"/>
                <a:gd name="T4" fmla="*/ 168 w 179"/>
                <a:gd name="T5" fmla="*/ 22 h 116"/>
                <a:gd name="T6" fmla="*/ 179 w 179"/>
                <a:gd name="T7" fmla="*/ 6 h 116"/>
                <a:gd name="T8" fmla="*/ 168 w 179"/>
                <a:gd name="T9" fmla="*/ 3 h 116"/>
                <a:gd name="T10" fmla="*/ 11 w 179"/>
                <a:gd name="T11" fmla="*/ 94 h 116"/>
                <a:gd name="T12" fmla="*/ 0 w 179"/>
                <a:gd name="T13" fmla="*/ 109 h 116"/>
              </a:gdLst>
              <a:ahLst/>
              <a:cxnLst>
                <a:cxn ang="0">
                  <a:pos x="T0" y="T1"/>
                </a:cxn>
                <a:cxn ang="0">
                  <a:pos x="T2" y="T3"/>
                </a:cxn>
                <a:cxn ang="0">
                  <a:pos x="T4" y="T5"/>
                </a:cxn>
                <a:cxn ang="0">
                  <a:pos x="T6" y="T7"/>
                </a:cxn>
                <a:cxn ang="0">
                  <a:pos x="T8" y="T9"/>
                </a:cxn>
                <a:cxn ang="0">
                  <a:pos x="T10" y="T11"/>
                </a:cxn>
                <a:cxn ang="0">
                  <a:pos x="T12" y="T13"/>
                </a:cxn>
              </a:cxnLst>
              <a:rect l="0" t="0" r="r" b="b"/>
              <a:pathLst>
                <a:path w="179" h="116">
                  <a:moveTo>
                    <a:pt x="0" y="109"/>
                  </a:moveTo>
                  <a:cubicBezTo>
                    <a:pt x="0" y="115"/>
                    <a:pt x="5" y="116"/>
                    <a:pt x="11" y="113"/>
                  </a:cubicBezTo>
                  <a:cubicBezTo>
                    <a:pt x="168" y="22"/>
                    <a:pt x="168" y="22"/>
                    <a:pt x="168" y="22"/>
                  </a:cubicBezTo>
                  <a:cubicBezTo>
                    <a:pt x="174" y="18"/>
                    <a:pt x="179" y="11"/>
                    <a:pt x="179" y="6"/>
                  </a:cubicBezTo>
                  <a:cubicBezTo>
                    <a:pt x="179" y="1"/>
                    <a:pt x="174" y="0"/>
                    <a:pt x="168" y="3"/>
                  </a:cubicBezTo>
                  <a:cubicBezTo>
                    <a:pt x="11" y="94"/>
                    <a:pt x="11" y="94"/>
                    <a:pt x="11" y="94"/>
                  </a:cubicBezTo>
                  <a:cubicBezTo>
                    <a:pt x="5" y="97"/>
                    <a:pt x="0" y="104"/>
                    <a:pt x="0" y="109"/>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3" name="iṧḷîḑé">
              <a:extLst>
                <a:ext uri="{FF2B5EF4-FFF2-40B4-BE49-F238E27FC236}">
                  <a16:creationId xmlns:a16="http://schemas.microsoft.com/office/drawing/2014/main" id="{D09ED303-9316-C940-AA07-19AFC87FBDA3}"/>
                </a:ext>
              </a:extLst>
            </p:cNvPr>
            <p:cNvSpPr/>
            <p:nvPr/>
          </p:nvSpPr>
          <p:spPr bwMode="auto">
            <a:xfrm>
              <a:off x="6719888" y="1912938"/>
              <a:ext cx="590550" cy="382588"/>
            </a:xfrm>
            <a:custGeom>
              <a:avLst/>
              <a:gdLst>
                <a:gd name="T0" fmla="*/ 0 w 179"/>
                <a:gd name="T1" fmla="*/ 110 h 116"/>
                <a:gd name="T2" fmla="*/ 11 w 179"/>
                <a:gd name="T3" fmla="*/ 113 h 116"/>
                <a:gd name="T4" fmla="*/ 168 w 179"/>
                <a:gd name="T5" fmla="*/ 22 h 116"/>
                <a:gd name="T6" fmla="*/ 179 w 179"/>
                <a:gd name="T7" fmla="*/ 7 h 116"/>
                <a:gd name="T8" fmla="*/ 168 w 179"/>
                <a:gd name="T9" fmla="*/ 3 h 116"/>
                <a:gd name="T10" fmla="*/ 11 w 179"/>
                <a:gd name="T11" fmla="*/ 94 h 116"/>
                <a:gd name="T12" fmla="*/ 0 w 179"/>
                <a:gd name="T13" fmla="*/ 110 h 116"/>
              </a:gdLst>
              <a:ahLst/>
              <a:cxnLst>
                <a:cxn ang="0">
                  <a:pos x="T0" y="T1"/>
                </a:cxn>
                <a:cxn ang="0">
                  <a:pos x="T2" y="T3"/>
                </a:cxn>
                <a:cxn ang="0">
                  <a:pos x="T4" y="T5"/>
                </a:cxn>
                <a:cxn ang="0">
                  <a:pos x="T6" y="T7"/>
                </a:cxn>
                <a:cxn ang="0">
                  <a:pos x="T8" y="T9"/>
                </a:cxn>
                <a:cxn ang="0">
                  <a:pos x="T10" y="T11"/>
                </a:cxn>
                <a:cxn ang="0">
                  <a:pos x="T12" y="T13"/>
                </a:cxn>
              </a:cxnLst>
              <a:rect l="0" t="0" r="r" b="b"/>
              <a:pathLst>
                <a:path w="179" h="116">
                  <a:moveTo>
                    <a:pt x="0" y="110"/>
                  </a:moveTo>
                  <a:cubicBezTo>
                    <a:pt x="0" y="115"/>
                    <a:pt x="5" y="116"/>
                    <a:pt x="11" y="113"/>
                  </a:cubicBezTo>
                  <a:cubicBezTo>
                    <a:pt x="168" y="22"/>
                    <a:pt x="168" y="22"/>
                    <a:pt x="168" y="22"/>
                  </a:cubicBezTo>
                  <a:cubicBezTo>
                    <a:pt x="174" y="19"/>
                    <a:pt x="179" y="12"/>
                    <a:pt x="179" y="7"/>
                  </a:cubicBezTo>
                  <a:cubicBezTo>
                    <a:pt x="179" y="1"/>
                    <a:pt x="174" y="0"/>
                    <a:pt x="168" y="3"/>
                  </a:cubicBezTo>
                  <a:cubicBezTo>
                    <a:pt x="11" y="94"/>
                    <a:pt x="11" y="94"/>
                    <a:pt x="11" y="94"/>
                  </a:cubicBezTo>
                  <a:cubicBezTo>
                    <a:pt x="5" y="98"/>
                    <a:pt x="0" y="105"/>
                    <a:pt x="0" y="110"/>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4" name="íśľïḋé">
              <a:extLst>
                <a:ext uri="{FF2B5EF4-FFF2-40B4-BE49-F238E27FC236}">
                  <a16:creationId xmlns:a16="http://schemas.microsoft.com/office/drawing/2014/main" id="{FE3FF72E-E52A-EA43-BC67-29A228864D97}"/>
                </a:ext>
              </a:extLst>
            </p:cNvPr>
            <p:cNvSpPr/>
            <p:nvPr/>
          </p:nvSpPr>
          <p:spPr bwMode="auto">
            <a:xfrm>
              <a:off x="6075363" y="2097088"/>
              <a:ext cx="1235075" cy="755650"/>
            </a:xfrm>
            <a:custGeom>
              <a:avLst/>
              <a:gdLst>
                <a:gd name="T0" fmla="*/ 0 w 374"/>
                <a:gd name="T1" fmla="*/ 223 h 229"/>
                <a:gd name="T2" fmla="*/ 11 w 374"/>
                <a:gd name="T3" fmla="*/ 226 h 229"/>
                <a:gd name="T4" fmla="*/ 363 w 374"/>
                <a:gd name="T5" fmla="*/ 22 h 229"/>
                <a:gd name="T6" fmla="*/ 374 w 374"/>
                <a:gd name="T7" fmla="*/ 7 h 229"/>
                <a:gd name="T8" fmla="*/ 363 w 374"/>
                <a:gd name="T9" fmla="*/ 3 h 229"/>
                <a:gd name="T10" fmla="*/ 11 w 374"/>
                <a:gd name="T11" fmla="*/ 207 h 229"/>
                <a:gd name="T12" fmla="*/ 0 w 374"/>
                <a:gd name="T13" fmla="*/ 223 h 229"/>
              </a:gdLst>
              <a:ahLst/>
              <a:cxnLst>
                <a:cxn ang="0">
                  <a:pos x="T0" y="T1"/>
                </a:cxn>
                <a:cxn ang="0">
                  <a:pos x="T2" y="T3"/>
                </a:cxn>
                <a:cxn ang="0">
                  <a:pos x="T4" y="T5"/>
                </a:cxn>
                <a:cxn ang="0">
                  <a:pos x="T6" y="T7"/>
                </a:cxn>
                <a:cxn ang="0">
                  <a:pos x="T8" y="T9"/>
                </a:cxn>
                <a:cxn ang="0">
                  <a:pos x="T10" y="T11"/>
                </a:cxn>
                <a:cxn ang="0">
                  <a:pos x="T12" y="T13"/>
                </a:cxn>
              </a:cxnLst>
              <a:rect l="0" t="0" r="r" b="b"/>
              <a:pathLst>
                <a:path w="374" h="229">
                  <a:moveTo>
                    <a:pt x="0" y="223"/>
                  </a:moveTo>
                  <a:cubicBezTo>
                    <a:pt x="0" y="228"/>
                    <a:pt x="5" y="229"/>
                    <a:pt x="11" y="226"/>
                  </a:cubicBezTo>
                  <a:cubicBezTo>
                    <a:pt x="363" y="22"/>
                    <a:pt x="363" y="22"/>
                    <a:pt x="363" y="22"/>
                  </a:cubicBezTo>
                  <a:cubicBezTo>
                    <a:pt x="369" y="19"/>
                    <a:pt x="374" y="12"/>
                    <a:pt x="374" y="7"/>
                  </a:cubicBezTo>
                  <a:cubicBezTo>
                    <a:pt x="374" y="2"/>
                    <a:pt x="369" y="0"/>
                    <a:pt x="363" y="3"/>
                  </a:cubicBezTo>
                  <a:cubicBezTo>
                    <a:pt x="11" y="207"/>
                    <a:pt x="11" y="207"/>
                    <a:pt x="11" y="207"/>
                  </a:cubicBezTo>
                  <a:cubicBezTo>
                    <a:pt x="5" y="211"/>
                    <a:pt x="0" y="217"/>
                    <a:pt x="0" y="22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5" name="îṣḷîḍê">
              <a:extLst>
                <a:ext uri="{FF2B5EF4-FFF2-40B4-BE49-F238E27FC236}">
                  <a16:creationId xmlns:a16="http://schemas.microsoft.com/office/drawing/2014/main" id="{B627FA1B-C48F-7B41-9794-22946DD58343}"/>
                </a:ext>
              </a:extLst>
            </p:cNvPr>
            <p:cNvSpPr/>
            <p:nvPr/>
          </p:nvSpPr>
          <p:spPr bwMode="auto">
            <a:xfrm>
              <a:off x="6075363" y="2282825"/>
              <a:ext cx="1235075" cy="757238"/>
            </a:xfrm>
            <a:custGeom>
              <a:avLst/>
              <a:gdLst>
                <a:gd name="T0" fmla="*/ 0 w 374"/>
                <a:gd name="T1" fmla="*/ 223 h 230"/>
                <a:gd name="T2" fmla="*/ 11 w 374"/>
                <a:gd name="T3" fmla="*/ 226 h 230"/>
                <a:gd name="T4" fmla="*/ 363 w 374"/>
                <a:gd name="T5" fmla="*/ 22 h 230"/>
                <a:gd name="T6" fmla="*/ 374 w 374"/>
                <a:gd name="T7" fmla="*/ 7 h 230"/>
                <a:gd name="T8" fmla="*/ 363 w 374"/>
                <a:gd name="T9" fmla="*/ 4 h 230"/>
                <a:gd name="T10" fmla="*/ 11 w 374"/>
                <a:gd name="T11" fmla="*/ 207 h 230"/>
                <a:gd name="T12" fmla="*/ 0 w 374"/>
                <a:gd name="T13" fmla="*/ 223 h 230"/>
              </a:gdLst>
              <a:ahLst/>
              <a:cxnLst>
                <a:cxn ang="0">
                  <a:pos x="T0" y="T1"/>
                </a:cxn>
                <a:cxn ang="0">
                  <a:pos x="T2" y="T3"/>
                </a:cxn>
                <a:cxn ang="0">
                  <a:pos x="T4" y="T5"/>
                </a:cxn>
                <a:cxn ang="0">
                  <a:pos x="T6" y="T7"/>
                </a:cxn>
                <a:cxn ang="0">
                  <a:pos x="T8" y="T9"/>
                </a:cxn>
                <a:cxn ang="0">
                  <a:pos x="T10" y="T11"/>
                </a:cxn>
                <a:cxn ang="0">
                  <a:pos x="T12" y="T13"/>
                </a:cxn>
              </a:cxnLst>
              <a:rect l="0" t="0" r="r" b="b"/>
              <a:pathLst>
                <a:path w="374" h="230">
                  <a:moveTo>
                    <a:pt x="0" y="223"/>
                  </a:moveTo>
                  <a:cubicBezTo>
                    <a:pt x="0" y="228"/>
                    <a:pt x="5" y="230"/>
                    <a:pt x="11" y="226"/>
                  </a:cubicBezTo>
                  <a:cubicBezTo>
                    <a:pt x="363" y="22"/>
                    <a:pt x="363" y="22"/>
                    <a:pt x="363" y="22"/>
                  </a:cubicBezTo>
                  <a:cubicBezTo>
                    <a:pt x="369" y="19"/>
                    <a:pt x="374" y="12"/>
                    <a:pt x="374" y="7"/>
                  </a:cubicBezTo>
                  <a:cubicBezTo>
                    <a:pt x="374" y="2"/>
                    <a:pt x="369" y="0"/>
                    <a:pt x="363" y="4"/>
                  </a:cubicBezTo>
                  <a:cubicBezTo>
                    <a:pt x="11" y="207"/>
                    <a:pt x="11" y="207"/>
                    <a:pt x="11" y="207"/>
                  </a:cubicBezTo>
                  <a:cubicBezTo>
                    <a:pt x="5" y="211"/>
                    <a:pt x="0" y="218"/>
                    <a:pt x="0" y="22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6" name="î$ḷide">
              <a:extLst>
                <a:ext uri="{FF2B5EF4-FFF2-40B4-BE49-F238E27FC236}">
                  <a16:creationId xmlns:a16="http://schemas.microsoft.com/office/drawing/2014/main" id="{0884CE06-DEB9-1541-9208-7DE0B23BA159}"/>
                </a:ext>
              </a:extLst>
            </p:cNvPr>
            <p:cNvSpPr/>
            <p:nvPr/>
          </p:nvSpPr>
          <p:spPr bwMode="auto">
            <a:xfrm>
              <a:off x="6075363" y="2470150"/>
              <a:ext cx="1235075" cy="754063"/>
            </a:xfrm>
            <a:custGeom>
              <a:avLst/>
              <a:gdLst>
                <a:gd name="T0" fmla="*/ 0 w 374"/>
                <a:gd name="T1" fmla="*/ 222 h 229"/>
                <a:gd name="T2" fmla="*/ 11 w 374"/>
                <a:gd name="T3" fmla="*/ 226 h 229"/>
                <a:gd name="T4" fmla="*/ 363 w 374"/>
                <a:gd name="T5" fmla="*/ 22 h 229"/>
                <a:gd name="T6" fmla="*/ 374 w 374"/>
                <a:gd name="T7" fmla="*/ 6 h 229"/>
                <a:gd name="T8" fmla="*/ 363 w 374"/>
                <a:gd name="T9" fmla="*/ 3 h 229"/>
                <a:gd name="T10" fmla="*/ 11 w 374"/>
                <a:gd name="T11" fmla="*/ 207 h 229"/>
                <a:gd name="T12" fmla="*/ 0 w 374"/>
                <a:gd name="T13" fmla="*/ 222 h 229"/>
              </a:gdLst>
              <a:ahLst/>
              <a:cxnLst>
                <a:cxn ang="0">
                  <a:pos x="T0" y="T1"/>
                </a:cxn>
                <a:cxn ang="0">
                  <a:pos x="T2" y="T3"/>
                </a:cxn>
                <a:cxn ang="0">
                  <a:pos x="T4" y="T5"/>
                </a:cxn>
                <a:cxn ang="0">
                  <a:pos x="T6" y="T7"/>
                </a:cxn>
                <a:cxn ang="0">
                  <a:pos x="T8" y="T9"/>
                </a:cxn>
                <a:cxn ang="0">
                  <a:pos x="T10" y="T11"/>
                </a:cxn>
                <a:cxn ang="0">
                  <a:pos x="T12" y="T13"/>
                </a:cxn>
              </a:cxnLst>
              <a:rect l="0" t="0" r="r" b="b"/>
              <a:pathLst>
                <a:path w="374" h="229">
                  <a:moveTo>
                    <a:pt x="0" y="222"/>
                  </a:moveTo>
                  <a:cubicBezTo>
                    <a:pt x="0" y="227"/>
                    <a:pt x="5" y="229"/>
                    <a:pt x="11" y="226"/>
                  </a:cubicBezTo>
                  <a:cubicBezTo>
                    <a:pt x="363" y="22"/>
                    <a:pt x="363" y="22"/>
                    <a:pt x="363" y="22"/>
                  </a:cubicBezTo>
                  <a:cubicBezTo>
                    <a:pt x="369" y="18"/>
                    <a:pt x="374" y="12"/>
                    <a:pt x="374" y="6"/>
                  </a:cubicBezTo>
                  <a:cubicBezTo>
                    <a:pt x="374" y="1"/>
                    <a:pt x="369" y="0"/>
                    <a:pt x="363" y="3"/>
                  </a:cubicBezTo>
                  <a:cubicBezTo>
                    <a:pt x="11" y="207"/>
                    <a:pt x="11" y="207"/>
                    <a:pt x="11" y="207"/>
                  </a:cubicBezTo>
                  <a:cubicBezTo>
                    <a:pt x="5" y="210"/>
                    <a:pt x="0" y="217"/>
                    <a:pt x="0" y="222"/>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7" name="iṥļïḑe">
              <a:extLst>
                <a:ext uri="{FF2B5EF4-FFF2-40B4-BE49-F238E27FC236}">
                  <a16:creationId xmlns:a16="http://schemas.microsoft.com/office/drawing/2014/main" id="{815D4DED-0698-274C-BB7F-C778579C5D5D}"/>
                </a:ext>
              </a:extLst>
            </p:cNvPr>
            <p:cNvSpPr/>
            <p:nvPr/>
          </p:nvSpPr>
          <p:spPr bwMode="auto">
            <a:xfrm>
              <a:off x="5327650" y="2335213"/>
              <a:ext cx="2463800" cy="2843213"/>
            </a:xfrm>
            <a:custGeom>
              <a:avLst/>
              <a:gdLst>
                <a:gd name="T0" fmla="*/ 0 w 1552"/>
                <a:gd name="T1" fmla="*/ 1791 h 1791"/>
                <a:gd name="T2" fmla="*/ 235 w 1552"/>
                <a:gd name="T3" fmla="*/ 760 h 1791"/>
                <a:gd name="T4" fmla="*/ 1552 w 1552"/>
                <a:gd name="T5" fmla="*/ 0 h 1791"/>
                <a:gd name="T6" fmla="*/ 1315 w 1552"/>
                <a:gd name="T7" fmla="*/ 1031 h 1791"/>
                <a:gd name="T8" fmla="*/ 0 w 1552"/>
                <a:gd name="T9" fmla="*/ 1791 h 1791"/>
              </a:gdLst>
              <a:ahLst/>
              <a:cxnLst>
                <a:cxn ang="0">
                  <a:pos x="T0" y="T1"/>
                </a:cxn>
                <a:cxn ang="0">
                  <a:pos x="T2" y="T3"/>
                </a:cxn>
                <a:cxn ang="0">
                  <a:pos x="T4" y="T5"/>
                </a:cxn>
                <a:cxn ang="0">
                  <a:pos x="T6" y="T7"/>
                </a:cxn>
                <a:cxn ang="0">
                  <a:pos x="T8" y="T9"/>
                </a:cxn>
              </a:cxnLst>
              <a:rect l="0" t="0" r="r" b="b"/>
              <a:pathLst>
                <a:path w="1552" h="1791">
                  <a:moveTo>
                    <a:pt x="0" y="1791"/>
                  </a:moveTo>
                  <a:lnTo>
                    <a:pt x="235" y="760"/>
                  </a:lnTo>
                  <a:lnTo>
                    <a:pt x="1552" y="0"/>
                  </a:lnTo>
                  <a:lnTo>
                    <a:pt x="1315" y="1031"/>
                  </a:lnTo>
                  <a:lnTo>
                    <a:pt x="0" y="1791"/>
                  </a:lnTo>
                  <a:close/>
                </a:path>
              </a:pathLst>
            </a:custGeom>
            <a:solidFill>
              <a:srgbClr val="FFDB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8" name="ï$ľîḑè">
              <a:extLst>
                <a:ext uri="{FF2B5EF4-FFF2-40B4-BE49-F238E27FC236}">
                  <a16:creationId xmlns:a16="http://schemas.microsoft.com/office/drawing/2014/main" id="{5F6B8A13-D1DC-0F48-A875-DA2BEC9F9B40}"/>
                </a:ext>
              </a:extLst>
            </p:cNvPr>
            <p:cNvSpPr/>
            <p:nvPr/>
          </p:nvSpPr>
          <p:spPr bwMode="auto">
            <a:xfrm>
              <a:off x="5838825" y="3389313"/>
              <a:ext cx="481013" cy="1495425"/>
            </a:xfrm>
            <a:custGeom>
              <a:avLst/>
              <a:gdLst>
                <a:gd name="T0" fmla="*/ 0 w 303"/>
                <a:gd name="T1" fmla="*/ 176 h 942"/>
                <a:gd name="T2" fmla="*/ 0 w 303"/>
                <a:gd name="T3" fmla="*/ 942 h 942"/>
                <a:gd name="T4" fmla="*/ 303 w 303"/>
                <a:gd name="T5" fmla="*/ 766 h 942"/>
                <a:gd name="T6" fmla="*/ 303 w 303"/>
                <a:gd name="T7" fmla="*/ 0 h 942"/>
                <a:gd name="T8" fmla="*/ 0 w 303"/>
                <a:gd name="T9" fmla="*/ 176 h 942"/>
              </a:gdLst>
              <a:ahLst/>
              <a:cxnLst>
                <a:cxn ang="0">
                  <a:pos x="T0" y="T1"/>
                </a:cxn>
                <a:cxn ang="0">
                  <a:pos x="T2" y="T3"/>
                </a:cxn>
                <a:cxn ang="0">
                  <a:pos x="T4" y="T5"/>
                </a:cxn>
                <a:cxn ang="0">
                  <a:pos x="T6" y="T7"/>
                </a:cxn>
                <a:cxn ang="0">
                  <a:pos x="T8" y="T9"/>
                </a:cxn>
              </a:cxnLst>
              <a:rect l="0" t="0" r="r" b="b"/>
              <a:pathLst>
                <a:path w="303" h="942">
                  <a:moveTo>
                    <a:pt x="0" y="176"/>
                  </a:moveTo>
                  <a:lnTo>
                    <a:pt x="0" y="942"/>
                  </a:lnTo>
                  <a:lnTo>
                    <a:pt x="303" y="766"/>
                  </a:lnTo>
                  <a:lnTo>
                    <a:pt x="303" y="0"/>
                  </a:lnTo>
                  <a:lnTo>
                    <a:pt x="0" y="176"/>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99" name="îṥḷíḋê">
              <a:extLst>
                <a:ext uri="{FF2B5EF4-FFF2-40B4-BE49-F238E27FC236}">
                  <a16:creationId xmlns:a16="http://schemas.microsoft.com/office/drawing/2014/main" id="{2F88FB5C-25DC-6540-9AEF-66D24A983E96}"/>
                </a:ext>
              </a:extLst>
            </p:cNvPr>
            <p:cNvSpPr/>
            <p:nvPr/>
          </p:nvSpPr>
          <p:spPr bwMode="auto">
            <a:xfrm>
              <a:off x="5868988" y="2809875"/>
              <a:ext cx="2286000" cy="2794000"/>
            </a:xfrm>
            <a:custGeom>
              <a:avLst/>
              <a:gdLst>
                <a:gd name="T0" fmla="*/ 258 w 693"/>
                <a:gd name="T1" fmla="*/ 848 h 848"/>
                <a:gd name="T2" fmla="*/ 65 w 693"/>
                <a:gd name="T3" fmla="*/ 616 h 848"/>
                <a:gd name="T4" fmla="*/ 0 w 693"/>
                <a:gd name="T5" fmla="*/ 253 h 848"/>
                <a:gd name="T6" fmla="*/ 0 w 693"/>
                <a:gd name="T7" fmla="*/ 251 h 848"/>
                <a:gd name="T8" fmla="*/ 435 w 693"/>
                <a:gd name="T9" fmla="*/ 0 h 848"/>
                <a:gd name="T10" fmla="*/ 500 w 693"/>
                <a:gd name="T11" fmla="*/ 365 h 848"/>
                <a:gd name="T12" fmla="*/ 693 w 693"/>
                <a:gd name="T13" fmla="*/ 597 h 848"/>
                <a:gd name="T14" fmla="*/ 258 w 693"/>
                <a:gd name="T15" fmla="*/ 848 h 8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3" h="848">
                  <a:moveTo>
                    <a:pt x="258" y="848"/>
                  </a:moveTo>
                  <a:cubicBezTo>
                    <a:pt x="246" y="839"/>
                    <a:pt x="126" y="747"/>
                    <a:pt x="65" y="616"/>
                  </a:cubicBezTo>
                  <a:cubicBezTo>
                    <a:pt x="0" y="477"/>
                    <a:pt x="0" y="314"/>
                    <a:pt x="0" y="253"/>
                  </a:cubicBezTo>
                  <a:cubicBezTo>
                    <a:pt x="0" y="251"/>
                    <a:pt x="0" y="251"/>
                    <a:pt x="0" y="251"/>
                  </a:cubicBezTo>
                  <a:cubicBezTo>
                    <a:pt x="435" y="0"/>
                    <a:pt x="435" y="0"/>
                    <a:pt x="435" y="0"/>
                  </a:cubicBezTo>
                  <a:cubicBezTo>
                    <a:pt x="435" y="62"/>
                    <a:pt x="435" y="225"/>
                    <a:pt x="500" y="365"/>
                  </a:cubicBezTo>
                  <a:cubicBezTo>
                    <a:pt x="560" y="492"/>
                    <a:pt x="675" y="583"/>
                    <a:pt x="693" y="597"/>
                  </a:cubicBezTo>
                  <a:lnTo>
                    <a:pt x="258" y="8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0" name="îşḷïḋé">
              <a:extLst>
                <a:ext uri="{FF2B5EF4-FFF2-40B4-BE49-F238E27FC236}">
                  <a16:creationId xmlns:a16="http://schemas.microsoft.com/office/drawing/2014/main" id="{C84E02F0-EC72-0344-A7A3-F8A03AB07867}"/>
                </a:ext>
              </a:extLst>
            </p:cNvPr>
            <p:cNvSpPr/>
            <p:nvPr/>
          </p:nvSpPr>
          <p:spPr bwMode="auto">
            <a:xfrm>
              <a:off x="5857875" y="2798763"/>
              <a:ext cx="2309813" cy="2811463"/>
            </a:xfrm>
            <a:custGeom>
              <a:avLst/>
              <a:gdLst>
                <a:gd name="T0" fmla="*/ 436 w 700"/>
                <a:gd name="T1" fmla="*/ 7 h 853"/>
                <a:gd name="T2" fmla="*/ 501 w 700"/>
                <a:gd name="T3" fmla="*/ 368 h 853"/>
                <a:gd name="T4" fmla="*/ 693 w 700"/>
                <a:gd name="T5" fmla="*/ 600 h 853"/>
                <a:gd name="T6" fmla="*/ 261 w 700"/>
                <a:gd name="T7" fmla="*/ 849 h 853"/>
                <a:gd name="T8" fmla="*/ 70 w 700"/>
                <a:gd name="T9" fmla="*/ 618 h 853"/>
                <a:gd name="T10" fmla="*/ 5 w 700"/>
                <a:gd name="T11" fmla="*/ 256 h 853"/>
                <a:gd name="T12" fmla="*/ 5 w 700"/>
                <a:gd name="T13" fmla="*/ 255 h 853"/>
                <a:gd name="T14" fmla="*/ 436 w 700"/>
                <a:gd name="T15" fmla="*/ 7 h 853"/>
                <a:gd name="T16" fmla="*/ 440 w 700"/>
                <a:gd name="T17" fmla="*/ 0 h 853"/>
                <a:gd name="T18" fmla="*/ 1 w 700"/>
                <a:gd name="T19" fmla="*/ 253 h 853"/>
                <a:gd name="T20" fmla="*/ 66 w 700"/>
                <a:gd name="T21" fmla="*/ 620 h 853"/>
                <a:gd name="T22" fmla="*/ 261 w 700"/>
                <a:gd name="T23" fmla="*/ 853 h 853"/>
                <a:gd name="T24" fmla="*/ 700 w 700"/>
                <a:gd name="T25" fmla="*/ 600 h 853"/>
                <a:gd name="T26" fmla="*/ 505 w 700"/>
                <a:gd name="T27" fmla="*/ 367 h 853"/>
                <a:gd name="T28" fmla="*/ 440 w 700"/>
                <a:gd name="T29" fmla="*/ 0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0" h="853">
                  <a:moveTo>
                    <a:pt x="436" y="7"/>
                  </a:moveTo>
                  <a:cubicBezTo>
                    <a:pt x="436" y="71"/>
                    <a:pt x="437" y="231"/>
                    <a:pt x="501" y="368"/>
                  </a:cubicBezTo>
                  <a:cubicBezTo>
                    <a:pt x="559" y="492"/>
                    <a:pt x="668" y="581"/>
                    <a:pt x="693" y="600"/>
                  </a:cubicBezTo>
                  <a:cubicBezTo>
                    <a:pt x="261" y="849"/>
                    <a:pt x="261" y="849"/>
                    <a:pt x="261" y="849"/>
                  </a:cubicBezTo>
                  <a:cubicBezTo>
                    <a:pt x="245" y="836"/>
                    <a:pt x="129" y="746"/>
                    <a:pt x="70" y="618"/>
                  </a:cubicBezTo>
                  <a:cubicBezTo>
                    <a:pt x="5" y="479"/>
                    <a:pt x="5" y="317"/>
                    <a:pt x="5" y="256"/>
                  </a:cubicBezTo>
                  <a:cubicBezTo>
                    <a:pt x="5" y="255"/>
                    <a:pt x="5" y="255"/>
                    <a:pt x="5" y="255"/>
                  </a:cubicBezTo>
                  <a:cubicBezTo>
                    <a:pt x="436" y="7"/>
                    <a:pt x="436" y="7"/>
                    <a:pt x="436" y="7"/>
                  </a:cubicBezTo>
                  <a:moveTo>
                    <a:pt x="440" y="0"/>
                  </a:moveTo>
                  <a:cubicBezTo>
                    <a:pt x="1" y="253"/>
                    <a:pt x="1" y="253"/>
                    <a:pt x="1" y="253"/>
                  </a:cubicBezTo>
                  <a:cubicBezTo>
                    <a:pt x="1" y="311"/>
                    <a:pt x="0" y="478"/>
                    <a:pt x="66" y="620"/>
                  </a:cubicBezTo>
                  <a:cubicBezTo>
                    <a:pt x="131" y="760"/>
                    <a:pt x="261" y="853"/>
                    <a:pt x="261" y="853"/>
                  </a:cubicBezTo>
                  <a:cubicBezTo>
                    <a:pt x="700" y="600"/>
                    <a:pt x="700" y="600"/>
                    <a:pt x="700" y="600"/>
                  </a:cubicBezTo>
                  <a:cubicBezTo>
                    <a:pt x="700" y="600"/>
                    <a:pt x="570" y="506"/>
                    <a:pt x="505" y="367"/>
                  </a:cubicBezTo>
                  <a:cubicBezTo>
                    <a:pt x="439" y="224"/>
                    <a:pt x="440" y="57"/>
                    <a:pt x="440" y="0"/>
                  </a:cubicBezTo>
                  <a:close/>
                </a:path>
              </a:pathLst>
            </a:custGeom>
            <a:solidFill>
              <a:srgbClr val="C1E4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1" name="íş1iḍe">
              <a:extLst>
                <a:ext uri="{FF2B5EF4-FFF2-40B4-BE49-F238E27FC236}">
                  <a16:creationId xmlns:a16="http://schemas.microsoft.com/office/drawing/2014/main" id="{C67BC019-CCB8-1644-9D00-4A993FB01915}"/>
                </a:ext>
              </a:extLst>
            </p:cNvPr>
            <p:cNvSpPr/>
            <p:nvPr/>
          </p:nvSpPr>
          <p:spPr bwMode="auto">
            <a:xfrm>
              <a:off x="6653213" y="3067050"/>
              <a:ext cx="528638" cy="346075"/>
            </a:xfrm>
            <a:custGeom>
              <a:avLst/>
              <a:gdLst>
                <a:gd name="T0" fmla="*/ 149 w 160"/>
                <a:gd name="T1" fmla="*/ 4 h 105"/>
                <a:gd name="T2" fmla="*/ 11 w 160"/>
                <a:gd name="T3" fmla="*/ 84 h 105"/>
                <a:gd name="T4" fmla="*/ 0 w 160"/>
                <a:gd name="T5" fmla="*/ 99 h 105"/>
                <a:gd name="T6" fmla="*/ 11 w 160"/>
                <a:gd name="T7" fmla="*/ 102 h 105"/>
                <a:gd name="T8" fmla="*/ 150 w 160"/>
                <a:gd name="T9" fmla="*/ 22 h 105"/>
                <a:gd name="T10" fmla="*/ 160 w 160"/>
                <a:gd name="T11" fmla="*/ 7 h 105"/>
                <a:gd name="T12" fmla="*/ 149 w 160"/>
                <a:gd name="T13" fmla="*/ 4 h 105"/>
              </a:gdLst>
              <a:ahLst/>
              <a:cxnLst>
                <a:cxn ang="0">
                  <a:pos x="T0" y="T1"/>
                </a:cxn>
                <a:cxn ang="0">
                  <a:pos x="T2" y="T3"/>
                </a:cxn>
                <a:cxn ang="0">
                  <a:pos x="T4" y="T5"/>
                </a:cxn>
                <a:cxn ang="0">
                  <a:pos x="T6" y="T7"/>
                </a:cxn>
                <a:cxn ang="0">
                  <a:pos x="T8" y="T9"/>
                </a:cxn>
                <a:cxn ang="0">
                  <a:pos x="T10" y="T11"/>
                </a:cxn>
                <a:cxn ang="0">
                  <a:pos x="T12" y="T13"/>
                </a:cxn>
              </a:cxnLst>
              <a:rect l="0" t="0" r="r" b="b"/>
              <a:pathLst>
                <a:path w="160" h="105">
                  <a:moveTo>
                    <a:pt x="149" y="4"/>
                  </a:moveTo>
                  <a:cubicBezTo>
                    <a:pt x="11" y="84"/>
                    <a:pt x="11" y="84"/>
                    <a:pt x="11" y="84"/>
                  </a:cubicBezTo>
                  <a:cubicBezTo>
                    <a:pt x="5" y="87"/>
                    <a:pt x="0" y="94"/>
                    <a:pt x="0" y="99"/>
                  </a:cubicBezTo>
                  <a:cubicBezTo>
                    <a:pt x="1" y="104"/>
                    <a:pt x="5" y="105"/>
                    <a:pt x="11" y="102"/>
                  </a:cubicBezTo>
                  <a:cubicBezTo>
                    <a:pt x="150" y="22"/>
                    <a:pt x="150" y="22"/>
                    <a:pt x="150" y="22"/>
                  </a:cubicBezTo>
                  <a:cubicBezTo>
                    <a:pt x="156" y="19"/>
                    <a:pt x="160" y="12"/>
                    <a:pt x="160" y="7"/>
                  </a:cubicBezTo>
                  <a:cubicBezTo>
                    <a:pt x="160" y="2"/>
                    <a:pt x="155" y="0"/>
                    <a:pt x="149" y="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2" name="ïšļîḑe">
              <a:extLst>
                <a:ext uri="{FF2B5EF4-FFF2-40B4-BE49-F238E27FC236}">
                  <a16:creationId xmlns:a16="http://schemas.microsoft.com/office/drawing/2014/main" id="{A0848613-06BC-C14E-85C7-9F8781877D72}"/>
                </a:ext>
              </a:extLst>
            </p:cNvPr>
            <p:cNvSpPr/>
            <p:nvPr/>
          </p:nvSpPr>
          <p:spPr bwMode="auto">
            <a:xfrm>
              <a:off x="6662738" y="3248025"/>
              <a:ext cx="531813" cy="342900"/>
            </a:xfrm>
            <a:custGeom>
              <a:avLst/>
              <a:gdLst>
                <a:gd name="T0" fmla="*/ 149 w 161"/>
                <a:gd name="T1" fmla="*/ 3 h 104"/>
                <a:gd name="T2" fmla="*/ 10 w 161"/>
                <a:gd name="T3" fmla="*/ 83 h 104"/>
                <a:gd name="T4" fmla="*/ 1 w 161"/>
                <a:gd name="T5" fmla="*/ 98 h 104"/>
                <a:gd name="T6" fmla="*/ 12 w 161"/>
                <a:gd name="T7" fmla="*/ 101 h 104"/>
                <a:gd name="T8" fmla="*/ 151 w 161"/>
                <a:gd name="T9" fmla="*/ 21 h 104"/>
                <a:gd name="T10" fmla="*/ 160 w 161"/>
                <a:gd name="T11" fmla="*/ 6 h 104"/>
                <a:gd name="T12" fmla="*/ 149 w 161"/>
                <a:gd name="T13" fmla="*/ 3 h 104"/>
              </a:gdLst>
              <a:ahLst/>
              <a:cxnLst>
                <a:cxn ang="0">
                  <a:pos x="T0" y="T1"/>
                </a:cxn>
                <a:cxn ang="0">
                  <a:pos x="T2" y="T3"/>
                </a:cxn>
                <a:cxn ang="0">
                  <a:pos x="T4" y="T5"/>
                </a:cxn>
                <a:cxn ang="0">
                  <a:pos x="T6" y="T7"/>
                </a:cxn>
                <a:cxn ang="0">
                  <a:pos x="T8" y="T9"/>
                </a:cxn>
                <a:cxn ang="0">
                  <a:pos x="T10" y="T11"/>
                </a:cxn>
                <a:cxn ang="0">
                  <a:pos x="T12" y="T13"/>
                </a:cxn>
              </a:cxnLst>
              <a:rect l="0" t="0" r="r" b="b"/>
              <a:pathLst>
                <a:path w="161" h="104">
                  <a:moveTo>
                    <a:pt x="149" y="3"/>
                  </a:moveTo>
                  <a:cubicBezTo>
                    <a:pt x="10" y="83"/>
                    <a:pt x="10" y="83"/>
                    <a:pt x="10" y="83"/>
                  </a:cubicBezTo>
                  <a:cubicBezTo>
                    <a:pt x="5" y="87"/>
                    <a:pt x="0" y="93"/>
                    <a:pt x="1" y="98"/>
                  </a:cubicBezTo>
                  <a:cubicBezTo>
                    <a:pt x="1" y="103"/>
                    <a:pt x="6" y="104"/>
                    <a:pt x="12" y="101"/>
                  </a:cubicBezTo>
                  <a:cubicBezTo>
                    <a:pt x="151" y="21"/>
                    <a:pt x="151" y="21"/>
                    <a:pt x="151" y="21"/>
                  </a:cubicBezTo>
                  <a:cubicBezTo>
                    <a:pt x="156" y="18"/>
                    <a:pt x="161" y="11"/>
                    <a:pt x="160" y="6"/>
                  </a:cubicBezTo>
                  <a:cubicBezTo>
                    <a:pt x="160" y="1"/>
                    <a:pt x="155" y="0"/>
                    <a:pt x="149"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3" name="iṩḷíďe">
              <a:extLst>
                <a:ext uri="{FF2B5EF4-FFF2-40B4-BE49-F238E27FC236}">
                  <a16:creationId xmlns:a16="http://schemas.microsoft.com/office/drawing/2014/main" id="{C256995B-4F54-1C42-9971-B500B5FB2738}"/>
                </a:ext>
              </a:extLst>
            </p:cNvPr>
            <p:cNvSpPr/>
            <p:nvPr/>
          </p:nvSpPr>
          <p:spPr bwMode="auto">
            <a:xfrm>
              <a:off x="6683375" y="3422650"/>
              <a:ext cx="530225" cy="342900"/>
            </a:xfrm>
            <a:custGeom>
              <a:avLst/>
              <a:gdLst>
                <a:gd name="T0" fmla="*/ 149 w 161"/>
                <a:gd name="T1" fmla="*/ 3 h 104"/>
                <a:gd name="T2" fmla="*/ 10 w 161"/>
                <a:gd name="T3" fmla="*/ 83 h 104"/>
                <a:gd name="T4" fmla="*/ 1 w 161"/>
                <a:gd name="T5" fmla="*/ 98 h 104"/>
                <a:gd name="T6" fmla="*/ 12 w 161"/>
                <a:gd name="T7" fmla="*/ 101 h 104"/>
                <a:gd name="T8" fmla="*/ 151 w 161"/>
                <a:gd name="T9" fmla="*/ 21 h 104"/>
                <a:gd name="T10" fmla="*/ 160 w 161"/>
                <a:gd name="T11" fmla="*/ 6 h 104"/>
                <a:gd name="T12" fmla="*/ 149 w 161"/>
                <a:gd name="T13" fmla="*/ 3 h 104"/>
              </a:gdLst>
              <a:ahLst/>
              <a:cxnLst>
                <a:cxn ang="0">
                  <a:pos x="T0" y="T1"/>
                </a:cxn>
                <a:cxn ang="0">
                  <a:pos x="T2" y="T3"/>
                </a:cxn>
                <a:cxn ang="0">
                  <a:pos x="T4" y="T5"/>
                </a:cxn>
                <a:cxn ang="0">
                  <a:pos x="T6" y="T7"/>
                </a:cxn>
                <a:cxn ang="0">
                  <a:pos x="T8" y="T9"/>
                </a:cxn>
                <a:cxn ang="0">
                  <a:pos x="T10" y="T11"/>
                </a:cxn>
                <a:cxn ang="0">
                  <a:pos x="T12" y="T13"/>
                </a:cxn>
              </a:cxnLst>
              <a:rect l="0" t="0" r="r" b="b"/>
              <a:pathLst>
                <a:path w="161" h="104">
                  <a:moveTo>
                    <a:pt x="149" y="3"/>
                  </a:moveTo>
                  <a:cubicBezTo>
                    <a:pt x="10" y="83"/>
                    <a:pt x="10" y="83"/>
                    <a:pt x="10" y="83"/>
                  </a:cubicBezTo>
                  <a:cubicBezTo>
                    <a:pt x="4" y="87"/>
                    <a:pt x="0" y="93"/>
                    <a:pt x="1" y="98"/>
                  </a:cubicBezTo>
                  <a:cubicBezTo>
                    <a:pt x="1" y="103"/>
                    <a:pt x="7" y="104"/>
                    <a:pt x="12" y="101"/>
                  </a:cubicBezTo>
                  <a:cubicBezTo>
                    <a:pt x="151" y="21"/>
                    <a:pt x="151" y="21"/>
                    <a:pt x="151" y="21"/>
                  </a:cubicBezTo>
                  <a:cubicBezTo>
                    <a:pt x="157" y="17"/>
                    <a:pt x="161" y="11"/>
                    <a:pt x="160" y="6"/>
                  </a:cubicBezTo>
                  <a:cubicBezTo>
                    <a:pt x="160" y="1"/>
                    <a:pt x="154" y="0"/>
                    <a:pt x="149"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4" name="iSḻîdê">
              <a:extLst>
                <a:ext uri="{FF2B5EF4-FFF2-40B4-BE49-F238E27FC236}">
                  <a16:creationId xmlns:a16="http://schemas.microsoft.com/office/drawing/2014/main" id="{140B1301-0103-9D46-A83C-955F16A57BC6}"/>
                </a:ext>
              </a:extLst>
            </p:cNvPr>
            <p:cNvSpPr/>
            <p:nvPr/>
          </p:nvSpPr>
          <p:spPr bwMode="auto">
            <a:xfrm>
              <a:off x="6713538" y="3590925"/>
              <a:ext cx="530225" cy="342900"/>
            </a:xfrm>
            <a:custGeom>
              <a:avLst/>
              <a:gdLst>
                <a:gd name="T0" fmla="*/ 148 w 161"/>
                <a:gd name="T1" fmla="*/ 4 h 104"/>
                <a:gd name="T2" fmla="*/ 9 w 161"/>
                <a:gd name="T3" fmla="*/ 84 h 104"/>
                <a:gd name="T4" fmla="*/ 1 w 161"/>
                <a:gd name="T5" fmla="*/ 98 h 104"/>
                <a:gd name="T6" fmla="*/ 13 w 161"/>
                <a:gd name="T7" fmla="*/ 101 h 104"/>
                <a:gd name="T8" fmla="*/ 151 w 161"/>
                <a:gd name="T9" fmla="*/ 21 h 104"/>
                <a:gd name="T10" fmla="*/ 160 w 161"/>
                <a:gd name="T11" fmla="*/ 6 h 104"/>
                <a:gd name="T12" fmla="*/ 148 w 161"/>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161" h="104">
                  <a:moveTo>
                    <a:pt x="148" y="4"/>
                  </a:moveTo>
                  <a:cubicBezTo>
                    <a:pt x="9" y="84"/>
                    <a:pt x="9" y="84"/>
                    <a:pt x="9" y="84"/>
                  </a:cubicBezTo>
                  <a:cubicBezTo>
                    <a:pt x="4" y="87"/>
                    <a:pt x="0" y="94"/>
                    <a:pt x="1" y="98"/>
                  </a:cubicBezTo>
                  <a:cubicBezTo>
                    <a:pt x="2" y="103"/>
                    <a:pt x="7" y="104"/>
                    <a:pt x="13" y="101"/>
                  </a:cubicBezTo>
                  <a:cubicBezTo>
                    <a:pt x="151" y="21"/>
                    <a:pt x="151" y="21"/>
                    <a:pt x="151" y="21"/>
                  </a:cubicBezTo>
                  <a:cubicBezTo>
                    <a:pt x="157" y="17"/>
                    <a:pt x="161" y="11"/>
                    <a:pt x="160" y="6"/>
                  </a:cubicBezTo>
                  <a:cubicBezTo>
                    <a:pt x="159" y="2"/>
                    <a:pt x="154" y="0"/>
                    <a:pt x="148" y="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5" name="ï$ḻïḓe">
              <a:extLst>
                <a:ext uri="{FF2B5EF4-FFF2-40B4-BE49-F238E27FC236}">
                  <a16:creationId xmlns:a16="http://schemas.microsoft.com/office/drawing/2014/main" id="{27AA3507-8064-7544-8C9C-0C3F1796F2C8}"/>
                </a:ext>
              </a:extLst>
            </p:cNvPr>
            <p:cNvSpPr/>
            <p:nvPr/>
          </p:nvSpPr>
          <p:spPr bwMode="auto">
            <a:xfrm>
              <a:off x="6748463" y="3754438"/>
              <a:ext cx="534988" cy="339725"/>
            </a:xfrm>
            <a:custGeom>
              <a:avLst/>
              <a:gdLst>
                <a:gd name="T0" fmla="*/ 148 w 162"/>
                <a:gd name="T1" fmla="*/ 4 h 103"/>
                <a:gd name="T2" fmla="*/ 10 w 162"/>
                <a:gd name="T3" fmla="*/ 84 h 103"/>
                <a:gd name="T4" fmla="*/ 1 w 162"/>
                <a:gd name="T5" fmla="*/ 98 h 103"/>
                <a:gd name="T6" fmla="*/ 14 w 162"/>
                <a:gd name="T7" fmla="*/ 100 h 103"/>
                <a:gd name="T8" fmla="*/ 153 w 162"/>
                <a:gd name="T9" fmla="*/ 20 h 103"/>
                <a:gd name="T10" fmla="*/ 161 w 162"/>
                <a:gd name="T11" fmla="*/ 6 h 103"/>
                <a:gd name="T12" fmla="*/ 148 w 162"/>
                <a:gd name="T13" fmla="*/ 4 h 103"/>
              </a:gdLst>
              <a:ahLst/>
              <a:cxnLst>
                <a:cxn ang="0">
                  <a:pos x="T0" y="T1"/>
                </a:cxn>
                <a:cxn ang="0">
                  <a:pos x="T2" y="T3"/>
                </a:cxn>
                <a:cxn ang="0">
                  <a:pos x="T4" y="T5"/>
                </a:cxn>
                <a:cxn ang="0">
                  <a:pos x="T6" y="T7"/>
                </a:cxn>
                <a:cxn ang="0">
                  <a:pos x="T8" y="T9"/>
                </a:cxn>
                <a:cxn ang="0">
                  <a:pos x="T10" y="T11"/>
                </a:cxn>
                <a:cxn ang="0">
                  <a:pos x="T12" y="T13"/>
                </a:cxn>
              </a:cxnLst>
              <a:rect l="0" t="0" r="r" b="b"/>
              <a:pathLst>
                <a:path w="162" h="103">
                  <a:moveTo>
                    <a:pt x="148" y="4"/>
                  </a:moveTo>
                  <a:cubicBezTo>
                    <a:pt x="10" y="84"/>
                    <a:pt x="10" y="84"/>
                    <a:pt x="10" y="84"/>
                  </a:cubicBezTo>
                  <a:cubicBezTo>
                    <a:pt x="4" y="87"/>
                    <a:pt x="0" y="93"/>
                    <a:pt x="1" y="98"/>
                  </a:cubicBezTo>
                  <a:cubicBezTo>
                    <a:pt x="3" y="102"/>
                    <a:pt x="8" y="103"/>
                    <a:pt x="14" y="100"/>
                  </a:cubicBezTo>
                  <a:cubicBezTo>
                    <a:pt x="153" y="20"/>
                    <a:pt x="153" y="20"/>
                    <a:pt x="153" y="20"/>
                  </a:cubicBezTo>
                  <a:cubicBezTo>
                    <a:pt x="159" y="16"/>
                    <a:pt x="162" y="10"/>
                    <a:pt x="161" y="6"/>
                  </a:cubicBezTo>
                  <a:cubicBezTo>
                    <a:pt x="160" y="1"/>
                    <a:pt x="154" y="0"/>
                    <a:pt x="148" y="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6" name="í$liḑé">
              <a:extLst>
                <a:ext uri="{FF2B5EF4-FFF2-40B4-BE49-F238E27FC236}">
                  <a16:creationId xmlns:a16="http://schemas.microsoft.com/office/drawing/2014/main" id="{F56749A0-CDF1-7A40-840C-8C59F41408D1}"/>
                </a:ext>
              </a:extLst>
            </p:cNvPr>
            <p:cNvSpPr/>
            <p:nvPr/>
          </p:nvSpPr>
          <p:spPr bwMode="auto">
            <a:xfrm>
              <a:off x="6138863" y="3913188"/>
              <a:ext cx="1193800" cy="719138"/>
            </a:xfrm>
            <a:custGeom>
              <a:avLst/>
              <a:gdLst>
                <a:gd name="T0" fmla="*/ 348 w 362"/>
                <a:gd name="T1" fmla="*/ 3 h 218"/>
                <a:gd name="T2" fmla="*/ 10 w 362"/>
                <a:gd name="T3" fmla="*/ 199 h 218"/>
                <a:gd name="T4" fmla="*/ 2 w 362"/>
                <a:gd name="T5" fmla="*/ 212 h 218"/>
                <a:gd name="T6" fmla="*/ 15 w 362"/>
                <a:gd name="T7" fmla="*/ 214 h 218"/>
                <a:gd name="T8" fmla="*/ 353 w 362"/>
                <a:gd name="T9" fmla="*/ 19 h 218"/>
                <a:gd name="T10" fmla="*/ 361 w 362"/>
                <a:gd name="T11" fmla="*/ 5 h 218"/>
                <a:gd name="T12" fmla="*/ 348 w 362"/>
                <a:gd name="T13" fmla="*/ 3 h 218"/>
              </a:gdLst>
              <a:ahLst/>
              <a:cxnLst>
                <a:cxn ang="0">
                  <a:pos x="T0" y="T1"/>
                </a:cxn>
                <a:cxn ang="0">
                  <a:pos x="T2" y="T3"/>
                </a:cxn>
                <a:cxn ang="0">
                  <a:pos x="T4" y="T5"/>
                </a:cxn>
                <a:cxn ang="0">
                  <a:pos x="T6" y="T7"/>
                </a:cxn>
                <a:cxn ang="0">
                  <a:pos x="T8" y="T9"/>
                </a:cxn>
                <a:cxn ang="0">
                  <a:pos x="T10" y="T11"/>
                </a:cxn>
                <a:cxn ang="0">
                  <a:pos x="T12" y="T13"/>
                </a:cxn>
              </a:cxnLst>
              <a:rect l="0" t="0" r="r" b="b"/>
              <a:pathLst>
                <a:path w="362" h="218">
                  <a:moveTo>
                    <a:pt x="348" y="3"/>
                  </a:moveTo>
                  <a:cubicBezTo>
                    <a:pt x="10" y="199"/>
                    <a:pt x="10" y="199"/>
                    <a:pt x="10" y="199"/>
                  </a:cubicBezTo>
                  <a:cubicBezTo>
                    <a:pt x="4" y="202"/>
                    <a:pt x="0" y="208"/>
                    <a:pt x="2" y="212"/>
                  </a:cubicBezTo>
                  <a:cubicBezTo>
                    <a:pt x="4" y="217"/>
                    <a:pt x="10" y="218"/>
                    <a:pt x="15" y="214"/>
                  </a:cubicBezTo>
                  <a:cubicBezTo>
                    <a:pt x="353" y="19"/>
                    <a:pt x="353" y="19"/>
                    <a:pt x="353" y="19"/>
                  </a:cubicBezTo>
                  <a:cubicBezTo>
                    <a:pt x="359" y="16"/>
                    <a:pt x="362" y="10"/>
                    <a:pt x="361" y="5"/>
                  </a:cubicBezTo>
                  <a:cubicBezTo>
                    <a:pt x="359" y="1"/>
                    <a:pt x="354" y="0"/>
                    <a:pt x="348"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7" name="iŝḷíḓê">
              <a:extLst>
                <a:ext uri="{FF2B5EF4-FFF2-40B4-BE49-F238E27FC236}">
                  <a16:creationId xmlns:a16="http://schemas.microsoft.com/office/drawing/2014/main" id="{AA7C96F7-5EAA-B14B-98DF-A16100C30A71}"/>
                </a:ext>
              </a:extLst>
            </p:cNvPr>
            <p:cNvSpPr/>
            <p:nvPr/>
          </p:nvSpPr>
          <p:spPr bwMode="auto">
            <a:xfrm>
              <a:off x="6200775" y="4065588"/>
              <a:ext cx="1198563" cy="714375"/>
            </a:xfrm>
            <a:custGeom>
              <a:avLst/>
              <a:gdLst>
                <a:gd name="T0" fmla="*/ 347 w 363"/>
                <a:gd name="T1" fmla="*/ 3 h 217"/>
                <a:gd name="T2" fmla="*/ 9 w 363"/>
                <a:gd name="T3" fmla="*/ 199 h 217"/>
                <a:gd name="T4" fmla="*/ 2 w 363"/>
                <a:gd name="T5" fmla="*/ 212 h 217"/>
                <a:gd name="T6" fmla="*/ 16 w 363"/>
                <a:gd name="T7" fmla="*/ 213 h 217"/>
                <a:gd name="T8" fmla="*/ 354 w 363"/>
                <a:gd name="T9" fmla="*/ 18 h 217"/>
                <a:gd name="T10" fmla="*/ 361 w 363"/>
                <a:gd name="T11" fmla="*/ 5 h 217"/>
                <a:gd name="T12" fmla="*/ 347 w 363"/>
                <a:gd name="T13" fmla="*/ 3 h 217"/>
              </a:gdLst>
              <a:ahLst/>
              <a:cxnLst>
                <a:cxn ang="0">
                  <a:pos x="T0" y="T1"/>
                </a:cxn>
                <a:cxn ang="0">
                  <a:pos x="T2" y="T3"/>
                </a:cxn>
                <a:cxn ang="0">
                  <a:pos x="T4" y="T5"/>
                </a:cxn>
                <a:cxn ang="0">
                  <a:pos x="T6" y="T7"/>
                </a:cxn>
                <a:cxn ang="0">
                  <a:pos x="T8" y="T9"/>
                </a:cxn>
                <a:cxn ang="0">
                  <a:pos x="T10" y="T11"/>
                </a:cxn>
                <a:cxn ang="0">
                  <a:pos x="T12" y="T13"/>
                </a:cxn>
              </a:cxnLst>
              <a:rect l="0" t="0" r="r" b="b"/>
              <a:pathLst>
                <a:path w="363" h="217">
                  <a:moveTo>
                    <a:pt x="347" y="3"/>
                  </a:moveTo>
                  <a:cubicBezTo>
                    <a:pt x="9" y="199"/>
                    <a:pt x="9" y="199"/>
                    <a:pt x="9" y="199"/>
                  </a:cubicBezTo>
                  <a:cubicBezTo>
                    <a:pt x="3" y="202"/>
                    <a:pt x="0" y="208"/>
                    <a:pt x="2" y="212"/>
                  </a:cubicBezTo>
                  <a:cubicBezTo>
                    <a:pt x="4" y="216"/>
                    <a:pt x="10" y="217"/>
                    <a:pt x="16" y="213"/>
                  </a:cubicBezTo>
                  <a:cubicBezTo>
                    <a:pt x="354" y="18"/>
                    <a:pt x="354" y="18"/>
                    <a:pt x="354" y="18"/>
                  </a:cubicBezTo>
                  <a:cubicBezTo>
                    <a:pt x="359" y="15"/>
                    <a:pt x="363" y="9"/>
                    <a:pt x="361" y="5"/>
                  </a:cubicBezTo>
                  <a:cubicBezTo>
                    <a:pt x="359" y="1"/>
                    <a:pt x="353" y="0"/>
                    <a:pt x="347"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8" name="îşḻîḍê">
              <a:extLst>
                <a:ext uri="{FF2B5EF4-FFF2-40B4-BE49-F238E27FC236}">
                  <a16:creationId xmlns:a16="http://schemas.microsoft.com/office/drawing/2014/main" id="{72633EE4-7F14-F54E-929F-557F85DFEC75}"/>
                </a:ext>
              </a:extLst>
            </p:cNvPr>
            <p:cNvSpPr/>
            <p:nvPr/>
          </p:nvSpPr>
          <p:spPr bwMode="auto">
            <a:xfrm>
              <a:off x="6273800" y="4210050"/>
              <a:ext cx="1201738" cy="708025"/>
            </a:xfrm>
            <a:custGeom>
              <a:avLst/>
              <a:gdLst>
                <a:gd name="T0" fmla="*/ 347 w 364"/>
                <a:gd name="T1" fmla="*/ 3 h 215"/>
                <a:gd name="T2" fmla="*/ 9 w 364"/>
                <a:gd name="T3" fmla="*/ 198 h 215"/>
                <a:gd name="T4" fmla="*/ 2 w 364"/>
                <a:gd name="T5" fmla="*/ 211 h 215"/>
                <a:gd name="T6" fmla="*/ 17 w 364"/>
                <a:gd name="T7" fmla="*/ 212 h 215"/>
                <a:gd name="T8" fmla="*/ 355 w 364"/>
                <a:gd name="T9" fmla="*/ 17 h 215"/>
                <a:gd name="T10" fmla="*/ 361 w 364"/>
                <a:gd name="T11" fmla="*/ 4 h 215"/>
                <a:gd name="T12" fmla="*/ 347 w 364"/>
                <a:gd name="T13" fmla="*/ 3 h 215"/>
              </a:gdLst>
              <a:ahLst/>
              <a:cxnLst>
                <a:cxn ang="0">
                  <a:pos x="T0" y="T1"/>
                </a:cxn>
                <a:cxn ang="0">
                  <a:pos x="T2" y="T3"/>
                </a:cxn>
                <a:cxn ang="0">
                  <a:pos x="T4" y="T5"/>
                </a:cxn>
                <a:cxn ang="0">
                  <a:pos x="T6" y="T7"/>
                </a:cxn>
                <a:cxn ang="0">
                  <a:pos x="T8" y="T9"/>
                </a:cxn>
                <a:cxn ang="0">
                  <a:pos x="T10" y="T11"/>
                </a:cxn>
                <a:cxn ang="0">
                  <a:pos x="T12" y="T13"/>
                </a:cxn>
              </a:cxnLst>
              <a:rect l="0" t="0" r="r" b="b"/>
              <a:pathLst>
                <a:path w="364" h="215">
                  <a:moveTo>
                    <a:pt x="347" y="3"/>
                  </a:moveTo>
                  <a:cubicBezTo>
                    <a:pt x="9" y="198"/>
                    <a:pt x="9" y="198"/>
                    <a:pt x="9" y="198"/>
                  </a:cubicBezTo>
                  <a:cubicBezTo>
                    <a:pt x="3" y="201"/>
                    <a:pt x="0" y="207"/>
                    <a:pt x="2" y="211"/>
                  </a:cubicBezTo>
                  <a:cubicBezTo>
                    <a:pt x="5" y="215"/>
                    <a:pt x="11" y="215"/>
                    <a:pt x="17" y="212"/>
                  </a:cubicBezTo>
                  <a:cubicBezTo>
                    <a:pt x="355" y="17"/>
                    <a:pt x="355" y="17"/>
                    <a:pt x="355" y="17"/>
                  </a:cubicBezTo>
                  <a:cubicBezTo>
                    <a:pt x="361" y="14"/>
                    <a:pt x="364" y="8"/>
                    <a:pt x="361" y="4"/>
                  </a:cubicBezTo>
                  <a:cubicBezTo>
                    <a:pt x="359" y="0"/>
                    <a:pt x="353" y="0"/>
                    <a:pt x="347"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09" name="iS1îďè">
              <a:extLst>
                <a:ext uri="{FF2B5EF4-FFF2-40B4-BE49-F238E27FC236}">
                  <a16:creationId xmlns:a16="http://schemas.microsoft.com/office/drawing/2014/main" id="{012C078C-2181-2F41-9713-B12F50B0F747}"/>
                </a:ext>
              </a:extLst>
            </p:cNvPr>
            <p:cNvSpPr/>
            <p:nvPr/>
          </p:nvSpPr>
          <p:spPr bwMode="auto">
            <a:xfrm>
              <a:off x="6359525" y="4344988"/>
              <a:ext cx="1204913" cy="708025"/>
            </a:xfrm>
            <a:custGeom>
              <a:avLst/>
              <a:gdLst>
                <a:gd name="T0" fmla="*/ 347 w 365"/>
                <a:gd name="T1" fmla="*/ 3 h 215"/>
                <a:gd name="T2" fmla="*/ 9 w 365"/>
                <a:gd name="T3" fmla="*/ 198 h 215"/>
                <a:gd name="T4" fmla="*/ 3 w 365"/>
                <a:gd name="T5" fmla="*/ 211 h 215"/>
                <a:gd name="T6" fmla="*/ 18 w 365"/>
                <a:gd name="T7" fmla="*/ 212 h 215"/>
                <a:gd name="T8" fmla="*/ 356 w 365"/>
                <a:gd name="T9" fmla="*/ 16 h 215"/>
                <a:gd name="T10" fmla="*/ 362 w 365"/>
                <a:gd name="T11" fmla="*/ 4 h 215"/>
                <a:gd name="T12" fmla="*/ 347 w 365"/>
                <a:gd name="T13" fmla="*/ 3 h 215"/>
              </a:gdLst>
              <a:ahLst/>
              <a:cxnLst>
                <a:cxn ang="0">
                  <a:pos x="T0" y="T1"/>
                </a:cxn>
                <a:cxn ang="0">
                  <a:pos x="T2" y="T3"/>
                </a:cxn>
                <a:cxn ang="0">
                  <a:pos x="T4" y="T5"/>
                </a:cxn>
                <a:cxn ang="0">
                  <a:pos x="T6" y="T7"/>
                </a:cxn>
                <a:cxn ang="0">
                  <a:pos x="T8" y="T9"/>
                </a:cxn>
                <a:cxn ang="0">
                  <a:pos x="T10" y="T11"/>
                </a:cxn>
                <a:cxn ang="0">
                  <a:pos x="T12" y="T13"/>
                </a:cxn>
              </a:cxnLst>
              <a:rect l="0" t="0" r="r" b="b"/>
              <a:pathLst>
                <a:path w="365" h="215">
                  <a:moveTo>
                    <a:pt x="347" y="3"/>
                  </a:moveTo>
                  <a:cubicBezTo>
                    <a:pt x="9" y="198"/>
                    <a:pt x="9" y="198"/>
                    <a:pt x="9" y="198"/>
                  </a:cubicBezTo>
                  <a:cubicBezTo>
                    <a:pt x="3" y="202"/>
                    <a:pt x="0" y="207"/>
                    <a:pt x="3" y="211"/>
                  </a:cubicBezTo>
                  <a:cubicBezTo>
                    <a:pt x="6" y="215"/>
                    <a:pt x="12" y="215"/>
                    <a:pt x="18" y="212"/>
                  </a:cubicBezTo>
                  <a:cubicBezTo>
                    <a:pt x="356" y="16"/>
                    <a:pt x="356" y="16"/>
                    <a:pt x="356" y="16"/>
                  </a:cubicBezTo>
                  <a:cubicBezTo>
                    <a:pt x="362" y="13"/>
                    <a:pt x="365" y="8"/>
                    <a:pt x="362" y="4"/>
                  </a:cubicBezTo>
                  <a:cubicBezTo>
                    <a:pt x="359" y="0"/>
                    <a:pt x="353" y="0"/>
                    <a:pt x="347"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10" name="îṧḷiḋe">
              <a:extLst>
                <a:ext uri="{FF2B5EF4-FFF2-40B4-BE49-F238E27FC236}">
                  <a16:creationId xmlns:a16="http://schemas.microsoft.com/office/drawing/2014/main" id="{B4BC4335-0B38-544B-BD5F-0156B1785E86}"/>
                </a:ext>
              </a:extLst>
            </p:cNvPr>
            <p:cNvSpPr/>
            <p:nvPr/>
          </p:nvSpPr>
          <p:spPr bwMode="auto">
            <a:xfrm>
              <a:off x="6459538" y="4473575"/>
              <a:ext cx="1203325" cy="708025"/>
            </a:xfrm>
            <a:custGeom>
              <a:avLst/>
              <a:gdLst>
                <a:gd name="T0" fmla="*/ 346 w 365"/>
                <a:gd name="T1" fmla="*/ 3 h 215"/>
                <a:gd name="T2" fmla="*/ 8 w 365"/>
                <a:gd name="T3" fmla="*/ 199 h 215"/>
                <a:gd name="T4" fmla="*/ 3 w 365"/>
                <a:gd name="T5" fmla="*/ 211 h 215"/>
                <a:gd name="T6" fmla="*/ 19 w 365"/>
                <a:gd name="T7" fmla="*/ 211 h 215"/>
                <a:gd name="T8" fmla="*/ 357 w 365"/>
                <a:gd name="T9" fmla="*/ 16 h 215"/>
                <a:gd name="T10" fmla="*/ 362 w 365"/>
                <a:gd name="T11" fmla="*/ 4 h 215"/>
                <a:gd name="T12" fmla="*/ 346 w 365"/>
                <a:gd name="T13" fmla="*/ 3 h 215"/>
              </a:gdLst>
              <a:ahLst/>
              <a:cxnLst>
                <a:cxn ang="0">
                  <a:pos x="T0" y="T1"/>
                </a:cxn>
                <a:cxn ang="0">
                  <a:pos x="T2" y="T3"/>
                </a:cxn>
                <a:cxn ang="0">
                  <a:pos x="T4" y="T5"/>
                </a:cxn>
                <a:cxn ang="0">
                  <a:pos x="T6" y="T7"/>
                </a:cxn>
                <a:cxn ang="0">
                  <a:pos x="T8" y="T9"/>
                </a:cxn>
                <a:cxn ang="0">
                  <a:pos x="T10" y="T11"/>
                </a:cxn>
                <a:cxn ang="0">
                  <a:pos x="T12" y="T13"/>
                </a:cxn>
              </a:cxnLst>
              <a:rect l="0" t="0" r="r" b="b"/>
              <a:pathLst>
                <a:path w="365" h="215">
                  <a:moveTo>
                    <a:pt x="346" y="3"/>
                  </a:moveTo>
                  <a:cubicBezTo>
                    <a:pt x="8" y="199"/>
                    <a:pt x="8" y="199"/>
                    <a:pt x="8" y="199"/>
                  </a:cubicBezTo>
                  <a:cubicBezTo>
                    <a:pt x="3" y="202"/>
                    <a:pt x="0" y="208"/>
                    <a:pt x="3" y="211"/>
                  </a:cubicBezTo>
                  <a:cubicBezTo>
                    <a:pt x="6" y="215"/>
                    <a:pt x="13" y="215"/>
                    <a:pt x="19" y="211"/>
                  </a:cubicBezTo>
                  <a:cubicBezTo>
                    <a:pt x="357" y="16"/>
                    <a:pt x="357" y="16"/>
                    <a:pt x="357" y="16"/>
                  </a:cubicBezTo>
                  <a:cubicBezTo>
                    <a:pt x="363" y="13"/>
                    <a:pt x="365" y="7"/>
                    <a:pt x="362" y="4"/>
                  </a:cubicBezTo>
                  <a:cubicBezTo>
                    <a:pt x="359" y="0"/>
                    <a:pt x="352" y="0"/>
                    <a:pt x="346"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11" name="íşlíḋè">
              <a:extLst>
                <a:ext uri="{FF2B5EF4-FFF2-40B4-BE49-F238E27FC236}">
                  <a16:creationId xmlns:a16="http://schemas.microsoft.com/office/drawing/2014/main" id="{24AECC4F-5267-9E45-A7D7-F13D78F0FE11}"/>
                </a:ext>
              </a:extLst>
            </p:cNvPr>
            <p:cNvSpPr/>
            <p:nvPr/>
          </p:nvSpPr>
          <p:spPr bwMode="auto">
            <a:xfrm>
              <a:off x="6567488" y="4598988"/>
              <a:ext cx="1204913" cy="701675"/>
            </a:xfrm>
            <a:custGeom>
              <a:avLst/>
              <a:gdLst>
                <a:gd name="T0" fmla="*/ 346 w 365"/>
                <a:gd name="T1" fmla="*/ 3 h 213"/>
                <a:gd name="T2" fmla="*/ 8 w 365"/>
                <a:gd name="T3" fmla="*/ 198 h 213"/>
                <a:gd name="T4" fmla="*/ 3 w 365"/>
                <a:gd name="T5" fmla="*/ 210 h 213"/>
                <a:gd name="T6" fmla="*/ 20 w 365"/>
                <a:gd name="T7" fmla="*/ 210 h 213"/>
                <a:gd name="T8" fmla="*/ 358 w 365"/>
                <a:gd name="T9" fmla="*/ 15 h 213"/>
                <a:gd name="T10" fmla="*/ 362 w 365"/>
                <a:gd name="T11" fmla="*/ 3 h 213"/>
                <a:gd name="T12" fmla="*/ 346 w 365"/>
                <a:gd name="T13" fmla="*/ 3 h 213"/>
              </a:gdLst>
              <a:ahLst/>
              <a:cxnLst>
                <a:cxn ang="0">
                  <a:pos x="T0" y="T1"/>
                </a:cxn>
                <a:cxn ang="0">
                  <a:pos x="T2" y="T3"/>
                </a:cxn>
                <a:cxn ang="0">
                  <a:pos x="T4" y="T5"/>
                </a:cxn>
                <a:cxn ang="0">
                  <a:pos x="T6" y="T7"/>
                </a:cxn>
                <a:cxn ang="0">
                  <a:pos x="T8" y="T9"/>
                </a:cxn>
                <a:cxn ang="0">
                  <a:pos x="T10" y="T11"/>
                </a:cxn>
                <a:cxn ang="0">
                  <a:pos x="T12" y="T13"/>
                </a:cxn>
              </a:cxnLst>
              <a:rect l="0" t="0" r="r" b="b"/>
              <a:pathLst>
                <a:path w="365" h="213">
                  <a:moveTo>
                    <a:pt x="346" y="3"/>
                  </a:moveTo>
                  <a:cubicBezTo>
                    <a:pt x="8" y="198"/>
                    <a:pt x="8" y="198"/>
                    <a:pt x="8" y="198"/>
                  </a:cubicBezTo>
                  <a:cubicBezTo>
                    <a:pt x="2" y="201"/>
                    <a:pt x="0" y="207"/>
                    <a:pt x="3" y="210"/>
                  </a:cubicBezTo>
                  <a:cubicBezTo>
                    <a:pt x="7" y="213"/>
                    <a:pt x="14" y="213"/>
                    <a:pt x="20" y="210"/>
                  </a:cubicBezTo>
                  <a:cubicBezTo>
                    <a:pt x="358" y="15"/>
                    <a:pt x="358" y="15"/>
                    <a:pt x="358" y="15"/>
                  </a:cubicBezTo>
                  <a:cubicBezTo>
                    <a:pt x="363" y="12"/>
                    <a:pt x="365" y="6"/>
                    <a:pt x="362" y="3"/>
                  </a:cubicBezTo>
                  <a:cubicBezTo>
                    <a:pt x="359" y="0"/>
                    <a:pt x="352" y="0"/>
                    <a:pt x="346" y="3"/>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12" name="ïSḷiḍe">
              <a:extLst>
                <a:ext uri="{FF2B5EF4-FFF2-40B4-BE49-F238E27FC236}">
                  <a16:creationId xmlns:a16="http://schemas.microsoft.com/office/drawing/2014/main" id="{5F379251-2542-3B4B-B556-F1E4A3363DE3}"/>
                </a:ext>
              </a:extLst>
            </p:cNvPr>
            <p:cNvSpPr/>
            <p:nvPr/>
          </p:nvSpPr>
          <p:spPr bwMode="auto">
            <a:xfrm>
              <a:off x="6686550" y="4713288"/>
              <a:ext cx="1208088" cy="706438"/>
            </a:xfrm>
            <a:custGeom>
              <a:avLst/>
              <a:gdLst>
                <a:gd name="T0" fmla="*/ 346 w 366"/>
                <a:gd name="T1" fmla="*/ 4 h 214"/>
                <a:gd name="T2" fmla="*/ 8 w 366"/>
                <a:gd name="T3" fmla="*/ 199 h 214"/>
                <a:gd name="T4" fmla="*/ 4 w 366"/>
                <a:gd name="T5" fmla="*/ 211 h 214"/>
                <a:gd name="T6" fmla="*/ 20 w 366"/>
                <a:gd name="T7" fmla="*/ 210 h 214"/>
                <a:gd name="T8" fmla="*/ 358 w 366"/>
                <a:gd name="T9" fmla="*/ 15 h 214"/>
                <a:gd name="T10" fmla="*/ 362 w 366"/>
                <a:gd name="T11" fmla="*/ 3 h 214"/>
                <a:gd name="T12" fmla="*/ 346 w 366"/>
                <a:gd name="T13" fmla="*/ 4 h 214"/>
              </a:gdLst>
              <a:ahLst/>
              <a:cxnLst>
                <a:cxn ang="0">
                  <a:pos x="T0" y="T1"/>
                </a:cxn>
                <a:cxn ang="0">
                  <a:pos x="T2" y="T3"/>
                </a:cxn>
                <a:cxn ang="0">
                  <a:pos x="T4" y="T5"/>
                </a:cxn>
                <a:cxn ang="0">
                  <a:pos x="T6" y="T7"/>
                </a:cxn>
                <a:cxn ang="0">
                  <a:pos x="T8" y="T9"/>
                </a:cxn>
                <a:cxn ang="0">
                  <a:pos x="T10" y="T11"/>
                </a:cxn>
                <a:cxn ang="0">
                  <a:pos x="T12" y="T13"/>
                </a:cxn>
              </a:cxnLst>
              <a:rect l="0" t="0" r="r" b="b"/>
              <a:pathLst>
                <a:path w="366" h="214">
                  <a:moveTo>
                    <a:pt x="346" y="4"/>
                  </a:moveTo>
                  <a:cubicBezTo>
                    <a:pt x="8" y="199"/>
                    <a:pt x="8" y="199"/>
                    <a:pt x="8" y="199"/>
                  </a:cubicBezTo>
                  <a:cubicBezTo>
                    <a:pt x="2" y="202"/>
                    <a:pt x="0" y="207"/>
                    <a:pt x="4" y="211"/>
                  </a:cubicBezTo>
                  <a:cubicBezTo>
                    <a:pt x="7" y="214"/>
                    <a:pt x="15" y="214"/>
                    <a:pt x="20" y="210"/>
                  </a:cubicBezTo>
                  <a:cubicBezTo>
                    <a:pt x="358" y="15"/>
                    <a:pt x="358" y="15"/>
                    <a:pt x="358" y="15"/>
                  </a:cubicBezTo>
                  <a:cubicBezTo>
                    <a:pt x="364" y="12"/>
                    <a:pt x="366" y="6"/>
                    <a:pt x="362" y="3"/>
                  </a:cubicBezTo>
                  <a:cubicBezTo>
                    <a:pt x="359" y="0"/>
                    <a:pt x="352" y="0"/>
                    <a:pt x="346" y="4"/>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13" name="iṧliḓe">
              <a:extLst>
                <a:ext uri="{FF2B5EF4-FFF2-40B4-BE49-F238E27FC236}">
                  <a16:creationId xmlns:a16="http://schemas.microsoft.com/office/drawing/2014/main" id="{79E5333C-1E9A-E249-8E47-26A4B4608397}"/>
                </a:ext>
              </a:extLst>
            </p:cNvPr>
            <p:cNvSpPr/>
            <p:nvPr/>
          </p:nvSpPr>
          <p:spPr bwMode="auto">
            <a:xfrm>
              <a:off x="5997575" y="3438525"/>
              <a:ext cx="633413" cy="1044575"/>
            </a:xfrm>
            <a:custGeom>
              <a:avLst/>
              <a:gdLst>
                <a:gd name="T0" fmla="*/ 159 w 192"/>
                <a:gd name="T1" fmla="*/ 0 h 317"/>
                <a:gd name="T2" fmla="*/ 0 w 192"/>
                <a:gd name="T3" fmla="*/ 92 h 317"/>
                <a:gd name="T4" fmla="*/ 32 w 192"/>
                <a:gd name="T5" fmla="*/ 317 h 317"/>
                <a:gd name="T6" fmla="*/ 192 w 192"/>
                <a:gd name="T7" fmla="*/ 225 h 317"/>
                <a:gd name="T8" fmla="*/ 159 w 192"/>
                <a:gd name="T9" fmla="*/ 0 h 317"/>
              </a:gdLst>
              <a:ahLst/>
              <a:cxnLst>
                <a:cxn ang="0">
                  <a:pos x="T0" y="T1"/>
                </a:cxn>
                <a:cxn ang="0">
                  <a:pos x="T2" y="T3"/>
                </a:cxn>
                <a:cxn ang="0">
                  <a:pos x="T4" y="T5"/>
                </a:cxn>
                <a:cxn ang="0">
                  <a:pos x="T6" y="T7"/>
                </a:cxn>
                <a:cxn ang="0">
                  <a:pos x="T8" y="T9"/>
                </a:cxn>
              </a:cxnLst>
              <a:rect l="0" t="0" r="r" b="b"/>
              <a:pathLst>
                <a:path w="192" h="317">
                  <a:moveTo>
                    <a:pt x="159" y="0"/>
                  </a:moveTo>
                  <a:cubicBezTo>
                    <a:pt x="0" y="92"/>
                    <a:pt x="0" y="92"/>
                    <a:pt x="0" y="92"/>
                  </a:cubicBezTo>
                  <a:cubicBezTo>
                    <a:pt x="1" y="150"/>
                    <a:pt x="8" y="233"/>
                    <a:pt x="32" y="317"/>
                  </a:cubicBezTo>
                  <a:cubicBezTo>
                    <a:pt x="192" y="225"/>
                    <a:pt x="192" y="225"/>
                    <a:pt x="192" y="225"/>
                  </a:cubicBezTo>
                  <a:cubicBezTo>
                    <a:pt x="168" y="141"/>
                    <a:pt x="161" y="58"/>
                    <a:pt x="159" y="0"/>
                  </a:cubicBezTo>
                  <a:close/>
                </a:path>
              </a:pathLst>
            </a:custGeom>
            <a:solidFill>
              <a:srgbClr val="D9EE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14" name="ï$ḻiḑé">
              <a:extLst>
                <a:ext uri="{FF2B5EF4-FFF2-40B4-BE49-F238E27FC236}">
                  <a16:creationId xmlns:a16="http://schemas.microsoft.com/office/drawing/2014/main" id="{04E06BEB-D1D1-0F4D-8E01-E25483650E7E}"/>
                </a:ext>
              </a:extLst>
            </p:cNvPr>
            <p:cNvSpPr/>
            <p:nvPr/>
          </p:nvSpPr>
          <p:spPr bwMode="auto">
            <a:xfrm>
              <a:off x="5997575" y="3633788"/>
              <a:ext cx="214313" cy="279400"/>
            </a:xfrm>
            <a:custGeom>
              <a:avLst/>
              <a:gdLst>
                <a:gd name="T0" fmla="*/ 65 w 65"/>
                <a:gd name="T1" fmla="*/ 20 h 85"/>
                <a:gd name="T2" fmla="*/ 57 w 65"/>
                <a:gd name="T3" fmla="*/ 0 h 85"/>
                <a:gd name="T4" fmla="*/ 0 w 65"/>
                <a:gd name="T5" fmla="*/ 33 h 85"/>
                <a:gd name="T6" fmla="*/ 2 w 65"/>
                <a:gd name="T7" fmla="*/ 84 h 85"/>
                <a:gd name="T8" fmla="*/ 24 w 65"/>
                <a:gd name="T9" fmla="*/ 80 h 85"/>
                <a:gd name="T10" fmla="*/ 65 w 65"/>
                <a:gd name="T11" fmla="*/ 20 h 85"/>
              </a:gdLst>
              <a:ahLst/>
              <a:cxnLst>
                <a:cxn ang="0">
                  <a:pos x="T0" y="T1"/>
                </a:cxn>
                <a:cxn ang="0">
                  <a:pos x="T2" y="T3"/>
                </a:cxn>
                <a:cxn ang="0">
                  <a:pos x="T4" y="T5"/>
                </a:cxn>
                <a:cxn ang="0">
                  <a:pos x="T6" y="T7"/>
                </a:cxn>
                <a:cxn ang="0">
                  <a:pos x="T8" y="T9"/>
                </a:cxn>
                <a:cxn ang="0">
                  <a:pos x="T10" y="T11"/>
                </a:cxn>
              </a:cxnLst>
              <a:rect l="0" t="0" r="r" b="b"/>
              <a:pathLst>
                <a:path w="65" h="85">
                  <a:moveTo>
                    <a:pt x="65" y="20"/>
                  </a:moveTo>
                  <a:cubicBezTo>
                    <a:pt x="65" y="11"/>
                    <a:pt x="62" y="4"/>
                    <a:pt x="57" y="0"/>
                  </a:cubicBezTo>
                  <a:cubicBezTo>
                    <a:pt x="0" y="33"/>
                    <a:pt x="0" y="33"/>
                    <a:pt x="0" y="33"/>
                  </a:cubicBezTo>
                  <a:cubicBezTo>
                    <a:pt x="0" y="48"/>
                    <a:pt x="1" y="65"/>
                    <a:pt x="2" y="84"/>
                  </a:cubicBezTo>
                  <a:cubicBezTo>
                    <a:pt x="9" y="85"/>
                    <a:pt x="16" y="83"/>
                    <a:pt x="24" y="80"/>
                  </a:cubicBezTo>
                  <a:cubicBezTo>
                    <a:pt x="47" y="69"/>
                    <a:pt x="65" y="43"/>
                    <a:pt x="65" y="20"/>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sp>
          <p:nvSpPr>
            <p:cNvPr id="115" name="iŝľïḍê">
              <a:extLst>
                <a:ext uri="{FF2B5EF4-FFF2-40B4-BE49-F238E27FC236}">
                  <a16:creationId xmlns:a16="http://schemas.microsoft.com/office/drawing/2014/main" id="{45955919-6019-634C-9F2D-1E846BB83BF4}"/>
                </a:ext>
              </a:extLst>
            </p:cNvPr>
            <p:cNvSpPr/>
            <p:nvPr/>
          </p:nvSpPr>
          <p:spPr bwMode="auto">
            <a:xfrm>
              <a:off x="6175375" y="3748088"/>
              <a:ext cx="455613" cy="676275"/>
            </a:xfrm>
            <a:custGeom>
              <a:avLst/>
              <a:gdLst>
                <a:gd name="T0" fmla="*/ 124 w 138"/>
                <a:gd name="T1" fmla="*/ 76 h 205"/>
                <a:gd name="T2" fmla="*/ 124 w 138"/>
                <a:gd name="T3" fmla="*/ 76 h 205"/>
                <a:gd name="T4" fmla="*/ 83 w 138"/>
                <a:gd name="T5" fmla="*/ 3 h 205"/>
                <a:gd name="T6" fmla="*/ 75 w 138"/>
                <a:gd name="T7" fmla="*/ 3 h 205"/>
                <a:gd name="T8" fmla="*/ 58 w 138"/>
                <a:gd name="T9" fmla="*/ 108 h 205"/>
                <a:gd name="T10" fmla="*/ 24 w 138"/>
                <a:gd name="T11" fmla="*/ 71 h 205"/>
                <a:gd name="T12" fmla="*/ 18 w 138"/>
                <a:gd name="T13" fmla="*/ 72 h 205"/>
                <a:gd name="T14" fmla="*/ 9 w 138"/>
                <a:gd name="T15" fmla="*/ 205 h 205"/>
                <a:gd name="T16" fmla="*/ 138 w 138"/>
                <a:gd name="T17" fmla="*/ 131 h 205"/>
                <a:gd name="T18" fmla="*/ 124 w 138"/>
                <a:gd name="T19" fmla="*/ 7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205">
                  <a:moveTo>
                    <a:pt x="124" y="76"/>
                  </a:moveTo>
                  <a:cubicBezTo>
                    <a:pt x="124" y="76"/>
                    <a:pt x="124" y="76"/>
                    <a:pt x="124" y="76"/>
                  </a:cubicBezTo>
                  <a:cubicBezTo>
                    <a:pt x="114" y="62"/>
                    <a:pt x="92" y="21"/>
                    <a:pt x="83" y="3"/>
                  </a:cubicBezTo>
                  <a:cubicBezTo>
                    <a:pt x="81" y="0"/>
                    <a:pt x="76" y="0"/>
                    <a:pt x="75" y="3"/>
                  </a:cubicBezTo>
                  <a:cubicBezTo>
                    <a:pt x="59" y="55"/>
                    <a:pt x="58" y="108"/>
                    <a:pt x="58" y="108"/>
                  </a:cubicBezTo>
                  <a:cubicBezTo>
                    <a:pt x="45" y="98"/>
                    <a:pt x="36" y="88"/>
                    <a:pt x="24" y="71"/>
                  </a:cubicBezTo>
                  <a:cubicBezTo>
                    <a:pt x="22" y="68"/>
                    <a:pt x="19" y="69"/>
                    <a:pt x="18" y="72"/>
                  </a:cubicBezTo>
                  <a:cubicBezTo>
                    <a:pt x="0" y="139"/>
                    <a:pt x="9" y="205"/>
                    <a:pt x="9" y="205"/>
                  </a:cubicBezTo>
                  <a:cubicBezTo>
                    <a:pt x="138" y="131"/>
                    <a:pt x="138" y="131"/>
                    <a:pt x="138" y="131"/>
                  </a:cubicBezTo>
                  <a:cubicBezTo>
                    <a:pt x="132" y="112"/>
                    <a:pt x="128" y="94"/>
                    <a:pt x="124" y="76"/>
                  </a:cubicBezTo>
                  <a:close/>
                </a:path>
              </a:pathLst>
            </a:custGeom>
            <a:solidFill>
              <a:srgbClr val="ABD5F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Arial" panose="020B0604020202020204" pitchFamily="34" charset="0"/>
              </a:endParaRPr>
            </a:p>
          </p:txBody>
        </p:sp>
      </p:grpSp>
      <p:cxnSp>
        <p:nvCxnSpPr>
          <p:cNvPr id="6" name="Straight Connector 5">
            <a:extLst>
              <a:ext uri="{FF2B5EF4-FFF2-40B4-BE49-F238E27FC236}">
                <a16:creationId xmlns:a16="http://schemas.microsoft.com/office/drawing/2014/main" id="{097D8909-9B6D-C04E-878B-141B4518F0BD}"/>
              </a:ext>
            </a:extLst>
          </p:cNvPr>
          <p:cNvCxnSpPr/>
          <p:nvPr/>
        </p:nvCxnSpPr>
        <p:spPr>
          <a:xfrm>
            <a:off x="949227" y="3689496"/>
            <a:ext cx="1038716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2">
            <a:extLst>
              <a:ext uri="{FF2B5EF4-FFF2-40B4-BE49-F238E27FC236}">
                <a16:creationId xmlns:a16="http://schemas.microsoft.com/office/drawing/2014/main" id="{7535E3F4-A670-42DC-B05C-2B21DFEBA8D2}"/>
              </a:ext>
            </a:extLst>
          </p:cNvPr>
          <p:cNvSpPr>
            <a:spLocks noChangeArrowheads="1"/>
          </p:cNvSpPr>
          <p:nvPr/>
        </p:nvSpPr>
        <p:spPr bwMode="auto">
          <a:xfrm>
            <a:off x="3911167" y="1466533"/>
            <a:ext cx="3568285" cy="9496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Se espera que la Unión Europea</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 emita una ley de diligencia debida</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 de la cadena de suministro obligatoria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aplicable a todos los sectores </a:t>
            </a:r>
          </a:p>
        </p:txBody>
      </p:sp>
      <p:sp>
        <p:nvSpPr>
          <p:cNvPr id="5" name="Rectangle 3">
            <a:extLst>
              <a:ext uri="{FF2B5EF4-FFF2-40B4-BE49-F238E27FC236}">
                <a16:creationId xmlns:a16="http://schemas.microsoft.com/office/drawing/2014/main" id="{10D15CAB-B60F-4E96-AE39-9F0B801210E2}"/>
              </a:ext>
            </a:extLst>
          </p:cNvPr>
          <p:cNvSpPr>
            <a:spLocks noChangeArrowheads="1"/>
          </p:cNvSpPr>
          <p:nvPr/>
        </p:nvSpPr>
        <p:spPr bwMode="auto">
          <a:xfrm>
            <a:off x="8347872" y="1406856"/>
            <a:ext cx="3533018" cy="9496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Los inversionistas, bancos, las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empresas usuarias y los clientes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establecen expectativas de producción</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 responsable </a:t>
            </a:r>
          </a:p>
        </p:txBody>
      </p:sp>
      <p:sp>
        <p:nvSpPr>
          <p:cNvPr id="7" name="Rectangle 4">
            <a:extLst>
              <a:ext uri="{FF2B5EF4-FFF2-40B4-BE49-F238E27FC236}">
                <a16:creationId xmlns:a16="http://schemas.microsoft.com/office/drawing/2014/main" id="{6F0C7135-B072-4C8E-BCC2-2218F51D9B21}"/>
              </a:ext>
            </a:extLst>
          </p:cNvPr>
          <p:cNvSpPr>
            <a:spLocks noChangeArrowheads="1"/>
          </p:cNvSpPr>
          <p:nvPr/>
        </p:nvSpPr>
        <p:spPr bwMode="auto">
          <a:xfrm>
            <a:off x="4843855" y="4215788"/>
            <a:ext cx="5438989" cy="168829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Los problemas de reputación relacionados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con la producción responsable o el abastecimiento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responsable pueden afectar a la industria del cobre</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 en su conjunto, independientemente de las prácticas</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 individuales de la empresa. </a:t>
            </a:r>
            <a:r>
              <a:rPr lang="es-ES" altLang="es-CL" sz="1600" dirty="0" err="1">
                <a:solidFill>
                  <a:srgbClr val="004153"/>
                </a:solidFill>
                <a:cs typeface="Arial" panose="020B0604020202020204" pitchFamily="34" charset="0"/>
              </a:rPr>
              <a:t>The</a:t>
            </a:r>
            <a:r>
              <a:rPr lang="es-ES" altLang="es-CL" sz="1600" dirty="0">
                <a:solidFill>
                  <a:srgbClr val="004153"/>
                </a:solidFill>
                <a:cs typeface="Arial" panose="020B0604020202020204" pitchFamily="34" charset="0"/>
              </a:rPr>
              <a:t> </a:t>
            </a:r>
            <a:r>
              <a:rPr lang="es-ES" altLang="es-CL" sz="1600" dirty="0" err="1">
                <a:solidFill>
                  <a:srgbClr val="004153"/>
                </a:solidFill>
                <a:cs typeface="Arial" panose="020B0604020202020204" pitchFamily="34" charset="0"/>
              </a:rPr>
              <a:t>Copper</a:t>
            </a:r>
            <a:r>
              <a:rPr lang="es-ES" altLang="es-CL" sz="1600" dirty="0">
                <a:solidFill>
                  <a:srgbClr val="004153"/>
                </a:solidFill>
                <a:cs typeface="Arial" panose="020B0604020202020204" pitchFamily="34" charset="0"/>
              </a:rPr>
              <a:t> Mark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proporciona un marco para abordar las demandas </a:t>
            </a: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600" dirty="0">
                <a:solidFill>
                  <a:srgbClr val="004153"/>
                </a:solidFill>
                <a:cs typeface="Arial" panose="020B0604020202020204" pitchFamily="34" charset="0"/>
              </a:rPr>
              <a:t>de prácticas de producción y abastecimiento responsables. </a:t>
            </a:r>
          </a:p>
        </p:txBody>
      </p:sp>
    </p:spTree>
    <p:extLst>
      <p:ext uri="{BB962C8B-B14F-4D97-AF65-F5344CB8AC3E}">
        <p14:creationId xmlns:p14="http://schemas.microsoft.com/office/powerpoint/2010/main" val="277029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2"/>
          <p:cNvSpPr txBox="1">
            <a:spLocks noChangeArrowheads="1"/>
          </p:cNvSpPr>
          <p:nvPr/>
        </p:nvSpPr>
        <p:spPr bwMode="auto">
          <a:xfrm>
            <a:off x="3334265" y="4105933"/>
            <a:ext cx="879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CL" altLang="es-ES" sz="2400" b="1" dirty="0">
                <a:solidFill>
                  <a:srgbClr val="00863D"/>
                </a:solidFill>
                <a:latin typeface="+mj-lt"/>
              </a:rPr>
              <a:t>LCI</a:t>
            </a:r>
          </a:p>
        </p:txBody>
      </p:sp>
      <p:sp>
        <p:nvSpPr>
          <p:cNvPr id="28" name="Text Box 23"/>
          <p:cNvSpPr txBox="1">
            <a:spLocks noChangeArrowheads="1"/>
          </p:cNvSpPr>
          <p:nvPr/>
        </p:nvSpPr>
        <p:spPr bwMode="auto">
          <a:xfrm>
            <a:off x="2986054" y="4821777"/>
            <a:ext cx="16876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CL" altLang="es-ES" sz="1400" b="1">
                <a:solidFill>
                  <a:schemeClr val="accent1"/>
                </a:solidFill>
                <a:latin typeface="+mj-lt"/>
              </a:rPr>
              <a:t>Processes KPIs </a:t>
            </a:r>
            <a:endParaRPr lang="es-ES" altLang="es-ES" sz="1400" b="1" dirty="0">
              <a:solidFill>
                <a:schemeClr val="accent1"/>
              </a:solidFill>
              <a:latin typeface="+mj-lt"/>
            </a:endParaRPr>
          </a:p>
        </p:txBody>
      </p:sp>
      <p:sp>
        <p:nvSpPr>
          <p:cNvPr id="30" name="5 CuadroTexto"/>
          <p:cNvSpPr txBox="1"/>
          <p:nvPr/>
        </p:nvSpPr>
        <p:spPr>
          <a:xfrm>
            <a:off x="715963" y="1684006"/>
            <a:ext cx="1574470" cy="307777"/>
          </a:xfrm>
          <a:prstGeom prst="rect">
            <a:avLst/>
          </a:prstGeom>
          <a:noFill/>
        </p:spPr>
        <p:txBody>
          <a:bodyPr wrap="none" rtlCol="0">
            <a:spAutoFit/>
          </a:bodyPr>
          <a:lstStyle/>
          <a:p>
            <a:r>
              <a:rPr lang="es-ES" sz="1400" dirty="0"/>
              <a:t>P</a:t>
            </a:r>
            <a:r>
              <a:rPr lang="es-CL" sz="1400" dirty="0"/>
              <a:t>ROVEEDORES</a:t>
            </a:r>
          </a:p>
        </p:txBody>
      </p:sp>
      <p:sp>
        <p:nvSpPr>
          <p:cNvPr id="34" name="Text Box 22"/>
          <p:cNvSpPr txBox="1">
            <a:spLocks noChangeArrowheads="1"/>
          </p:cNvSpPr>
          <p:nvPr/>
        </p:nvSpPr>
        <p:spPr bwMode="auto">
          <a:xfrm>
            <a:off x="845308" y="4118625"/>
            <a:ext cx="8794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CL" altLang="es-ES" sz="2400" b="1" dirty="0">
                <a:solidFill>
                  <a:srgbClr val="00863D"/>
                </a:solidFill>
                <a:latin typeface="+mj-lt"/>
              </a:rPr>
              <a:t>LCI</a:t>
            </a:r>
          </a:p>
          <a:p>
            <a:pPr algn="ctr" eaLnBrk="1" hangingPunct="1">
              <a:spcBef>
                <a:spcPct val="50000"/>
              </a:spcBef>
            </a:pPr>
            <a:endParaRPr lang="es-ES" altLang="es-ES" sz="1200" b="1" dirty="0">
              <a:solidFill>
                <a:srgbClr val="00863D"/>
              </a:solidFill>
              <a:latin typeface="+mj-lt"/>
            </a:endParaRPr>
          </a:p>
        </p:txBody>
      </p:sp>
      <p:sp>
        <p:nvSpPr>
          <p:cNvPr id="35" name="Text Box 23"/>
          <p:cNvSpPr txBox="1">
            <a:spLocks noChangeArrowheads="1"/>
          </p:cNvSpPr>
          <p:nvPr/>
        </p:nvSpPr>
        <p:spPr bwMode="auto">
          <a:xfrm>
            <a:off x="502796" y="4821777"/>
            <a:ext cx="16876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CL" altLang="es-ES" sz="1400" b="1">
                <a:solidFill>
                  <a:schemeClr val="accent1"/>
                </a:solidFill>
                <a:latin typeface="+mj-lt"/>
              </a:rPr>
              <a:t>Sourcing KPIs</a:t>
            </a:r>
            <a:endParaRPr lang="es-ES" altLang="es-ES" sz="1400" b="1" dirty="0">
              <a:solidFill>
                <a:schemeClr val="accent1"/>
              </a:solidFill>
              <a:latin typeface="+mj-lt"/>
            </a:endParaRPr>
          </a:p>
        </p:txBody>
      </p:sp>
      <p:sp>
        <p:nvSpPr>
          <p:cNvPr id="39" name="12 CuadroTexto"/>
          <p:cNvSpPr txBox="1"/>
          <p:nvPr/>
        </p:nvSpPr>
        <p:spPr>
          <a:xfrm>
            <a:off x="5487069" y="1702724"/>
            <a:ext cx="1672253" cy="307777"/>
          </a:xfrm>
          <a:prstGeom prst="rect">
            <a:avLst/>
          </a:prstGeom>
          <a:noFill/>
        </p:spPr>
        <p:txBody>
          <a:bodyPr wrap="none" rtlCol="0">
            <a:spAutoFit/>
          </a:bodyPr>
          <a:lstStyle/>
          <a:p>
            <a:r>
              <a:rPr lang="es-CL" sz="1400" dirty="0"/>
              <a:t>CONSUMIDORES</a:t>
            </a:r>
          </a:p>
        </p:txBody>
      </p:sp>
      <p:grpSp>
        <p:nvGrpSpPr>
          <p:cNvPr id="41" name="14 Grupo"/>
          <p:cNvGrpSpPr/>
          <p:nvPr/>
        </p:nvGrpSpPr>
        <p:grpSpPr>
          <a:xfrm>
            <a:off x="1186238" y="2851214"/>
            <a:ext cx="188135" cy="1165789"/>
            <a:chOff x="4374448" y="4498273"/>
            <a:chExt cx="197552" cy="843955"/>
          </a:xfrm>
        </p:grpSpPr>
        <p:sp>
          <p:nvSpPr>
            <p:cNvPr id="42" name="Rectangle 10"/>
            <p:cNvSpPr>
              <a:spLocks noChangeArrowheads="1"/>
            </p:cNvSpPr>
            <p:nvPr/>
          </p:nvSpPr>
          <p:spPr bwMode="auto">
            <a:xfrm>
              <a:off x="4374448" y="5117839"/>
              <a:ext cx="192786" cy="224389"/>
            </a:xfrm>
            <a:prstGeom prst="rect">
              <a:avLst/>
            </a:prstGeom>
            <a:solidFill>
              <a:schemeClr val="accent5">
                <a:lumMod val="75000"/>
              </a:schemeClr>
            </a:solidFill>
            <a:ln>
              <a:noFill/>
            </a:ln>
          </p:spPr>
          <p:txBody>
            <a:bodyPr wrap="square" lIns="90000" tIns="46800" rIns="90000" bIns="46800" anchor="ctr">
              <a:spAutoFit/>
            </a:bodyPr>
            <a:lstStyle/>
            <a:p>
              <a:pPr eaLnBrk="1" hangingPunct="1"/>
              <a:endParaRPr lang="es-CL" altLang="es-ES" sz="1400"/>
            </a:p>
          </p:txBody>
        </p:sp>
        <p:sp>
          <p:nvSpPr>
            <p:cNvPr id="43" name="Rectangle 11"/>
            <p:cNvSpPr>
              <a:spLocks noChangeArrowheads="1"/>
            </p:cNvSpPr>
            <p:nvPr/>
          </p:nvSpPr>
          <p:spPr bwMode="auto">
            <a:xfrm>
              <a:off x="4374448" y="4919054"/>
              <a:ext cx="197552" cy="224389"/>
            </a:xfrm>
            <a:prstGeom prst="rect">
              <a:avLst/>
            </a:prstGeom>
            <a:solidFill>
              <a:srgbClr val="FFFF00"/>
            </a:solidFill>
            <a:ln>
              <a:noFill/>
            </a:ln>
          </p:spPr>
          <p:txBody>
            <a:bodyPr wrap="square" lIns="90000" tIns="46800" rIns="90000" bIns="46800" anchor="ctr">
              <a:spAutoFit/>
            </a:bodyPr>
            <a:lstStyle/>
            <a:p>
              <a:pPr eaLnBrk="1" hangingPunct="1"/>
              <a:endParaRPr lang="es-CL" altLang="es-ES" sz="1400"/>
            </a:p>
          </p:txBody>
        </p:sp>
        <p:sp>
          <p:nvSpPr>
            <p:cNvPr id="44" name="Rectangle 12"/>
            <p:cNvSpPr>
              <a:spLocks noChangeArrowheads="1"/>
            </p:cNvSpPr>
            <p:nvPr/>
          </p:nvSpPr>
          <p:spPr bwMode="auto">
            <a:xfrm>
              <a:off x="4374448" y="4775036"/>
              <a:ext cx="192786" cy="224389"/>
            </a:xfrm>
            <a:prstGeom prst="rect">
              <a:avLst/>
            </a:prstGeom>
            <a:solidFill>
              <a:schemeClr val="accent4">
                <a:lumMod val="75000"/>
              </a:schemeClr>
            </a:solidFill>
            <a:ln>
              <a:noFill/>
            </a:ln>
          </p:spPr>
          <p:txBody>
            <a:bodyPr wrap="square" lIns="90000" tIns="46800" rIns="90000" bIns="46800" anchor="ctr">
              <a:spAutoFit/>
            </a:bodyPr>
            <a:lstStyle/>
            <a:p>
              <a:pPr eaLnBrk="1" hangingPunct="1"/>
              <a:endParaRPr lang="es-CL" altLang="es-ES" sz="1400"/>
            </a:p>
          </p:txBody>
        </p:sp>
        <p:sp>
          <p:nvSpPr>
            <p:cNvPr id="45" name="Rectangle 13"/>
            <p:cNvSpPr>
              <a:spLocks noChangeArrowheads="1"/>
            </p:cNvSpPr>
            <p:nvPr/>
          </p:nvSpPr>
          <p:spPr bwMode="auto">
            <a:xfrm>
              <a:off x="4374448" y="4632990"/>
              <a:ext cx="192786" cy="224389"/>
            </a:xfrm>
            <a:prstGeom prst="rect">
              <a:avLst/>
            </a:prstGeom>
            <a:solidFill>
              <a:schemeClr val="accent2"/>
            </a:solidFill>
            <a:ln>
              <a:noFill/>
            </a:ln>
          </p:spPr>
          <p:txBody>
            <a:bodyPr wrap="square" lIns="90000" tIns="46800" rIns="90000" bIns="46800" anchor="ctr">
              <a:spAutoFit/>
            </a:bodyPr>
            <a:lstStyle/>
            <a:p>
              <a:pPr eaLnBrk="1" hangingPunct="1"/>
              <a:endParaRPr lang="es-CL" altLang="es-ES" sz="1400"/>
            </a:p>
          </p:txBody>
        </p:sp>
        <p:sp>
          <p:nvSpPr>
            <p:cNvPr id="46" name="Rectangle 14"/>
            <p:cNvSpPr>
              <a:spLocks noChangeArrowheads="1"/>
            </p:cNvSpPr>
            <p:nvPr/>
          </p:nvSpPr>
          <p:spPr bwMode="auto">
            <a:xfrm>
              <a:off x="4374448" y="4498273"/>
              <a:ext cx="192786" cy="224389"/>
            </a:xfrm>
            <a:prstGeom prst="rect">
              <a:avLst/>
            </a:prstGeom>
            <a:solidFill>
              <a:schemeClr val="tx2"/>
            </a:solidFill>
            <a:ln w="28575">
              <a:noFill/>
              <a:miter lim="800000"/>
              <a:headEnd/>
              <a:tailEnd/>
            </a:ln>
          </p:spPr>
          <p:txBody>
            <a:bodyPr wrap="square" lIns="90000" tIns="46800" rIns="90000" bIns="46800" anchor="ctr">
              <a:spAutoFit/>
            </a:bodyPr>
            <a:lstStyle/>
            <a:p>
              <a:pPr eaLnBrk="1" hangingPunct="1"/>
              <a:endParaRPr lang="es-CL" altLang="es-ES" sz="1400"/>
            </a:p>
          </p:txBody>
        </p:sp>
      </p:grpSp>
      <p:sp>
        <p:nvSpPr>
          <p:cNvPr id="47" name="Rectangle 15"/>
          <p:cNvSpPr>
            <a:spLocks noChangeArrowheads="1"/>
          </p:cNvSpPr>
          <p:nvPr/>
        </p:nvSpPr>
        <p:spPr bwMode="auto">
          <a:xfrm>
            <a:off x="3701832" y="2793677"/>
            <a:ext cx="192787" cy="1369016"/>
          </a:xfrm>
          <a:prstGeom prst="rect">
            <a:avLst/>
          </a:prstGeom>
          <a:solidFill>
            <a:srgbClr val="FFC000"/>
          </a:solidFill>
          <a:ln>
            <a:noFill/>
          </a:ln>
        </p:spPr>
        <p:txBody>
          <a:bodyPr wrap="square" lIns="90000" tIns="46800" rIns="90000" bIns="46800" anchor="ctr">
            <a:noAutofit/>
          </a:bodyPr>
          <a:lstStyle/>
          <a:p>
            <a:pPr eaLnBrk="1" hangingPunct="1"/>
            <a:endParaRPr lang="es-CL" altLang="es-ES" sz="1400"/>
          </a:p>
        </p:txBody>
      </p:sp>
      <p:grpSp>
        <p:nvGrpSpPr>
          <p:cNvPr id="2" name="Agrupar 1"/>
          <p:cNvGrpSpPr/>
          <p:nvPr/>
        </p:nvGrpSpPr>
        <p:grpSpPr>
          <a:xfrm>
            <a:off x="6138069" y="2713381"/>
            <a:ext cx="194075" cy="1336007"/>
            <a:chOff x="6798259" y="3119114"/>
            <a:chExt cx="198841" cy="1173271"/>
          </a:xfrm>
        </p:grpSpPr>
        <p:grpSp>
          <p:nvGrpSpPr>
            <p:cNvPr id="48" name="21 Grupo"/>
            <p:cNvGrpSpPr/>
            <p:nvPr/>
          </p:nvGrpSpPr>
          <p:grpSpPr>
            <a:xfrm>
              <a:off x="6799548" y="3400619"/>
              <a:ext cx="197552" cy="891766"/>
              <a:chOff x="4374448" y="4474368"/>
              <a:chExt cx="197552" cy="891766"/>
            </a:xfrm>
          </p:grpSpPr>
          <p:sp>
            <p:nvSpPr>
              <p:cNvPr id="49" name="Rectangle 10"/>
              <p:cNvSpPr>
                <a:spLocks noChangeArrowheads="1"/>
              </p:cNvSpPr>
              <p:nvPr/>
            </p:nvSpPr>
            <p:spPr bwMode="auto">
              <a:xfrm>
                <a:off x="4374448" y="5093931"/>
                <a:ext cx="192786" cy="272203"/>
              </a:xfrm>
              <a:prstGeom prst="rect">
                <a:avLst/>
              </a:prstGeom>
              <a:solidFill>
                <a:schemeClr val="accent5">
                  <a:lumMod val="75000"/>
                </a:schemeClr>
              </a:solidFill>
              <a:ln>
                <a:noFill/>
              </a:ln>
            </p:spPr>
            <p:txBody>
              <a:bodyPr wrap="square" lIns="90000" tIns="46800" rIns="90000" bIns="46800" anchor="ctr">
                <a:spAutoFit/>
              </a:bodyPr>
              <a:lstStyle/>
              <a:p>
                <a:pPr eaLnBrk="1" hangingPunct="1"/>
                <a:endParaRPr lang="es-CL" altLang="es-ES" sz="1400"/>
              </a:p>
            </p:txBody>
          </p:sp>
          <p:sp>
            <p:nvSpPr>
              <p:cNvPr id="50" name="Rectangle 11"/>
              <p:cNvSpPr>
                <a:spLocks noChangeArrowheads="1"/>
              </p:cNvSpPr>
              <p:nvPr/>
            </p:nvSpPr>
            <p:spPr bwMode="auto">
              <a:xfrm>
                <a:off x="4374448" y="4895147"/>
                <a:ext cx="197552" cy="272203"/>
              </a:xfrm>
              <a:prstGeom prst="rect">
                <a:avLst/>
              </a:prstGeom>
              <a:solidFill>
                <a:srgbClr val="FFFF00"/>
              </a:solidFill>
              <a:ln>
                <a:noFill/>
              </a:ln>
            </p:spPr>
            <p:txBody>
              <a:bodyPr wrap="square" lIns="90000" tIns="46800" rIns="90000" bIns="46800" anchor="ctr">
                <a:spAutoFit/>
              </a:bodyPr>
              <a:lstStyle/>
              <a:p>
                <a:pPr eaLnBrk="1" hangingPunct="1"/>
                <a:endParaRPr lang="es-CL" altLang="es-ES" sz="1400"/>
              </a:p>
            </p:txBody>
          </p:sp>
          <p:sp>
            <p:nvSpPr>
              <p:cNvPr id="51" name="Rectangle 12"/>
              <p:cNvSpPr>
                <a:spLocks noChangeArrowheads="1"/>
              </p:cNvSpPr>
              <p:nvPr/>
            </p:nvSpPr>
            <p:spPr bwMode="auto">
              <a:xfrm>
                <a:off x="4374448" y="4751131"/>
                <a:ext cx="192786" cy="272203"/>
              </a:xfrm>
              <a:prstGeom prst="rect">
                <a:avLst/>
              </a:prstGeom>
              <a:solidFill>
                <a:schemeClr val="accent4">
                  <a:lumMod val="75000"/>
                </a:schemeClr>
              </a:solidFill>
              <a:ln>
                <a:noFill/>
              </a:ln>
            </p:spPr>
            <p:txBody>
              <a:bodyPr wrap="square" lIns="90000" tIns="46800" rIns="90000" bIns="46800" anchor="ctr">
                <a:spAutoFit/>
              </a:bodyPr>
              <a:lstStyle/>
              <a:p>
                <a:pPr eaLnBrk="1" hangingPunct="1"/>
                <a:endParaRPr lang="es-CL" altLang="es-ES" sz="1400"/>
              </a:p>
            </p:txBody>
          </p:sp>
          <p:sp>
            <p:nvSpPr>
              <p:cNvPr id="52" name="Rectangle 13"/>
              <p:cNvSpPr>
                <a:spLocks noChangeArrowheads="1"/>
              </p:cNvSpPr>
              <p:nvPr/>
            </p:nvSpPr>
            <p:spPr bwMode="auto">
              <a:xfrm>
                <a:off x="4374448" y="4609086"/>
                <a:ext cx="192786" cy="272203"/>
              </a:xfrm>
              <a:prstGeom prst="rect">
                <a:avLst/>
              </a:prstGeom>
              <a:solidFill>
                <a:schemeClr val="accent2"/>
              </a:solidFill>
              <a:ln>
                <a:noFill/>
              </a:ln>
            </p:spPr>
            <p:txBody>
              <a:bodyPr wrap="square" lIns="90000" tIns="46800" rIns="90000" bIns="46800" anchor="ctr">
                <a:spAutoFit/>
              </a:bodyPr>
              <a:lstStyle/>
              <a:p>
                <a:pPr eaLnBrk="1" hangingPunct="1"/>
                <a:endParaRPr lang="es-CL" altLang="es-ES" sz="1400"/>
              </a:p>
            </p:txBody>
          </p:sp>
          <p:sp>
            <p:nvSpPr>
              <p:cNvPr id="53" name="Rectangle 14"/>
              <p:cNvSpPr>
                <a:spLocks noChangeArrowheads="1"/>
              </p:cNvSpPr>
              <p:nvPr/>
            </p:nvSpPr>
            <p:spPr bwMode="auto">
              <a:xfrm>
                <a:off x="4374448" y="4474368"/>
                <a:ext cx="192786" cy="272203"/>
              </a:xfrm>
              <a:prstGeom prst="rect">
                <a:avLst/>
              </a:prstGeom>
              <a:solidFill>
                <a:schemeClr val="tx2"/>
              </a:solidFill>
              <a:ln w="28575">
                <a:noFill/>
                <a:miter lim="800000"/>
                <a:headEnd/>
                <a:tailEnd/>
              </a:ln>
            </p:spPr>
            <p:txBody>
              <a:bodyPr wrap="square" lIns="90000" tIns="46800" rIns="90000" bIns="46800" anchor="ctr">
                <a:spAutoFit/>
              </a:bodyPr>
              <a:lstStyle/>
              <a:p>
                <a:pPr eaLnBrk="1" hangingPunct="1"/>
                <a:endParaRPr lang="es-CL" altLang="es-ES" sz="1400"/>
              </a:p>
            </p:txBody>
          </p:sp>
        </p:grpSp>
        <p:sp>
          <p:nvSpPr>
            <p:cNvPr id="54" name="Rectangle 15"/>
            <p:cNvSpPr>
              <a:spLocks noChangeArrowheads="1"/>
            </p:cNvSpPr>
            <p:nvPr/>
          </p:nvSpPr>
          <p:spPr bwMode="auto">
            <a:xfrm>
              <a:off x="6798259" y="3119114"/>
              <a:ext cx="192787" cy="272203"/>
            </a:xfrm>
            <a:prstGeom prst="rect">
              <a:avLst/>
            </a:prstGeom>
            <a:solidFill>
              <a:srgbClr val="FFC000"/>
            </a:solidFill>
            <a:ln>
              <a:noFill/>
            </a:ln>
          </p:spPr>
          <p:txBody>
            <a:bodyPr wrap="square" lIns="90000" tIns="46800" rIns="90000" bIns="46800" anchor="ctr">
              <a:spAutoFit/>
            </a:bodyPr>
            <a:lstStyle/>
            <a:p>
              <a:pPr eaLnBrk="1" hangingPunct="1"/>
              <a:endParaRPr lang="es-CL" altLang="es-ES" sz="1400"/>
            </a:p>
          </p:txBody>
        </p:sp>
      </p:grpSp>
      <p:sp>
        <p:nvSpPr>
          <p:cNvPr id="55" name="Text Box 22"/>
          <p:cNvSpPr txBox="1">
            <a:spLocks noChangeArrowheads="1"/>
          </p:cNvSpPr>
          <p:nvPr/>
        </p:nvSpPr>
        <p:spPr bwMode="auto">
          <a:xfrm>
            <a:off x="5797785" y="4118625"/>
            <a:ext cx="87941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CL" altLang="es-ES" sz="2400" b="1" dirty="0">
                <a:solidFill>
                  <a:srgbClr val="00863D"/>
                </a:solidFill>
                <a:latin typeface="+mj-lt"/>
              </a:rPr>
              <a:t>LCI</a:t>
            </a:r>
          </a:p>
          <a:p>
            <a:pPr algn="ctr" eaLnBrk="1" hangingPunct="1">
              <a:spcBef>
                <a:spcPct val="50000"/>
              </a:spcBef>
            </a:pPr>
            <a:endParaRPr lang="es-ES" altLang="es-ES" sz="1200" b="1" dirty="0">
              <a:solidFill>
                <a:srgbClr val="00863D"/>
              </a:solidFill>
              <a:latin typeface="+mj-lt"/>
            </a:endParaRPr>
          </a:p>
        </p:txBody>
      </p:sp>
      <p:sp>
        <p:nvSpPr>
          <p:cNvPr id="56" name="Text Box 23"/>
          <p:cNvSpPr txBox="1">
            <a:spLocks noChangeArrowheads="1"/>
          </p:cNvSpPr>
          <p:nvPr/>
        </p:nvSpPr>
        <p:spPr bwMode="auto">
          <a:xfrm>
            <a:off x="5393687" y="4821777"/>
            <a:ext cx="16876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CL" altLang="es-ES" sz="1400" b="1" dirty="0">
                <a:solidFill>
                  <a:schemeClr val="accent1"/>
                </a:solidFill>
                <a:latin typeface="+mj-lt"/>
              </a:rPr>
              <a:t>Marketing </a:t>
            </a:r>
            <a:r>
              <a:rPr lang="es-CL" altLang="es-ES" sz="1400" b="1" dirty="0" err="1">
                <a:solidFill>
                  <a:schemeClr val="accent1"/>
                </a:solidFill>
                <a:latin typeface="+mj-lt"/>
              </a:rPr>
              <a:t>KPIs</a:t>
            </a:r>
            <a:endParaRPr lang="es-ES" altLang="es-ES" sz="1400" b="1" dirty="0">
              <a:solidFill>
                <a:schemeClr val="accent1"/>
              </a:solidFill>
              <a:latin typeface="+mj-lt"/>
            </a:endParaRPr>
          </a:p>
        </p:txBody>
      </p:sp>
      <p:cxnSp>
        <p:nvCxnSpPr>
          <p:cNvPr id="5" name="Conector recto de flecha 4"/>
          <p:cNvCxnSpPr/>
          <p:nvPr/>
        </p:nvCxnSpPr>
        <p:spPr>
          <a:xfrm>
            <a:off x="1829302" y="3912668"/>
            <a:ext cx="1403303"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recto de flecha 106"/>
          <p:cNvCxnSpPr/>
          <p:nvPr/>
        </p:nvCxnSpPr>
        <p:spPr>
          <a:xfrm>
            <a:off x="4234189" y="3905419"/>
            <a:ext cx="1403303"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08" name="Rectángulo 107"/>
          <p:cNvSpPr/>
          <p:nvPr/>
        </p:nvSpPr>
        <p:spPr>
          <a:xfrm>
            <a:off x="263352" y="1640007"/>
            <a:ext cx="2170139" cy="3633564"/>
          </a:xfrm>
          <a:prstGeom prst="rect">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09" name="Rectángulo 108"/>
          <p:cNvSpPr/>
          <p:nvPr/>
        </p:nvSpPr>
        <p:spPr>
          <a:xfrm>
            <a:off x="2688901" y="1640007"/>
            <a:ext cx="2170139" cy="3633564"/>
          </a:xfrm>
          <a:prstGeom prst="rect">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10" name="Rectángulo 109"/>
          <p:cNvSpPr/>
          <p:nvPr/>
        </p:nvSpPr>
        <p:spPr>
          <a:xfrm>
            <a:off x="5114997" y="1640007"/>
            <a:ext cx="2277148" cy="3633564"/>
          </a:xfrm>
          <a:prstGeom prst="rect">
            <a:avLst/>
          </a:prstGeom>
          <a:noFill/>
          <a:ln w="9525">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grpSp>
        <p:nvGrpSpPr>
          <p:cNvPr id="111" name="Agrupar 110"/>
          <p:cNvGrpSpPr/>
          <p:nvPr/>
        </p:nvGrpSpPr>
        <p:grpSpPr>
          <a:xfrm>
            <a:off x="604981" y="2051642"/>
            <a:ext cx="1350647" cy="1215579"/>
            <a:chOff x="2651328" y="3417807"/>
            <a:chExt cx="1350646" cy="1215580"/>
          </a:xfrm>
        </p:grpSpPr>
        <p:pic>
          <p:nvPicPr>
            <p:cNvPr id="112" name="Imagen 1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51328" y="3417807"/>
              <a:ext cx="1350646" cy="742270"/>
            </a:xfrm>
            <a:prstGeom prst="rect">
              <a:avLst/>
            </a:prstGeom>
            <a:noFill/>
            <a:ln>
              <a:noFill/>
            </a:ln>
          </p:spPr>
        </p:pic>
        <p:sp>
          <p:nvSpPr>
            <p:cNvPr id="113" name="CuadroTexto 112"/>
            <p:cNvSpPr txBox="1"/>
            <p:nvPr/>
          </p:nvSpPr>
          <p:spPr>
            <a:xfrm>
              <a:off x="3193394" y="4325610"/>
              <a:ext cx="184730" cy="307777"/>
            </a:xfrm>
            <a:prstGeom prst="rect">
              <a:avLst/>
            </a:prstGeom>
            <a:noFill/>
          </p:spPr>
          <p:txBody>
            <a:bodyPr wrap="none" rtlCol="0">
              <a:spAutoFit/>
            </a:bodyPr>
            <a:lstStyle/>
            <a:p>
              <a:pPr algn="ctr"/>
              <a:endParaRPr lang="es-ES_tradnl" sz="1400" dirty="0">
                <a:solidFill>
                  <a:srgbClr val="338595"/>
                </a:solidFill>
              </a:endParaRPr>
            </a:p>
          </p:txBody>
        </p:sp>
      </p:grpSp>
      <p:sp>
        <p:nvSpPr>
          <p:cNvPr id="8" name="CuadroTexto 7"/>
          <p:cNvSpPr txBox="1"/>
          <p:nvPr/>
        </p:nvSpPr>
        <p:spPr>
          <a:xfrm>
            <a:off x="1099956" y="4422975"/>
            <a:ext cx="394660" cy="523220"/>
          </a:xfrm>
          <a:prstGeom prst="rect">
            <a:avLst/>
          </a:prstGeom>
          <a:noFill/>
        </p:spPr>
        <p:txBody>
          <a:bodyPr wrap="none" rtlCol="0">
            <a:spAutoFit/>
          </a:bodyPr>
          <a:lstStyle/>
          <a:p>
            <a:r>
              <a:rPr lang="es-ES_tradnl" sz="2800" dirty="0"/>
              <a:t>+</a:t>
            </a:r>
          </a:p>
        </p:txBody>
      </p:sp>
      <p:sp>
        <p:nvSpPr>
          <p:cNvPr id="118" name="CuadroTexto 117"/>
          <p:cNvSpPr txBox="1"/>
          <p:nvPr/>
        </p:nvSpPr>
        <p:spPr>
          <a:xfrm>
            <a:off x="3616124" y="4442709"/>
            <a:ext cx="394660" cy="523220"/>
          </a:xfrm>
          <a:prstGeom prst="rect">
            <a:avLst/>
          </a:prstGeom>
          <a:noFill/>
        </p:spPr>
        <p:txBody>
          <a:bodyPr wrap="none" rtlCol="0">
            <a:spAutoFit/>
          </a:bodyPr>
          <a:lstStyle/>
          <a:p>
            <a:r>
              <a:rPr lang="es-ES_tradnl" sz="2800" dirty="0"/>
              <a:t>+</a:t>
            </a:r>
          </a:p>
        </p:txBody>
      </p:sp>
      <p:sp>
        <p:nvSpPr>
          <p:cNvPr id="119" name="CuadroTexto 118"/>
          <p:cNvSpPr txBox="1"/>
          <p:nvPr/>
        </p:nvSpPr>
        <p:spPr>
          <a:xfrm>
            <a:off x="6070631" y="4446641"/>
            <a:ext cx="394660" cy="523220"/>
          </a:xfrm>
          <a:prstGeom prst="rect">
            <a:avLst/>
          </a:prstGeom>
          <a:noFill/>
        </p:spPr>
        <p:txBody>
          <a:bodyPr wrap="none" rtlCol="0">
            <a:spAutoFit/>
          </a:bodyPr>
          <a:lstStyle/>
          <a:p>
            <a:r>
              <a:rPr lang="es-ES_tradnl" sz="2800" dirty="0"/>
              <a:t>+</a:t>
            </a:r>
          </a:p>
        </p:txBody>
      </p:sp>
      <p:sp>
        <p:nvSpPr>
          <p:cNvPr id="69" name="Flecha derecha 2"/>
          <p:cNvSpPr/>
          <p:nvPr/>
        </p:nvSpPr>
        <p:spPr>
          <a:xfrm>
            <a:off x="296221" y="1104300"/>
            <a:ext cx="11200379" cy="648072"/>
          </a:xfrm>
          <a:prstGeom prst="rightArrow">
            <a:avLst/>
          </a:prstGeom>
          <a:solidFill>
            <a:srgbClr val="338595"/>
          </a:solidFill>
          <a:ln>
            <a:solidFill>
              <a:srgbClr val="338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70" name="CuadroTexto 31"/>
          <p:cNvSpPr txBox="1"/>
          <p:nvPr/>
        </p:nvSpPr>
        <p:spPr>
          <a:xfrm>
            <a:off x="1700105" y="1248935"/>
            <a:ext cx="7894405" cy="338554"/>
          </a:xfrm>
          <a:prstGeom prst="rect">
            <a:avLst/>
          </a:prstGeom>
          <a:noFill/>
        </p:spPr>
        <p:txBody>
          <a:bodyPr wrap="none" rtlCol="0">
            <a:spAutoFit/>
          </a:bodyPr>
          <a:lstStyle/>
          <a:p>
            <a:r>
              <a:rPr lang="es-ES" sz="1600" b="1" dirty="0">
                <a:solidFill>
                  <a:schemeClr val="bg1"/>
                </a:solidFill>
              </a:rPr>
              <a:t>TRAZABILIDAD,  DIGITALIZACIÓN, GESTIÓN INTEGRADA Y REPORTABILIDAD</a:t>
            </a:r>
            <a:endParaRPr lang="es-ES_tradnl" sz="2800" b="1" dirty="0">
              <a:solidFill>
                <a:schemeClr val="bg1"/>
              </a:solidFill>
            </a:endParaRPr>
          </a:p>
        </p:txBody>
      </p:sp>
      <p:cxnSp>
        <p:nvCxnSpPr>
          <p:cNvPr id="120" name="Conector recto 35"/>
          <p:cNvCxnSpPr/>
          <p:nvPr/>
        </p:nvCxnSpPr>
        <p:spPr>
          <a:xfrm flipV="1">
            <a:off x="4487336" y="1957973"/>
            <a:ext cx="0" cy="1565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1" name="Text Box 2"/>
          <p:cNvSpPr txBox="1">
            <a:spLocks noChangeArrowheads="1"/>
          </p:cNvSpPr>
          <p:nvPr/>
        </p:nvSpPr>
        <p:spPr bwMode="auto">
          <a:xfrm>
            <a:off x="7672130" y="4299542"/>
            <a:ext cx="1863849" cy="27918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Carbon footprint</a:t>
            </a:r>
            <a:endParaRPr lang="es-ES_tradnl" altLang="es-ES" sz="1200" dirty="0">
              <a:solidFill>
                <a:schemeClr val="tx1">
                  <a:lumMod val="65000"/>
                  <a:lumOff val="35000"/>
                </a:schemeClr>
              </a:solidFill>
              <a:latin typeface="+mj-lt"/>
            </a:endParaRPr>
          </a:p>
        </p:txBody>
      </p:sp>
      <p:sp>
        <p:nvSpPr>
          <p:cNvPr id="62" name="Text Box 19"/>
          <p:cNvSpPr txBox="1">
            <a:spLocks noChangeArrowheads="1"/>
          </p:cNvSpPr>
          <p:nvPr/>
        </p:nvSpPr>
        <p:spPr bwMode="auto">
          <a:xfrm>
            <a:off x="7672130" y="4641470"/>
            <a:ext cx="1863849" cy="27918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Water footprint</a:t>
            </a:r>
            <a:endParaRPr lang="es-ES_tradnl" altLang="es-ES" sz="1200" dirty="0">
              <a:solidFill>
                <a:schemeClr val="tx1">
                  <a:lumMod val="65000"/>
                  <a:lumOff val="35000"/>
                </a:schemeClr>
              </a:solidFill>
              <a:latin typeface="+mj-lt"/>
            </a:endParaRPr>
          </a:p>
        </p:txBody>
      </p:sp>
      <p:sp>
        <p:nvSpPr>
          <p:cNvPr id="63" name="Text Box 20"/>
          <p:cNvSpPr txBox="1">
            <a:spLocks noChangeArrowheads="1"/>
          </p:cNvSpPr>
          <p:nvPr/>
        </p:nvSpPr>
        <p:spPr bwMode="auto">
          <a:xfrm>
            <a:off x="7672130" y="4983398"/>
            <a:ext cx="1863849" cy="27918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Community relations</a:t>
            </a:r>
            <a:endParaRPr lang="es-ES_tradnl" altLang="es-ES" sz="1200" dirty="0">
              <a:solidFill>
                <a:schemeClr val="tx1">
                  <a:lumMod val="65000"/>
                  <a:lumOff val="35000"/>
                </a:schemeClr>
              </a:solidFill>
              <a:latin typeface="+mj-lt"/>
            </a:endParaRPr>
          </a:p>
        </p:txBody>
      </p:sp>
      <p:sp>
        <p:nvSpPr>
          <p:cNvPr id="64" name="Text Box 27"/>
          <p:cNvSpPr txBox="1">
            <a:spLocks noChangeArrowheads="1"/>
          </p:cNvSpPr>
          <p:nvPr/>
        </p:nvSpPr>
        <p:spPr bwMode="auto">
          <a:xfrm>
            <a:off x="7672130" y="5325326"/>
            <a:ext cx="1863849" cy="27918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dirty="0" err="1">
                <a:solidFill>
                  <a:schemeClr val="tx1">
                    <a:lumMod val="65000"/>
                    <a:lumOff val="35000"/>
                  </a:schemeClr>
                </a:solidFill>
                <a:latin typeface="+mj-lt"/>
              </a:rPr>
              <a:t>Waste</a:t>
            </a:r>
            <a:r>
              <a:rPr lang="es-ES_tradnl" altLang="es-ES" sz="1200" dirty="0">
                <a:solidFill>
                  <a:schemeClr val="tx1">
                    <a:lumMod val="65000"/>
                    <a:lumOff val="35000"/>
                  </a:schemeClr>
                </a:solidFill>
                <a:latin typeface="+mj-lt"/>
              </a:rPr>
              <a:t> Management</a:t>
            </a:r>
          </a:p>
        </p:txBody>
      </p:sp>
      <p:sp>
        <p:nvSpPr>
          <p:cNvPr id="65" name="Text Box 2"/>
          <p:cNvSpPr txBox="1">
            <a:spLocks noChangeArrowheads="1"/>
          </p:cNvSpPr>
          <p:nvPr/>
        </p:nvSpPr>
        <p:spPr bwMode="auto">
          <a:xfrm>
            <a:off x="7575913" y="2154923"/>
            <a:ext cx="1863849" cy="27918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dirty="0">
                <a:solidFill>
                  <a:schemeClr val="tx1">
                    <a:lumMod val="65000"/>
                    <a:lumOff val="35000"/>
                  </a:schemeClr>
                </a:solidFill>
                <a:latin typeface="+mj-lt"/>
              </a:rPr>
              <a:t>Energy </a:t>
            </a:r>
            <a:r>
              <a:rPr lang="es-ES_tradnl" altLang="es-ES" sz="1200" dirty="0" err="1">
                <a:solidFill>
                  <a:schemeClr val="tx1">
                    <a:lumMod val="65000"/>
                    <a:lumOff val="35000"/>
                  </a:schemeClr>
                </a:solidFill>
                <a:latin typeface="+mj-lt"/>
              </a:rPr>
              <a:t>consumption</a:t>
            </a:r>
            <a:endParaRPr lang="es-ES_tradnl" altLang="es-ES" sz="1200" dirty="0">
              <a:solidFill>
                <a:schemeClr val="tx1">
                  <a:lumMod val="65000"/>
                  <a:lumOff val="35000"/>
                </a:schemeClr>
              </a:solidFill>
              <a:latin typeface="+mj-lt"/>
            </a:endParaRPr>
          </a:p>
        </p:txBody>
      </p:sp>
      <p:sp>
        <p:nvSpPr>
          <p:cNvPr id="66" name="Text Box 19"/>
          <p:cNvSpPr txBox="1">
            <a:spLocks noChangeArrowheads="1"/>
          </p:cNvSpPr>
          <p:nvPr/>
        </p:nvSpPr>
        <p:spPr bwMode="auto">
          <a:xfrm>
            <a:off x="7575913" y="2436939"/>
            <a:ext cx="1863849" cy="27918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Steel consumption</a:t>
            </a:r>
            <a:endParaRPr lang="es-ES_tradnl" altLang="es-ES" sz="1200" dirty="0">
              <a:solidFill>
                <a:schemeClr val="tx1">
                  <a:lumMod val="65000"/>
                  <a:lumOff val="35000"/>
                </a:schemeClr>
              </a:solidFill>
              <a:latin typeface="+mj-lt"/>
            </a:endParaRPr>
          </a:p>
        </p:txBody>
      </p:sp>
      <p:sp>
        <p:nvSpPr>
          <p:cNvPr id="67" name="Text Box 20"/>
          <p:cNvSpPr txBox="1">
            <a:spLocks noChangeArrowheads="1"/>
          </p:cNvSpPr>
          <p:nvPr/>
        </p:nvSpPr>
        <p:spPr bwMode="auto">
          <a:xfrm>
            <a:off x="7575913" y="2777711"/>
            <a:ext cx="1863849" cy="27918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Diesel consumption</a:t>
            </a:r>
            <a:endParaRPr lang="es-ES_tradnl" altLang="es-ES" sz="1200" dirty="0">
              <a:solidFill>
                <a:schemeClr val="tx1">
                  <a:lumMod val="65000"/>
                  <a:lumOff val="35000"/>
                </a:schemeClr>
              </a:solidFill>
              <a:latin typeface="+mj-lt"/>
            </a:endParaRPr>
          </a:p>
        </p:txBody>
      </p:sp>
      <p:sp>
        <p:nvSpPr>
          <p:cNvPr id="71" name="Text Box 27"/>
          <p:cNvSpPr txBox="1">
            <a:spLocks noChangeArrowheads="1"/>
          </p:cNvSpPr>
          <p:nvPr/>
        </p:nvSpPr>
        <p:spPr bwMode="auto">
          <a:xfrm>
            <a:off x="7575913" y="3118485"/>
            <a:ext cx="1863849" cy="27918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Natural gas consumption</a:t>
            </a:r>
            <a:endParaRPr lang="es-ES_tradnl" altLang="es-ES" sz="1200" dirty="0">
              <a:solidFill>
                <a:schemeClr val="tx1">
                  <a:lumMod val="65000"/>
                  <a:lumOff val="35000"/>
                </a:schemeClr>
              </a:solidFill>
              <a:latin typeface="+mj-lt"/>
            </a:endParaRPr>
          </a:p>
        </p:txBody>
      </p:sp>
      <p:sp>
        <p:nvSpPr>
          <p:cNvPr id="72" name="Text Box 27"/>
          <p:cNvSpPr txBox="1">
            <a:spLocks noChangeArrowheads="1"/>
          </p:cNvSpPr>
          <p:nvPr/>
        </p:nvSpPr>
        <p:spPr bwMode="auto">
          <a:xfrm>
            <a:off x="7575913" y="3488635"/>
            <a:ext cx="1863849" cy="27918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Savings in budget</a:t>
            </a:r>
            <a:endParaRPr lang="es-ES_tradnl" altLang="es-ES" sz="1200" dirty="0">
              <a:solidFill>
                <a:schemeClr val="tx1">
                  <a:lumMod val="65000"/>
                  <a:lumOff val="35000"/>
                </a:schemeClr>
              </a:solidFill>
              <a:latin typeface="+mj-lt"/>
            </a:endParaRPr>
          </a:p>
        </p:txBody>
      </p:sp>
      <p:sp>
        <p:nvSpPr>
          <p:cNvPr id="73" name="Text Box 27"/>
          <p:cNvSpPr txBox="1">
            <a:spLocks noChangeArrowheads="1"/>
          </p:cNvSpPr>
          <p:nvPr/>
        </p:nvSpPr>
        <p:spPr bwMode="auto">
          <a:xfrm>
            <a:off x="7672130" y="5608496"/>
            <a:ext cx="1863849" cy="27918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s-ES_tradnl" altLang="es-ES" sz="1200">
                <a:solidFill>
                  <a:schemeClr val="tx1">
                    <a:lumMod val="65000"/>
                    <a:lumOff val="35000"/>
                  </a:schemeClr>
                </a:solidFill>
                <a:latin typeface="+mj-lt"/>
              </a:rPr>
              <a:t>Transparency</a:t>
            </a:r>
            <a:endParaRPr lang="es-ES_tradnl" altLang="es-ES" sz="1200" dirty="0">
              <a:solidFill>
                <a:schemeClr val="tx1">
                  <a:lumMod val="65000"/>
                  <a:lumOff val="35000"/>
                </a:schemeClr>
              </a:solidFill>
              <a:latin typeface="+mj-lt"/>
            </a:endParaRPr>
          </a:p>
        </p:txBody>
      </p:sp>
      <p:sp>
        <p:nvSpPr>
          <p:cNvPr id="74" name="Text Box 22"/>
          <p:cNvSpPr txBox="1">
            <a:spLocks noChangeArrowheads="1"/>
          </p:cNvSpPr>
          <p:nvPr/>
        </p:nvSpPr>
        <p:spPr bwMode="auto">
          <a:xfrm>
            <a:off x="7515484" y="3749522"/>
            <a:ext cx="2083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s-ES" sz="1600" b="1" dirty="0">
                <a:solidFill>
                  <a:srgbClr val="00863D"/>
                </a:solidFill>
                <a:latin typeface="+mj-lt"/>
              </a:rPr>
              <a:t>Life Cycle </a:t>
            </a:r>
          </a:p>
          <a:p>
            <a:pPr algn="ctr" eaLnBrk="1" hangingPunct="1"/>
            <a:r>
              <a:rPr lang="en-US" altLang="es-ES" sz="1600" b="1" dirty="0">
                <a:solidFill>
                  <a:srgbClr val="00863D"/>
                </a:solidFill>
                <a:latin typeface="+mj-lt"/>
              </a:rPr>
              <a:t>Inventory (LCI)</a:t>
            </a:r>
          </a:p>
        </p:txBody>
      </p:sp>
      <p:sp>
        <p:nvSpPr>
          <p:cNvPr id="75" name="Text Box 23"/>
          <p:cNvSpPr txBox="1">
            <a:spLocks noChangeArrowheads="1"/>
          </p:cNvSpPr>
          <p:nvPr/>
        </p:nvSpPr>
        <p:spPr bwMode="auto">
          <a:xfrm>
            <a:off x="7517157" y="1582843"/>
            <a:ext cx="20001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s-ES" sz="1600" b="1" dirty="0">
                <a:solidFill>
                  <a:schemeClr val="accent1"/>
                </a:solidFill>
                <a:latin typeface="+mj-lt"/>
              </a:rPr>
              <a:t>Key Performance Indicators (KPI)</a:t>
            </a:r>
          </a:p>
        </p:txBody>
      </p:sp>
      <p:sp>
        <p:nvSpPr>
          <p:cNvPr id="76" name="CuadroTexto 11"/>
          <p:cNvSpPr txBox="1"/>
          <p:nvPr/>
        </p:nvSpPr>
        <p:spPr>
          <a:xfrm>
            <a:off x="1155208" y="314891"/>
            <a:ext cx="6811480" cy="584775"/>
          </a:xfrm>
          <a:prstGeom prst="rect">
            <a:avLst/>
          </a:prstGeom>
          <a:noFill/>
        </p:spPr>
        <p:txBody>
          <a:bodyPr wrap="none" rtlCol="0">
            <a:spAutoFit/>
          </a:bodyPr>
          <a:lstStyle/>
          <a:p>
            <a:r>
              <a:rPr lang="es-ES" sz="3200" dirty="0">
                <a:solidFill>
                  <a:srgbClr val="0B5D86"/>
                </a:solidFill>
                <a:latin typeface="Poppins SemiBold"/>
                <a:cs typeface="Poppins SemiBold"/>
              </a:rPr>
              <a:t>SISTEMA DE GESTIÓN INTEGRADA</a:t>
            </a:r>
            <a:endParaRPr lang="es-ES_tradnl" sz="3200" dirty="0">
              <a:solidFill>
                <a:srgbClr val="0B5D86"/>
              </a:solidFill>
              <a:latin typeface="Poppins SemiBold"/>
              <a:cs typeface="Poppins SemiBold"/>
            </a:endParaRPr>
          </a:p>
        </p:txBody>
      </p:sp>
      <p:pic>
        <p:nvPicPr>
          <p:cNvPr id="4" name="Imagen 3">
            <a:extLst>
              <a:ext uri="{FF2B5EF4-FFF2-40B4-BE49-F238E27FC236}">
                <a16:creationId xmlns:a16="http://schemas.microsoft.com/office/drawing/2014/main" id="{33BE7E1D-3448-449B-B37B-D804C51DA6D2}"/>
              </a:ext>
            </a:extLst>
          </p:cNvPr>
          <p:cNvPicPr>
            <a:picLocks noChangeAspect="1"/>
          </p:cNvPicPr>
          <p:nvPr/>
        </p:nvPicPr>
        <p:blipFill>
          <a:blip r:embed="rId4"/>
          <a:stretch>
            <a:fillRect/>
          </a:stretch>
        </p:blipFill>
        <p:spPr>
          <a:xfrm>
            <a:off x="3192369" y="2089024"/>
            <a:ext cx="1163203" cy="601037"/>
          </a:xfrm>
          <a:prstGeom prst="rect">
            <a:avLst/>
          </a:prstGeom>
        </p:spPr>
      </p:pic>
      <p:pic>
        <p:nvPicPr>
          <p:cNvPr id="6" name="Imagen 5">
            <a:extLst>
              <a:ext uri="{FF2B5EF4-FFF2-40B4-BE49-F238E27FC236}">
                <a16:creationId xmlns:a16="http://schemas.microsoft.com/office/drawing/2014/main" id="{BCAD2058-5C8B-44BC-8E40-DF794B7665D7}"/>
              </a:ext>
            </a:extLst>
          </p:cNvPr>
          <p:cNvPicPr>
            <a:picLocks noChangeAspect="1"/>
          </p:cNvPicPr>
          <p:nvPr/>
        </p:nvPicPr>
        <p:blipFill>
          <a:blip r:embed="rId5"/>
          <a:stretch>
            <a:fillRect/>
          </a:stretch>
        </p:blipFill>
        <p:spPr>
          <a:xfrm flipH="1">
            <a:off x="5707826" y="2051280"/>
            <a:ext cx="969636" cy="535765"/>
          </a:xfrm>
          <a:prstGeom prst="rect">
            <a:avLst/>
          </a:prstGeom>
        </p:spPr>
      </p:pic>
      <p:sp>
        <p:nvSpPr>
          <p:cNvPr id="9" name="12 CuadroTexto">
            <a:extLst>
              <a:ext uri="{FF2B5EF4-FFF2-40B4-BE49-F238E27FC236}">
                <a16:creationId xmlns:a16="http://schemas.microsoft.com/office/drawing/2014/main" id="{33A1E059-A8D6-45B1-A846-20769C792836}"/>
              </a:ext>
            </a:extLst>
          </p:cNvPr>
          <p:cNvSpPr txBox="1"/>
          <p:nvPr/>
        </p:nvSpPr>
        <p:spPr>
          <a:xfrm>
            <a:off x="3101239" y="1670416"/>
            <a:ext cx="1579215" cy="307777"/>
          </a:xfrm>
          <a:prstGeom prst="rect">
            <a:avLst/>
          </a:prstGeom>
          <a:noFill/>
        </p:spPr>
        <p:txBody>
          <a:bodyPr wrap="none" rtlCol="0">
            <a:spAutoFit/>
          </a:bodyPr>
          <a:lstStyle/>
          <a:p>
            <a:r>
              <a:rPr lang="es-ES" sz="1400" dirty="0"/>
              <a:t>P</a:t>
            </a:r>
            <a:r>
              <a:rPr lang="es-CL" sz="1400" dirty="0"/>
              <a:t>RODUCTORES</a:t>
            </a:r>
          </a:p>
        </p:txBody>
      </p:sp>
      <p:pic>
        <p:nvPicPr>
          <p:cNvPr id="10" name="Google Shape;133;p19">
            <a:extLst>
              <a:ext uri="{FF2B5EF4-FFF2-40B4-BE49-F238E27FC236}">
                <a16:creationId xmlns:a16="http://schemas.microsoft.com/office/drawing/2014/main" id="{D49E2B96-570A-4AF7-AB20-6CD8F4C032C7}"/>
              </a:ext>
            </a:extLst>
          </p:cNvPr>
          <p:cNvPicPr preferRelativeResize="0"/>
          <p:nvPr/>
        </p:nvPicPr>
        <p:blipFill>
          <a:blip r:embed="rId6">
            <a:alphaModFix/>
          </a:blip>
          <a:stretch>
            <a:fillRect/>
          </a:stretch>
        </p:blipFill>
        <p:spPr>
          <a:xfrm>
            <a:off x="11318564" y="159732"/>
            <a:ext cx="697600" cy="697600"/>
          </a:xfrm>
          <a:prstGeom prst="rect">
            <a:avLst/>
          </a:prstGeom>
          <a:noFill/>
          <a:ln>
            <a:noFill/>
          </a:ln>
        </p:spPr>
      </p:pic>
      <p:pic>
        <p:nvPicPr>
          <p:cNvPr id="12" name="Google Shape;130;p19">
            <a:extLst>
              <a:ext uri="{FF2B5EF4-FFF2-40B4-BE49-F238E27FC236}">
                <a16:creationId xmlns:a16="http://schemas.microsoft.com/office/drawing/2014/main" id="{AB83DCA9-F656-4E2D-A662-1AE6882C0EFF}"/>
              </a:ext>
            </a:extLst>
          </p:cNvPr>
          <p:cNvPicPr preferRelativeResize="0"/>
          <p:nvPr/>
        </p:nvPicPr>
        <p:blipFill rotWithShape="1">
          <a:blip r:embed="rId7">
            <a:alphaModFix/>
          </a:blip>
          <a:srcRect t="56849" b="2148"/>
          <a:stretch/>
        </p:blipFill>
        <p:spPr>
          <a:xfrm>
            <a:off x="267" y="6134800"/>
            <a:ext cx="12191731" cy="723200"/>
          </a:xfrm>
          <a:prstGeom prst="rect">
            <a:avLst/>
          </a:prstGeom>
          <a:noFill/>
          <a:ln>
            <a:noFill/>
          </a:ln>
        </p:spPr>
      </p:pic>
      <p:sp>
        <p:nvSpPr>
          <p:cNvPr id="13" name="Google Shape;131;p19">
            <a:extLst>
              <a:ext uri="{FF2B5EF4-FFF2-40B4-BE49-F238E27FC236}">
                <a16:creationId xmlns:a16="http://schemas.microsoft.com/office/drawing/2014/main" id="{04A286A0-4F12-4D68-A650-4DDA09673570}"/>
              </a:ext>
            </a:extLst>
          </p:cNvPr>
          <p:cNvSpPr/>
          <p:nvPr/>
        </p:nvSpPr>
        <p:spPr>
          <a:xfrm rot="5400000">
            <a:off x="4621967" y="1516100"/>
            <a:ext cx="723200" cy="9966800"/>
          </a:xfrm>
          <a:prstGeom prst="rect">
            <a:avLst/>
          </a:prstGeom>
          <a:gradFill>
            <a:gsLst>
              <a:gs pos="0">
                <a:srgbClr val="FFFFFF">
                  <a:alpha val="0"/>
                </a:srgbClr>
              </a:gs>
              <a:gs pos="61000">
                <a:srgbClr val="0A2F41"/>
              </a:gs>
              <a:gs pos="100000">
                <a:srgbClr val="0A2F4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91;p16">
            <a:extLst>
              <a:ext uri="{FF2B5EF4-FFF2-40B4-BE49-F238E27FC236}">
                <a16:creationId xmlns:a16="http://schemas.microsoft.com/office/drawing/2014/main" id="{358A7041-C1B6-426F-BDA7-DA5F2710D5A0}"/>
              </a:ext>
            </a:extLst>
          </p:cNvPr>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lvl="0" algn="r">
              <a:buClr>
                <a:schemeClr val="dk1"/>
              </a:buClr>
              <a:buSzPts val="1100"/>
            </a:pPr>
            <a:r>
              <a:rPr lang="es-419" sz="1600" dirty="0">
                <a:solidFill>
                  <a:schemeClr val="lt1"/>
                </a:solidFill>
                <a:latin typeface="Poppins"/>
                <a:ea typeface="Poppins"/>
                <a:cs typeface="Poppins"/>
                <a:sym typeface="Poppins"/>
              </a:rPr>
              <a:t>MINERIA VERDE</a:t>
            </a:r>
            <a:endParaRPr lang="es-419" sz="1600" dirty="0">
              <a:solidFill>
                <a:schemeClr val="dk1"/>
              </a:solidFill>
              <a:latin typeface="Poppins"/>
              <a:ea typeface="Poppins"/>
              <a:cs typeface="Poppins"/>
              <a:sym typeface="Poppins"/>
            </a:endParaRPr>
          </a:p>
          <a:p>
            <a:pPr algn="r">
              <a:buClr>
                <a:schemeClr val="dk1"/>
              </a:buClr>
              <a:buSzPts val="1100"/>
            </a:pPr>
            <a:endParaRPr sz="1600" dirty="0">
              <a:solidFill>
                <a:schemeClr val="lt1"/>
              </a:solidFill>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pic>
        <p:nvPicPr>
          <p:cNvPr id="17" name="Picture 2" descr="Image result for BMW png logo">
            <a:extLst>
              <a:ext uri="{FF2B5EF4-FFF2-40B4-BE49-F238E27FC236}">
                <a16:creationId xmlns:a16="http://schemas.microsoft.com/office/drawing/2014/main" id="{3AB89E1E-6F1E-4DF9-B0F7-F5CBC74019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96291" y="1793983"/>
            <a:ext cx="667268" cy="725381"/>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9FE0CF6C-B9E0-4AD2-818B-10847C36D9FD}"/>
              </a:ext>
            </a:extLst>
          </p:cNvPr>
          <p:cNvPicPr>
            <a:picLocks noChangeAspect="1"/>
          </p:cNvPicPr>
          <p:nvPr/>
        </p:nvPicPr>
        <p:blipFill>
          <a:blip r:embed="rId9"/>
          <a:stretch>
            <a:fillRect/>
          </a:stretch>
        </p:blipFill>
        <p:spPr>
          <a:xfrm>
            <a:off x="10460098" y="2789855"/>
            <a:ext cx="614828" cy="685603"/>
          </a:xfrm>
          <a:prstGeom prst="rect">
            <a:avLst/>
          </a:prstGeom>
        </p:spPr>
      </p:pic>
      <p:pic>
        <p:nvPicPr>
          <p:cNvPr id="19" name="Imagen 18">
            <a:extLst>
              <a:ext uri="{FF2B5EF4-FFF2-40B4-BE49-F238E27FC236}">
                <a16:creationId xmlns:a16="http://schemas.microsoft.com/office/drawing/2014/main" id="{9F7F3094-D018-4EFD-904F-03DCBB15A50C}"/>
              </a:ext>
            </a:extLst>
          </p:cNvPr>
          <p:cNvPicPr>
            <a:picLocks noChangeAspect="1"/>
          </p:cNvPicPr>
          <p:nvPr/>
        </p:nvPicPr>
        <p:blipFill>
          <a:blip r:embed="rId10"/>
          <a:stretch>
            <a:fillRect/>
          </a:stretch>
        </p:blipFill>
        <p:spPr>
          <a:xfrm>
            <a:off x="11183030" y="2533959"/>
            <a:ext cx="951287" cy="951287"/>
          </a:xfrm>
          <a:prstGeom prst="rect">
            <a:avLst/>
          </a:prstGeom>
        </p:spPr>
      </p:pic>
      <p:pic>
        <p:nvPicPr>
          <p:cNvPr id="20" name="Picture 5">
            <a:extLst>
              <a:ext uri="{FF2B5EF4-FFF2-40B4-BE49-F238E27FC236}">
                <a16:creationId xmlns:a16="http://schemas.microsoft.com/office/drawing/2014/main" id="{467BDE1C-8A92-49DD-B6DA-3239BDE95D0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439" t="19849" r="26618"/>
          <a:stretch/>
        </p:blipFill>
        <p:spPr bwMode="auto">
          <a:xfrm>
            <a:off x="10444407" y="2115924"/>
            <a:ext cx="457200" cy="68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6" name="Conector recto de flecha 85">
            <a:extLst>
              <a:ext uri="{FF2B5EF4-FFF2-40B4-BE49-F238E27FC236}">
                <a16:creationId xmlns:a16="http://schemas.microsoft.com/office/drawing/2014/main" id="{D52D3CFA-229D-4E19-B220-9FB3F88EBA77}"/>
              </a:ext>
            </a:extLst>
          </p:cNvPr>
          <p:cNvCxnSpPr>
            <a:cxnSpLocks/>
          </p:cNvCxnSpPr>
          <p:nvPr/>
        </p:nvCxnSpPr>
        <p:spPr>
          <a:xfrm>
            <a:off x="9519849" y="3976415"/>
            <a:ext cx="718495"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23" name="Imagen 22">
            <a:extLst>
              <a:ext uri="{FF2B5EF4-FFF2-40B4-BE49-F238E27FC236}">
                <a16:creationId xmlns:a16="http://schemas.microsoft.com/office/drawing/2014/main" id="{1593C3DA-3971-446D-A56D-E5343EE79D58}"/>
              </a:ext>
            </a:extLst>
          </p:cNvPr>
          <p:cNvPicPr>
            <a:picLocks noChangeAspect="1"/>
          </p:cNvPicPr>
          <p:nvPr/>
        </p:nvPicPr>
        <p:blipFill>
          <a:blip r:embed="rId12"/>
          <a:stretch>
            <a:fillRect/>
          </a:stretch>
        </p:blipFill>
        <p:spPr>
          <a:xfrm>
            <a:off x="10986317" y="3344633"/>
            <a:ext cx="1083431" cy="1025139"/>
          </a:xfrm>
          <a:prstGeom prst="rect">
            <a:avLst/>
          </a:prstGeom>
        </p:spPr>
      </p:pic>
      <p:pic>
        <p:nvPicPr>
          <p:cNvPr id="24" name="Imagen 23">
            <a:extLst>
              <a:ext uri="{FF2B5EF4-FFF2-40B4-BE49-F238E27FC236}">
                <a16:creationId xmlns:a16="http://schemas.microsoft.com/office/drawing/2014/main" id="{66D74164-FF4B-48FD-87AF-EC0D4ABBDCDF}"/>
              </a:ext>
            </a:extLst>
          </p:cNvPr>
          <p:cNvPicPr>
            <a:picLocks noChangeAspect="1"/>
          </p:cNvPicPr>
          <p:nvPr/>
        </p:nvPicPr>
        <p:blipFill>
          <a:blip r:embed="rId13"/>
          <a:stretch>
            <a:fillRect/>
          </a:stretch>
        </p:blipFill>
        <p:spPr>
          <a:xfrm>
            <a:off x="10341387" y="4437993"/>
            <a:ext cx="833439" cy="359071"/>
          </a:xfrm>
          <a:prstGeom prst="rect">
            <a:avLst/>
          </a:prstGeom>
        </p:spPr>
      </p:pic>
      <p:pic>
        <p:nvPicPr>
          <p:cNvPr id="25" name="Imagen 24">
            <a:extLst>
              <a:ext uri="{FF2B5EF4-FFF2-40B4-BE49-F238E27FC236}">
                <a16:creationId xmlns:a16="http://schemas.microsoft.com/office/drawing/2014/main" id="{CC435C52-BF92-4974-B81F-CDE7D07DE859}"/>
              </a:ext>
            </a:extLst>
          </p:cNvPr>
          <p:cNvPicPr>
            <a:picLocks noChangeAspect="1"/>
          </p:cNvPicPr>
          <p:nvPr/>
        </p:nvPicPr>
        <p:blipFill>
          <a:blip r:embed="rId14"/>
          <a:stretch>
            <a:fillRect/>
          </a:stretch>
        </p:blipFill>
        <p:spPr>
          <a:xfrm>
            <a:off x="10986316" y="4803111"/>
            <a:ext cx="1150355" cy="1150355"/>
          </a:xfrm>
          <a:prstGeom prst="rect">
            <a:avLst/>
          </a:prstGeom>
        </p:spPr>
      </p:pic>
      <p:pic>
        <p:nvPicPr>
          <p:cNvPr id="27" name="Imagen 26">
            <a:extLst>
              <a:ext uri="{FF2B5EF4-FFF2-40B4-BE49-F238E27FC236}">
                <a16:creationId xmlns:a16="http://schemas.microsoft.com/office/drawing/2014/main" id="{6F63340C-A050-403E-B580-B1C6B3AF5467}"/>
              </a:ext>
            </a:extLst>
          </p:cNvPr>
          <p:cNvPicPr>
            <a:picLocks noChangeAspect="1"/>
          </p:cNvPicPr>
          <p:nvPr/>
        </p:nvPicPr>
        <p:blipFill>
          <a:blip r:embed="rId15"/>
          <a:stretch>
            <a:fillRect/>
          </a:stretch>
        </p:blipFill>
        <p:spPr>
          <a:xfrm>
            <a:off x="10074450" y="4991055"/>
            <a:ext cx="668777" cy="432181"/>
          </a:xfrm>
          <a:prstGeom prst="rect">
            <a:avLst/>
          </a:prstGeom>
        </p:spPr>
      </p:pic>
      <p:sp>
        <p:nvSpPr>
          <p:cNvPr id="29" name="CuadroTexto 28">
            <a:extLst>
              <a:ext uri="{FF2B5EF4-FFF2-40B4-BE49-F238E27FC236}">
                <a16:creationId xmlns:a16="http://schemas.microsoft.com/office/drawing/2014/main" id="{680017F3-C1EB-4488-9B21-2D28C56A1E31}"/>
              </a:ext>
            </a:extLst>
          </p:cNvPr>
          <p:cNvSpPr txBox="1"/>
          <p:nvPr/>
        </p:nvSpPr>
        <p:spPr>
          <a:xfrm>
            <a:off x="9811333" y="5425918"/>
            <a:ext cx="1202573" cy="276999"/>
          </a:xfrm>
          <a:prstGeom prst="rect">
            <a:avLst/>
          </a:prstGeom>
          <a:noFill/>
        </p:spPr>
        <p:txBody>
          <a:bodyPr wrap="none" rtlCol="0">
            <a:spAutoFit/>
          </a:bodyPr>
          <a:lstStyle/>
          <a:p>
            <a:r>
              <a:rPr lang="es-ES" sz="1200" b="1" dirty="0"/>
              <a:t>Comunidades</a:t>
            </a:r>
            <a:endParaRPr lang="es-CL" sz="1200" b="1" dirty="0"/>
          </a:p>
        </p:txBody>
      </p:sp>
    </p:spTree>
    <p:extLst>
      <p:ext uri="{BB962C8B-B14F-4D97-AF65-F5344CB8AC3E}">
        <p14:creationId xmlns:p14="http://schemas.microsoft.com/office/powerpoint/2010/main" val="91026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7;p16">
            <a:extLst>
              <a:ext uri="{FF2B5EF4-FFF2-40B4-BE49-F238E27FC236}">
                <a16:creationId xmlns:a16="http://schemas.microsoft.com/office/drawing/2014/main" id="{954B12E5-5AE4-4B7A-B19B-B783BB512479}"/>
              </a:ext>
            </a:extLst>
          </p:cNvPr>
          <p:cNvPicPr preferRelativeResize="0"/>
          <p:nvPr/>
        </p:nvPicPr>
        <p:blipFill rotWithShape="1">
          <a:blip r:embed="rId2">
            <a:alphaModFix/>
          </a:blip>
          <a:srcRect t="56849" b="2148"/>
          <a:stretch/>
        </p:blipFill>
        <p:spPr>
          <a:xfrm>
            <a:off x="267" y="6134800"/>
            <a:ext cx="12191731" cy="723200"/>
          </a:xfrm>
          <a:prstGeom prst="rect">
            <a:avLst/>
          </a:prstGeom>
          <a:noFill/>
          <a:ln>
            <a:noFill/>
          </a:ln>
        </p:spPr>
      </p:pic>
      <p:pic>
        <p:nvPicPr>
          <p:cNvPr id="2" name="Imagen 1">
            <a:extLst>
              <a:ext uri="{FF2B5EF4-FFF2-40B4-BE49-F238E27FC236}">
                <a16:creationId xmlns:a16="http://schemas.microsoft.com/office/drawing/2014/main" id="{847A5DE0-A35C-459E-8E9D-842E51A8ABE9}"/>
              </a:ext>
            </a:extLst>
          </p:cNvPr>
          <p:cNvPicPr>
            <a:picLocks noChangeAspect="1"/>
          </p:cNvPicPr>
          <p:nvPr/>
        </p:nvPicPr>
        <p:blipFill>
          <a:blip r:embed="rId3"/>
          <a:stretch>
            <a:fillRect/>
          </a:stretch>
        </p:blipFill>
        <p:spPr>
          <a:xfrm>
            <a:off x="176270" y="784702"/>
            <a:ext cx="4381372" cy="4145639"/>
          </a:xfrm>
          <a:prstGeom prst="rect">
            <a:avLst/>
          </a:prstGeom>
        </p:spPr>
      </p:pic>
      <p:pic>
        <p:nvPicPr>
          <p:cNvPr id="6" name="Imagen 5">
            <a:extLst>
              <a:ext uri="{FF2B5EF4-FFF2-40B4-BE49-F238E27FC236}">
                <a16:creationId xmlns:a16="http://schemas.microsoft.com/office/drawing/2014/main" id="{729FF6F8-E150-4578-A44E-8F38C28768C1}"/>
              </a:ext>
            </a:extLst>
          </p:cNvPr>
          <p:cNvPicPr>
            <a:picLocks noChangeAspect="1"/>
          </p:cNvPicPr>
          <p:nvPr/>
        </p:nvPicPr>
        <p:blipFill>
          <a:blip r:embed="rId4"/>
          <a:stretch>
            <a:fillRect/>
          </a:stretch>
        </p:blipFill>
        <p:spPr>
          <a:xfrm>
            <a:off x="4883692" y="906230"/>
            <a:ext cx="5853877" cy="3902585"/>
          </a:xfrm>
          <a:prstGeom prst="rect">
            <a:avLst/>
          </a:prstGeom>
        </p:spPr>
      </p:pic>
      <p:sp>
        <p:nvSpPr>
          <p:cNvPr id="7" name="CuadroTexto 6">
            <a:extLst>
              <a:ext uri="{FF2B5EF4-FFF2-40B4-BE49-F238E27FC236}">
                <a16:creationId xmlns:a16="http://schemas.microsoft.com/office/drawing/2014/main" id="{F5078B09-8C49-4D62-AEBC-7C0439E5CE3C}"/>
              </a:ext>
            </a:extLst>
          </p:cNvPr>
          <p:cNvSpPr txBox="1"/>
          <p:nvPr/>
        </p:nvSpPr>
        <p:spPr>
          <a:xfrm>
            <a:off x="6228204" y="4915651"/>
            <a:ext cx="3279872" cy="318100"/>
          </a:xfrm>
          <a:prstGeom prst="rect">
            <a:avLst/>
          </a:prstGeom>
          <a:noFill/>
        </p:spPr>
        <p:txBody>
          <a:bodyPr wrap="none" rtlCol="0">
            <a:spAutoFit/>
          </a:bodyPr>
          <a:lstStyle/>
          <a:p>
            <a:r>
              <a:rPr lang="es-ES" sz="1467" b="1" dirty="0"/>
              <a:t>2020 E&amp;Y </a:t>
            </a:r>
            <a:r>
              <a:rPr lang="es-ES" sz="1467" b="1" dirty="0" err="1"/>
              <a:t>Mining</a:t>
            </a:r>
            <a:r>
              <a:rPr lang="es-ES" sz="1467" b="1" dirty="0"/>
              <a:t> and </a:t>
            </a:r>
            <a:r>
              <a:rPr lang="es-ES" sz="1467" b="1" dirty="0" err="1"/>
              <a:t>Metals</a:t>
            </a:r>
            <a:r>
              <a:rPr lang="es-ES" sz="1467" b="1" dirty="0"/>
              <a:t> </a:t>
            </a:r>
            <a:r>
              <a:rPr lang="es-ES" sz="1467" b="1" dirty="0" err="1"/>
              <a:t>Risks</a:t>
            </a:r>
            <a:endParaRPr lang="es-CL" sz="1467" b="1" dirty="0"/>
          </a:p>
        </p:txBody>
      </p:sp>
      <p:sp>
        <p:nvSpPr>
          <p:cNvPr id="9" name="Google Shape;91;p16">
            <a:extLst>
              <a:ext uri="{FF2B5EF4-FFF2-40B4-BE49-F238E27FC236}">
                <a16:creationId xmlns:a16="http://schemas.microsoft.com/office/drawing/2014/main" id="{23D38B37-D2F9-44DE-94AF-34BE1D84B135}"/>
              </a:ext>
            </a:extLst>
          </p:cNvPr>
          <p:cNvSpPr txBox="1"/>
          <p:nvPr/>
        </p:nvSpPr>
        <p:spPr>
          <a:xfrm>
            <a:off x="7531067" y="6356367"/>
            <a:ext cx="3753600" cy="365200"/>
          </a:xfrm>
          <a:prstGeom prst="rect">
            <a:avLst/>
          </a:prstGeom>
          <a:noFill/>
          <a:ln>
            <a:noFill/>
          </a:ln>
        </p:spPr>
        <p:txBody>
          <a:bodyPr spcFirstLastPara="1" wrap="square" lIns="121900" tIns="60933" rIns="121900" bIns="60933" anchor="t" anchorCtr="0">
            <a:noAutofit/>
          </a:bodyPr>
          <a:lstStyle/>
          <a:p>
            <a:pPr lvl="0" algn="r">
              <a:buClr>
                <a:schemeClr val="dk1"/>
              </a:buClr>
              <a:buSzPts val="1100"/>
            </a:pPr>
            <a:r>
              <a:rPr lang="es-419" sz="1600" dirty="0">
                <a:solidFill>
                  <a:schemeClr val="lt1"/>
                </a:solidFill>
                <a:latin typeface="Poppins"/>
                <a:ea typeface="Poppins"/>
                <a:cs typeface="Poppins"/>
                <a:sym typeface="Poppins"/>
              </a:rPr>
              <a:t>MINERIA VERDE</a:t>
            </a:r>
            <a:endParaRPr lang="es-419" sz="1600" dirty="0">
              <a:solidFill>
                <a:schemeClr val="dk1"/>
              </a:solidFill>
              <a:latin typeface="Poppins"/>
              <a:ea typeface="Poppins"/>
              <a:cs typeface="Poppins"/>
              <a:sym typeface="Poppins"/>
            </a:endParaRPr>
          </a:p>
          <a:p>
            <a:pPr algn="r">
              <a:buClr>
                <a:schemeClr val="dk1"/>
              </a:buClr>
              <a:buSzPts val="1100"/>
            </a:pPr>
            <a:endParaRPr sz="1600" dirty="0">
              <a:solidFill>
                <a:schemeClr val="lt1"/>
              </a:solidFill>
              <a:latin typeface="Poppins"/>
              <a:ea typeface="Poppins"/>
              <a:cs typeface="Poppins"/>
              <a:sym typeface="Poppins"/>
            </a:endParaRPr>
          </a:p>
          <a:p>
            <a:endParaRPr sz="1600" dirty="0">
              <a:solidFill>
                <a:srgbClr val="FFFFFF"/>
              </a:solidFill>
              <a:latin typeface="Poppins"/>
              <a:ea typeface="Poppins"/>
              <a:cs typeface="Poppins"/>
              <a:sym typeface="Poppins"/>
            </a:endParaRPr>
          </a:p>
        </p:txBody>
      </p:sp>
      <p:sp>
        <p:nvSpPr>
          <p:cNvPr id="10" name="Elipse 9">
            <a:extLst>
              <a:ext uri="{FF2B5EF4-FFF2-40B4-BE49-F238E27FC236}">
                <a16:creationId xmlns:a16="http://schemas.microsoft.com/office/drawing/2014/main" id="{D5F3AD93-F55D-4CFE-AEB3-930A0F8B2594}"/>
              </a:ext>
            </a:extLst>
          </p:cNvPr>
          <p:cNvSpPr/>
          <p:nvPr/>
        </p:nvSpPr>
        <p:spPr>
          <a:xfrm>
            <a:off x="5710081" y="2153965"/>
            <a:ext cx="4201099" cy="2041793"/>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a:p>
        </p:txBody>
      </p:sp>
    </p:spTree>
    <p:extLst>
      <p:ext uri="{BB962C8B-B14F-4D97-AF65-F5344CB8AC3E}">
        <p14:creationId xmlns:p14="http://schemas.microsoft.com/office/powerpoint/2010/main" val="1013796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2">
            <a:extLst>
              <a:ext uri="{FF2B5EF4-FFF2-40B4-BE49-F238E27FC236}">
                <a16:creationId xmlns:a16="http://schemas.microsoft.com/office/drawing/2014/main" id="{6795F67B-1FB2-FA45-A880-728718016A7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D9B6DEF5-1FA1-44AB-975B-2F0A7FE14B76}"/>
              </a:ext>
            </a:extLst>
          </p:cNvPr>
          <p:cNvSpPr txBox="1"/>
          <p:nvPr/>
        </p:nvSpPr>
        <p:spPr>
          <a:xfrm>
            <a:off x="384238" y="659327"/>
            <a:ext cx="6099242" cy="2554545"/>
          </a:xfrm>
          <a:prstGeom prst="rect">
            <a:avLst/>
          </a:prstGeom>
          <a:noFill/>
        </p:spPr>
        <p:txBody>
          <a:bodyPr wrap="square">
            <a:spAutoFit/>
          </a:bodyPr>
          <a:lstStyle/>
          <a:p>
            <a:r>
              <a:rPr lang="es-ES" sz="3200" b="1" dirty="0" err="1">
                <a:solidFill>
                  <a:schemeClr val="accent2">
                    <a:lumMod val="75000"/>
                  </a:schemeClr>
                </a:solidFill>
              </a:rPr>
              <a:t>The</a:t>
            </a:r>
            <a:r>
              <a:rPr lang="es-ES" sz="3200" b="1" dirty="0">
                <a:solidFill>
                  <a:schemeClr val="accent2">
                    <a:lumMod val="75000"/>
                  </a:schemeClr>
                </a:solidFill>
              </a:rPr>
              <a:t> </a:t>
            </a:r>
            <a:r>
              <a:rPr lang="es-ES" sz="3200" b="1" dirty="0" err="1">
                <a:solidFill>
                  <a:schemeClr val="accent2">
                    <a:lumMod val="75000"/>
                  </a:schemeClr>
                </a:solidFill>
              </a:rPr>
              <a:t>Copper</a:t>
            </a:r>
            <a:r>
              <a:rPr lang="es-ES" sz="3200" b="1" dirty="0">
                <a:solidFill>
                  <a:schemeClr val="accent2">
                    <a:lumMod val="75000"/>
                  </a:schemeClr>
                </a:solidFill>
              </a:rPr>
              <a:t> Mark es un </a:t>
            </a:r>
          </a:p>
          <a:p>
            <a:r>
              <a:rPr lang="es-ES" sz="3200" b="1" dirty="0">
                <a:solidFill>
                  <a:schemeClr val="accent2">
                    <a:lumMod val="75000"/>
                  </a:schemeClr>
                </a:solidFill>
              </a:rPr>
              <a:t>marco de garantía para promover prácticas responsables de producción de cobre.</a:t>
            </a:r>
            <a:endParaRPr lang="es-CL" sz="3200" b="1" dirty="0">
              <a:solidFill>
                <a:schemeClr val="accent2">
                  <a:lumMod val="75000"/>
                </a:schemeClr>
              </a:solidFill>
            </a:endParaRPr>
          </a:p>
        </p:txBody>
      </p:sp>
      <p:sp>
        <p:nvSpPr>
          <p:cNvPr id="8" name="CuadroTexto 7">
            <a:extLst>
              <a:ext uri="{FF2B5EF4-FFF2-40B4-BE49-F238E27FC236}">
                <a16:creationId xmlns:a16="http://schemas.microsoft.com/office/drawing/2014/main" id="{25016B8B-D06A-476D-9091-2BC0FD675960}"/>
              </a:ext>
            </a:extLst>
          </p:cNvPr>
          <p:cNvSpPr txBox="1"/>
          <p:nvPr/>
        </p:nvSpPr>
        <p:spPr>
          <a:xfrm>
            <a:off x="384244" y="3680481"/>
            <a:ext cx="6099242" cy="2400657"/>
          </a:xfrm>
          <a:prstGeom prst="rect">
            <a:avLst/>
          </a:prstGeom>
          <a:noFill/>
        </p:spPr>
        <p:txBody>
          <a:bodyPr wrap="square">
            <a:spAutoFit/>
          </a:bodyPr>
          <a:lstStyle/>
          <a:p>
            <a:r>
              <a:rPr lang="es-ES" sz="2400" b="1" i="1" dirty="0"/>
              <a:t>Nuestra visión </a:t>
            </a:r>
            <a:r>
              <a:rPr lang="es-ES" i="1" dirty="0"/>
              <a:t>es que los actores de la cadena de suministro de cobre que tengan </a:t>
            </a:r>
            <a:r>
              <a:rPr lang="es-ES" b="1" i="1" dirty="0" err="1"/>
              <a:t>The</a:t>
            </a:r>
            <a:r>
              <a:rPr lang="es-ES" b="1" i="1" dirty="0"/>
              <a:t> </a:t>
            </a:r>
            <a:r>
              <a:rPr lang="es-ES" b="1" i="1" dirty="0" err="1"/>
              <a:t>Copper</a:t>
            </a:r>
            <a:r>
              <a:rPr lang="es-ES" b="1" i="1" dirty="0"/>
              <a:t> Mark </a:t>
            </a:r>
            <a:r>
              <a:rPr lang="es-ES" i="1" dirty="0"/>
              <a:t>sean reconocidos por sus empleados, vecinos, clientes, inversionistas y la sociedad civil por haber adoptado prácticas operativas responsables aceptadas internacionalmente y haciendo contribuciones significativas a los Objetivos de Desarrollo Sostenible de </a:t>
            </a:r>
            <a:r>
              <a:rPr lang="es-ES" dirty="0"/>
              <a:t>la ONU.</a:t>
            </a:r>
            <a:endParaRPr lang="es-CL" dirty="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DE8C2-A671-1D44-9A5C-63528278E6DB}"/>
              </a:ext>
            </a:extLst>
          </p:cNvPr>
          <p:cNvSpPr>
            <a:spLocks noGrp="1"/>
          </p:cNvSpPr>
          <p:nvPr>
            <p:ph type="title"/>
          </p:nvPr>
        </p:nvSpPr>
        <p:spPr>
          <a:xfrm>
            <a:off x="626165" y="443874"/>
            <a:ext cx="10078278" cy="933247"/>
          </a:xfrm>
        </p:spPr>
        <p:txBody>
          <a:bodyPr>
            <a:normAutofit/>
          </a:bodyPr>
          <a:lstStyle/>
          <a:p>
            <a:r>
              <a:rPr lang="en-US" altLang="zh-CN" sz="4400" dirty="0" err="1">
                <a:ea typeface="Palatino" pitchFamily="2" charset="77"/>
              </a:rPr>
              <a:t>Principios</a:t>
            </a:r>
            <a:endParaRPr lang="en-CH" sz="4400" dirty="0">
              <a:ea typeface="Palatino" pitchFamily="2" charset="77"/>
            </a:endParaRPr>
          </a:p>
        </p:txBody>
      </p:sp>
      <p:sp>
        <p:nvSpPr>
          <p:cNvPr id="4" name="Slide Number Placeholder 3">
            <a:extLst>
              <a:ext uri="{FF2B5EF4-FFF2-40B4-BE49-F238E27FC236}">
                <a16:creationId xmlns:a16="http://schemas.microsoft.com/office/drawing/2014/main" id="{AAF6D90C-20A7-BC45-B93A-77F4C6C4E0CF}"/>
              </a:ext>
            </a:extLst>
          </p:cNvPr>
          <p:cNvSpPr>
            <a:spLocks noGrp="1"/>
          </p:cNvSpPr>
          <p:nvPr>
            <p:ph type="sldNum" sz="quarter" idx="12"/>
          </p:nvPr>
        </p:nvSpPr>
        <p:spPr/>
        <p:txBody>
          <a:bodyPr/>
          <a:lstStyle/>
          <a:p>
            <a:fld id="{6340E80C-C656-4791-9BFF-F7CE4C736003}" type="slidenum">
              <a:rPr lang="zh-CN" altLang="en-US" smtClean="0">
                <a:cs typeface="Arial" panose="020B0604020202020204" pitchFamily="34" charset="0"/>
              </a:rPr>
              <a:t>9</a:t>
            </a:fld>
            <a:endParaRPr lang="zh-CN" altLang="en-US">
              <a:cs typeface="Arial" panose="020B0604020202020204" pitchFamily="34" charset="0"/>
            </a:endParaRPr>
          </a:p>
        </p:txBody>
      </p:sp>
      <p:pic>
        <p:nvPicPr>
          <p:cNvPr id="9" name="Picture 8" descr="A picture containing sky, nature, mountain, valley&#10;&#10;Description automatically generated">
            <a:extLst>
              <a:ext uri="{FF2B5EF4-FFF2-40B4-BE49-F238E27FC236}">
                <a16:creationId xmlns:a16="http://schemas.microsoft.com/office/drawing/2014/main" id="{1EB4AF89-08DF-D944-BADD-CDD07C0987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16" y="1944858"/>
            <a:ext cx="3704319" cy="3704319"/>
          </a:xfrm>
          <a:prstGeom prst="rect">
            <a:avLst/>
          </a:prstGeom>
        </p:spPr>
      </p:pic>
      <p:sp>
        <p:nvSpPr>
          <p:cNvPr id="17" name="Rectangle 16">
            <a:extLst>
              <a:ext uri="{FF2B5EF4-FFF2-40B4-BE49-F238E27FC236}">
                <a16:creationId xmlns:a16="http://schemas.microsoft.com/office/drawing/2014/main" id="{F2E7FA9B-9249-FA48-BE10-B7D269CA962F}"/>
              </a:ext>
            </a:extLst>
          </p:cNvPr>
          <p:cNvSpPr/>
          <p:nvPr/>
        </p:nvSpPr>
        <p:spPr>
          <a:xfrm>
            <a:off x="5760999" y="4395529"/>
            <a:ext cx="1657826" cy="461665"/>
          </a:xfrm>
          <a:prstGeom prst="rect">
            <a:avLst/>
          </a:prstGeom>
        </p:spPr>
        <p:txBody>
          <a:bodyPr wrap="none">
            <a:spAutoFit/>
          </a:bodyPr>
          <a:lstStyle/>
          <a:p>
            <a:r>
              <a:rPr lang="en-US" sz="2400" dirty="0" err="1">
                <a:ea typeface="Palatino" pitchFamily="2" charset="77"/>
                <a:cs typeface="Arial" panose="020B0604020202020204" pitchFamily="34" charset="0"/>
              </a:rPr>
              <a:t>Progresivo</a:t>
            </a:r>
            <a:endParaRPr lang="en-US" sz="2400" dirty="0">
              <a:ea typeface="Palatino" pitchFamily="2" charset="77"/>
              <a:cs typeface="Arial" panose="020B0604020202020204" pitchFamily="34" charset="0"/>
            </a:endParaRPr>
          </a:p>
        </p:txBody>
      </p:sp>
      <p:sp>
        <p:nvSpPr>
          <p:cNvPr id="21" name="Rectangle 20">
            <a:extLst>
              <a:ext uri="{FF2B5EF4-FFF2-40B4-BE49-F238E27FC236}">
                <a16:creationId xmlns:a16="http://schemas.microsoft.com/office/drawing/2014/main" id="{4F43F7B3-2279-9B44-8771-6AEA48D7C98D}"/>
              </a:ext>
            </a:extLst>
          </p:cNvPr>
          <p:cNvSpPr/>
          <p:nvPr/>
        </p:nvSpPr>
        <p:spPr>
          <a:xfrm>
            <a:off x="7994703" y="4401403"/>
            <a:ext cx="1742785" cy="461665"/>
          </a:xfrm>
          <a:prstGeom prst="rect">
            <a:avLst/>
          </a:prstGeom>
        </p:spPr>
        <p:txBody>
          <a:bodyPr wrap="none">
            <a:spAutoFit/>
          </a:bodyPr>
          <a:lstStyle/>
          <a:p>
            <a:pPr lvl="0"/>
            <a:r>
              <a:rPr lang="en-US" sz="2400" dirty="0" err="1">
                <a:ea typeface="Palatino" pitchFamily="2" charset="77"/>
                <a:cs typeface="Arial" panose="020B0604020202020204" pitchFamily="34" charset="0"/>
              </a:rPr>
              <a:t>Pragmático</a:t>
            </a:r>
            <a:endParaRPr lang="en-US" sz="2400" dirty="0">
              <a:ea typeface="Palatino" pitchFamily="2" charset="77"/>
              <a:cs typeface="Arial" panose="020B0604020202020204" pitchFamily="34" charset="0"/>
            </a:endParaRPr>
          </a:p>
        </p:txBody>
      </p:sp>
      <p:sp>
        <p:nvSpPr>
          <p:cNvPr id="23" name="Rectangle 22">
            <a:extLst>
              <a:ext uri="{FF2B5EF4-FFF2-40B4-BE49-F238E27FC236}">
                <a16:creationId xmlns:a16="http://schemas.microsoft.com/office/drawing/2014/main" id="{BE5FAFD9-75A5-1540-8699-AE604D152D5E}"/>
              </a:ext>
            </a:extLst>
          </p:cNvPr>
          <p:cNvSpPr/>
          <p:nvPr/>
        </p:nvSpPr>
        <p:spPr>
          <a:xfrm>
            <a:off x="4875657" y="1760191"/>
            <a:ext cx="1383712" cy="461665"/>
          </a:xfrm>
          <a:prstGeom prst="rect">
            <a:avLst/>
          </a:prstGeom>
        </p:spPr>
        <p:txBody>
          <a:bodyPr wrap="none">
            <a:spAutoFit/>
          </a:bodyPr>
          <a:lstStyle/>
          <a:p>
            <a:pPr lvl="0"/>
            <a:r>
              <a:rPr lang="en-US" sz="2400" dirty="0" err="1">
                <a:ea typeface="Palatino" pitchFamily="2" charset="77"/>
                <a:cs typeface="Arial" panose="020B0604020202020204" pitchFamily="34" charset="0"/>
              </a:rPr>
              <a:t>Inclusivo</a:t>
            </a:r>
            <a:endParaRPr lang="en-US" sz="2400" dirty="0">
              <a:ea typeface="Palatino" pitchFamily="2" charset="77"/>
              <a:cs typeface="Arial" panose="020B0604020202020204" pitchFamily="34" charset="0"/>
            </a:endParaRPr>
          </a:p>
        </p:txBody>
      </p:sp>
      <p:sp>
        <p:nvSpPr>
          <p:cNvPr id="25" name="Rectangle 24">
            <a:extLst>
              <a:ext uri="{FF2B5EF4-FFF2-40B4-BE49-F238E27FC236}">
                <a16:creationId xmlns:a16="http://schemas.microsoft.com/office/drawing/2014/main" id="{E7F4560A-3A76-C940-8ED8-8A747FCCE820}"/>
              </a:ext>
            </a:extLst>
          </p:cNvPr>
          <p:cNvSpPr/>
          <p:nvPr/>
        </p:nvSpPr>
        <p:spPr>
          <a:xfrm>
            <a:off x="6760416" y="1760191"/>
            <a:ext cx="1915909" cy="461665"/>
          </a:xfrm>
          <a:prstGeom prst="rect">
            <a:avLst/>
          </a:prstGeom>
        </p:spPr>
        <p:txBody>
          <a:bodyPr wrap="none">
            <a:spAutoFit/>
          </a:bodyPr>
          <a:lstStyle/>
          <a:p>
            <a:pPr lvl="0"/>
            <a:r>
              <a:rPr lang="en-US" sz="2400" dirty="0" err="1">
                <a:ea typeface="Palatino" pitchFamily="2" charset="77"/>
                <a:cs typeface="Arial" panose="020B0604020202020204" pitchFamily="34" charset="0"/>
              </a:rPr>
              <a:t>Colaborativo</a:t>
            </a:r>
            <a:endParaRPr lang="en-US" sz="2400" dirty="0">
              <a:ea typeface="Palatino" pitchFamily="2" charset="77"/>
              <a:cs typeface="Arial" panose="020B0604020202020204" pitchFamily="34" charset="0"/>
            </a:endParaRPr>
          </a:p>
        </p:txBody>
      </p:sp>
      <p:sp>
        <p:nvSpPr>
          <p:cNvPr id="27" name="Rectangle 26">
            <a:extLst>
              <a:ext uri="{FF2B5EF4-FFF2-40B4-BE49-F238E27FC236}">
                <a16:creationId xmlns:a16="http://schemas.microsoft.com/office/drawing/2014/main" id="{CC250E20-6DCF-D947-B2D7-890FC910EE90}"/>
              </a:ext>
            </a:extLst>
          </p:cNvPr>
          <p:cNvSpPr/>
          <p:nvPr/>
        </p:nvSpPr>
        <p:spPr>
          <a:xfrm>
            <a:off x="9616175" y="1604551"/>
            <a:ext cx="2158377" cy="830997"/>
          </a:xfrm>
          <a:prstGeom prst="rect">
            <a:avLst/>
          </a:prstGeom>
        </p:spPr>
        <p:txBody>
          <a:bodyPr wrap="square">
            <a:spAutoFit/>
          </a:bodyPr>
          <a:lstStyle/>
          <a:p>
            <a:pPr lvl="0"/>
            <a:r>
              <a:rPr lang="en-US" sz="2400" dirty="0" err="1">
                <a:ea typeface="Palatino" pitchFamily="2" charset="77"/>
                <a:cs typeface="Arial" panose="020B0604020202020204" pitchFamily="34" charset="0"/>
              </a:rPr>
              <a:t>Mejoras</a:t>
            </a:r>
            <a:endParaRPr lang="en-US" sz="2400" dirty="0">
              <a:ea typeface="Palatino" pitchFamily="2" charset="77"/>
              <a:cs typeface="Arial" panose="020B0604020202020204" pitchFamily="34" charset="0"/>
            </a:endParaRPr>
          </a:p>
          <a:p>
            <a:pPr lvl="0"/>
            <a:r>
              <a:rPr lang="en-US" sz="2400" dirty="0" err="1">
                <a:ea typeface="Palatino" pitchFamily="2" charset="77"/>
                <a:cs typeface="Arial" panose="020B0604020202020204" pitchFamily="34" charset="0"/>
              </a:rPr>
              <a:t>Continuas</a:t>
            </a:r>
            <a:r>
              <a:rPr lang="en-US" sz="2400" dirty="0">
                <a:ea typeface="Palatino" pitchFamily="2" charset="77"/>
                <a:cs typeface="Arial" panose="020B0604020202020204" pitchFamily="34" charset="0"/>
              </a:rPr>
              <a:t>  </a:t>
            </a:r>
          </a:p>
        </p:txBody>
      </p:sp>
      <p:sp>
        <p:nvSpPr>
          <p:cNvPr id="16" name="CuadroTexto 15">
            <a:extLst>
              <a:ext uri="{FF2B5EF4-FFF2-40B4-BE49-F238E27FC236}">
                <a16:creationId xmlns:a16="http://schemas.microsoft.com/office/drawing/2014/main" id="{CD736FB5-0D25-4FC0-A032-B99A0395FD32}"/>
              </a:ext>
            </a:extLst>
          </p:cNvPr>
          <p:cNvSpPr txBox="1"/>
          <p:nvPr/>
        </p:nvSpPr>
        <p:spPr>
          <a:xfrm>
            <a:off x="4634702" y="2405510"/>
            <a:ext cx="2077307" cy="830997"/>
          </a:xfrm>
          <a:prstGeom prst="rect">
            <a:avLst/>
          </a:prstGeom>
          <a:noFill/>
        </p:spPr>
        <p:txBody>
          <a:bodyPr wrap="square">
            <a:spAutoFit/>
          </a:bodyPr>
          <a:lstStyle/>
          <a:p>
            <a:r>
              <a:rPr lang="es-ES" sz="1200" dirty="0">
                <a:cs typeface="Arial" panose="020B0604020202020204" pitchFamily="34" charset="0"/>
              </a:rPr>
              <a:t>Nuestro objetivo es mejorar</a:t>
            </a:r>
          </a:p>
          <a:p>
            <a:r>
              <a:rPr lang="es-ES" sz="1200" dirty="0">
                <a:cs typeface="Arial" panose="020B0604020202020204" pitchFamily="34" charset="0"/>
              </a:rPr>
              <a:t> las prácticas de producción</a:t>
            </a:r>
          </a:p>
          <a:p>
            <a:r>
              <a:rPr lang="es-ES" sz="1200" dirty="0">
                <a:cs typeface="Arial" panose="020B0604020202020204" pitchFamily="34" charset="0"/>
              </a:rPr>
              <a:t> en toda la industria del cobre.</a:t>
            </a:r>
            <a:endParaRPr lang="es-CL" sz="1200" dirty="0">
              <a:cs typeface="Arial" panose="020B0604020202020204" pitchFamily="34" charset="0"/>
            </a:endParaRPr>
          </a:p>
        </p:txBody>
      </p:sp>
      <p:sp>
        <p:nvSpPr>
          <p:cNvPr id="18" name="CuadroTexto 17">
            <a:extLst>
              <a:ext uri="{FF2B5EF4-FFF2-40B4-BE49-F238E27FC236}">
                <a16:creationId xmlns:a16="http://schemas.microsoft.com/office/drawing/2014/main" id="{FD1D572D-D3A7-40FE-9083-A7754B4819E1}"/>
              </a:ext>
            </a:extLst>
          </p:cNvPr>
          <p:cNvSpPr txBox="1"/>
          <p:nvPr/>
        </p:nvSpPr>
        <p:spPr>
          <a:xfrm>
            <a:off x="6711933" y="2386055"/>
            <a:ext cx="3083668" cy="1200329"/>
          </a:xfrm>
          <a:prstGeom prst="rect">
            <a:avLst/>
          </a:prstGeom>
          <a:noFill/>
        </p:spPr>
        <p:txBody>
          <a:bodyPr wrap="square">
            <a:spAutoFit/>
          </a:bodyPr>
          <a:lstStyle/>
          <a:p>
            <a:r>
              <a:rPr lang="es-ES" sz="1200" dirty="0">
                <a:cs typeface="Arial" panose="020B0604020202020204" pitchFamily="34" charset="0"/>
              </a:rPr>
              <a:t>Reconocemos los sistemas existentes</a:t>
            </a:r>
          </a:p>
          <a:p>
            <a:r>
              <a:rPr lang="es-ES" sz="1200" dirty="0">
                <a:cs typeface="Arial" panose="020B0604020202020204" pitchFamily="34" charset="0"/>
              </a:rPr>
              <a:t> ya implementados por los productores</a:t>
            </a:r>
          </a:p>
          <a:p>
            <a:r>
              <a:rPr lang="es-ES" sz="1200" dirty="0">
                <a:cs typeface="Arial" panose="020B0604020202020204" pitchFamily="34" charset="0"/>
              </a:rPr>
              <a:t> de cobre. Creamos asociaciones en</a:t>
            </a:r>
          </a:p>
          <a:p>
            <a:r>
              <a:rPr lang="es-ES" sz="1200" dirty="0">
                <a:cs typeface="Arial" panose="020B0604020202020204" pitchFamily="34" charset="0"/>
              </a:rPr>
              <a:t> todos los metales, a lo largo de la</a:t>
            </a:r>
          </a:p>
          <a:p>
            <a:r>
              <a:rPr lang="es-ES" sz="1200" dirty="0">
                <a:cs typeface="Arial" panose="020B0604020202020204" pitchFamily="34" charset="0"/>
              </a:rPr>
              <a:t> cadena de suministro y en regiones</a:t>
            </a:r>
          </a:p>
          <a:p>
            <a:r>
              <a:rPr lang="es-ES" sz="1200" dirty="0">
                <a:cs typeface="Arial" panose="020B0604020202020204" pitchFamily="34" charset="0"/>
              </a:rPr>
              <a:t> geográficas claves.</a:t>
            </a:r>
            <a:endParaRPr lang="es-CL" sz="1200" dirty="0">
              <a:cs typeface="Arial" panose="020B0604020202020204" pitchFamily="34" charset="0"/>
            </a:endParaRPr>
          </a:p>
        </p:txBody>
      </p:sp>
      <p:sp>
        <p:nvSpPr>
          <p:cNvPr id="20" name="CuadroTexto 19">
            <a:extLst>
              <a:ext uri="{FF2B5EF4-FFF2-40B4-BE49-F238E27FC236}">
                <a16:creationId xmlns:a16="http://schemas.microsoft.com/office/drawing/2014/main" id="{1DC1DA4C-7D10-44F7-8118-32A2994185A0}"/>
              </a:ext>
            </a:extLst>
          </p:cNvPr>
          <p:cNvSpPr txBox="1"/>
          <p:nvPr/>
        </p:nvSpPr>
        <p:spPr>
          <a:xfrm>
            <a:off x="9610931" y="2405510"/>
            <a:ext cx="2125714" cy="1384995"/>
          </a:xfrm>
          <a:prstGeom prst="rect">
            <a:avLst/>
          </a:prstGeom>
          <a:noFill/>
        </p:spPr>
        <p:txBody>
          <a:bodyPr wrap="square">
            <a:spAutoFit/>
          </a:bodyPr>
          <a:lstStyle/>
          <a:p>
            <a:r>
              <a:rPr lang="es-ES" sz="1200" dirty="0">
                <a:cs typeface="Arial" panose="020B0604020202020204" pitchFamily="34" charset="0"/>
              </a:rPr>
              <a:t>Nuestros estándares </a:t>
            </a:r>
          </a:p>
          <a:p>
            <a:r>
              <a:rPr lang="es-ES" sz="1200" dirty="0">
                <a:cs typeface="Arial" panose="020B0604020202020204" pitchFamily="34" charset="0"/>
              </a:rPr>
              <a:t>y procesos se revisan</a:t>
            </a:r>
          </a:p>
          <a:p>
            <a:r>
              <a:rPr lang="es-ES" sz="1200" dirty="0">
                <a:cs typeface="Arial" panose="020B0604020202020204" pitchFamily="34" charset="0"/>
              </a:rPr>
              <a:t> periódicamente y los </a:t>
            </a:r>
          </a:p>
          <a:p>
            <a:r>
              <a:rPr lang="es-ES" sz="1200" dirty="0">
                <a:cs typeface="Arial" panose="020B0604020202020204" pitchFamily="34" charset="0"/>
              </a:rPr>
              <a:t>participantes deben ser</a:t>
            </a:r>
          </a:p>
          <a:p>
            <a:r>
              <a:rPr lang="es-ES" sz="1200" dirty="0">
                <a:cs typeface="Arial" panose="020B0604020202020204" pitchFamily="34" charset="0"/>
              </a:rPr>
              <a:t> reevaluados cada tres (3)</a:t>
            </a:r>
          </a:p>
          <a:p>
            <a:r>
              <a:rPr lang="es-ES" sz="1200" dirty="0">
                <a:cs typeface="Arial" panose="020B0604020202020204" pitchFamily="34" charset="0"/>
              </a:rPr>
              <a:t> años con los requisitos</a:t>
            </a:r>
          </a:p>
          <a:p>
            <a:r>
              <a:rPr lang="es-ES" sz="1200" dirty="0">
                <a:cs typeface="Arial" panose="020B0604020202020204" pitchFamily="34" charset="0"/>
              </a:rPr>
              <a:t> actualizados.</a:t>
            </a:r>
            <a:endParaRPr lang="es-CL" sz="1200" dirty="0">
              <a:cs typeface="Arial" panose="020B0604020202020204" pitchFamily="34" charset="0"/>
            </a:endParaRPr>
          </a:p>
        </p:txBody>
      </p:sp>
      <p:sp>
        <p:nvSpPr>
          <p:cNvPr id="29" name="CuadroTexto 28">
            <a:extLst>
              <a:ext uri="{FF2B5EF4-FFF2-40B4-BE49-F238E27FC236}">
                <a16:creationId xmlns:a16="http://schemas.microsoft.com/office/drawing/2014/main" id="{7FB69CAC-8D93-4EAC-98AF-3FD501CECDFB}"/>
              </a:ext>
            </a:extLst>
          </p:cNvPr>
          <p:cNvSpPr txBox="1"/>
          <p:nvPr/>
        </p:nvSpPr>
        <p:spPr>
          <a:xfrm>
            <a:off x="5367184" y="4888178"/>
            <a:ext cx="2445456" cy="923330"/>
          </a:xfrm>
          <a:prstGeom prst="rect">
            <a:avLst/>
          </a:prstGeom>
          <a:noFill/>
        </p:spPr>
        <p:txBody>
          <a:bodyPr wrap="square">
            <a:spAutoFit/>
          </a:bodyPr>
          <a:lstStyle/>
          <a:p>
            <a:r>
              <a:rPr lang="es-ES" sz="1200" dirty="0">
                <a:cs typeface="Arial" panose="020B0604020202020204" pitchFamily="34" charset="0"/>
              </a:rPr>
              <a:t>Las empresas tienen 24 meses</a:t>
            </a:r>
          </a:p>
          <a:p>
            <a:r>
              <a:rPr lang="es-ES" sz="1200" dirty="0">
                <a:cs typeface="Arial" panose="020B0604020202020204" pitchFamily="34" charset="0"/>
              </a:rPr>
              <a:t> para lograr la plena conformidad </a:t>
            </a:r>
          </a:p>
          <a:p>
            <a:r>
              <a:rPr lang="es-ES" sz="1200" dirty="0">
                <a:cs typeface="Arial" panose="020B0604020202020204" pitchFamily="34" charset="0"/>
              </a:rPr>
              <a:t>con los estándares de</a:t>
            </a:r>
          </a:p>
          <a:p>
            <a:r>
              <a:rPr lang="es-ES" sz="1200" dirty="0">
                <a:cs typeface="Arial" panose="020B0604020202020204" pitchFamily="34" charset="0"/>
              </a:rPr>
              <a:t> </a:t>
            </a:r>
            <a:r>
              <a:rPr lang="es-ES" sz="1200" dirty="0" err="1">
                <a:cs typeface="Arial" panose="020B0604020202020204" pitchFamily="34" charset="0"/>
              </a:rPr>
              <a:t>The</a:t>
            </a:r>
            <a:r>
              <a:rPr lang="es-ES" sz="1200" dirty="0">
                <a:cs typeface="Arial" panose="020B0604020202020204" pitchFamily="34" charset="0"/>
              </a:rPr>
              <a:t> </a:t>
            </a:r>
            <a:r>
              <a:rPr lang="es-ES" sz="1200" dirty="0" err="1">
                <a:cs typeface="Arial" panose="020B0604020202020204" pitchFamily="34" charset="0"/>
              </a:rPr>
              <a:t>Copper</a:t>
            </a:r>
            <a:r>
              <a:rPr lang="es-ES" sz="1200" dirty="0">
                <a:cs typeface="Arial" panose="020B0604020202020204" pitchFamily="34" charset="0"/>
              </a:rPr>
              <a:t> Mark</a:t>
            </a:r>
            <a:r>
              <a:rPr lang="es-ES" dirty="0"/>
              <a:t>.</a:t>
            </a:r>
            <a:endParaRPr lang="es-CL" dirty="0"/>
          </a:p>
        </p:txBody>
      </p:sp>
      <p:sp>
        <p:nvSpPr>
          <p:cNvPr id="31" name="CuadroTexto 30">
            <a:extLst>
              <a:ext uri="{FF2B5EF4-FFF2-40B4-BE49-F238E27FC236}">
                <a16:creationId xmlns:a16="http://schemas.microsoft.com/office/drawing/2014/main" id="{C9B7930B-7878-4743-87E2-9773FC0B3DE4}"/>
              </a:ext>
            </a:extLst>
          </p:cNvPr>
          <p:cNvSpPr txBox="1"/>
          <p:nvPr/>
        </p:nvSpPr>
        <p:spPr>
          <a:xfrm>
            <a:off x="7931694" y="4897586"/>
            <a:ext cx="2532587" cy="830997"/>
          </a:xfrm>
          <a:prstGeom prst="rect">
            <a:avLst/>
          </a:prstGeom>
          <a:noFill/>
        </p:spPr>
        <p:txBody>
          <a:bodyPr wrap="square">
            <a:spAutoFit/>
          </a:bodyPr>
          <a:lstStyle/>
          <a:p>
            <a:r>
              <a:rPr lang="es-ES" sz="1200" dirty="0">
                <a:cs typeface="Arial" panose="020B0604020202020204" pitchFamily="34" charset="0"/>
              </a:rPr>
              <a:t>Buscamos soluciones prácticas</a:t>
            </a:r>
          </a:p>
          <a:p>
            <a:r>
              <a:rPr lang="es-ES" sz="1200" dirty="0">
                <a:cs typeface="Arial" panose="020B0604020202020204" pitchFamily="34" charset="0"/>
              </a:rPr>
              <a:t> que satisfagan las necesidades</a:t>
            </a:r>
          </a:p>
          <a:p>
            <a:r>
              <a:rPr lang="es-ES" sz="1200" dirty="0">
                <a:cs typeface="Arial" panose="020B0604020202020204" pitchFamily="34" charset="0"/>
              </a:rPr>
              <a:t> de nuestros participantes y partes</a:t>
            </a:r>
          </a:p>
          <a:p>
            <a:r>
              <a:rPr lang="es-ES" sz="1200" dirty="0">
                <a:cs typeface="Arial" panose="020B0604020202020204" pitchFamily="34" charset="0"/>
              </a:rPr>
              <a:t> interesadas claves.</a:t>
            </a:r>
            <a:endParaRPr lang="es-CL" sz="1200" dirty="0">
              <a:cs typeface="Arial" panose="020B0604020202020204" pitchFamily="34" charset="0"/>
            </a:endParaRPr>
          </a:p>
        </p:txBody>
      </p:sp>
    </p:spTree>
    <p:extLst>
      <p:ext uri="{BB962C8B-B14F-4D97-AF65-F5344CB8AC3E}">
        <p14:creationId xmlns:p14="http://schemas.microsoft.com/office/powerpoint/2010/main" val="1790836675"/>
      </p:ext>
    </p:extLst>
  </p:cSld>
  <p:clrMapOvr>
    <a:masterClrMapping/>
  </p:clrMapOvr>
</p:sld>
</file>

<file path=ppt/theme/theme1.xml><?xml version="1.0" encoding="utf-8"?>
<a:theme xmlns:a="http://schemas.openxmlformats.org/drawingml/2006/main" name="Body_Default">
  <a:themeElements>
    <a:clrScheme name="Copper Mark">
      <a:dk1>
        <a:srgbClr val="000000"/>
      </a:dk1>
      <a:lt1>
        <a:srgbClr val="FFFFFF"/>
      </a:lt1>
      <a:dk2>
        <a:srgbClr val="44546A"/>
      </a:dk2>
      <a:lt2>
        <a:srgbClr val="E7E6E6"/>
      </a:lt2>
      <a:accent1>
        <a:srgbClr val="004153"/>
      </a:accent1>
      <a:accent2>
        <a:srgbClr val="B9CCC3"/>
      </a:accent2>
      <a:accent3>
        <a:srgbClr val="635145"/>
      </a:accent3>
      <a:accent4>
        <a:srgbClr val="FB4F14"/>
      </a:accent4>
      <a:accent5>
        <a:srgbClr val="004153"/>
      </a:accent5>
      <a:accent6>
        <a:srgbClr val="FECB00"/>
      </a:accent6>
      <a:hlink>
        <a:srgbClr val="FB4F14"/>
      </a:hlink>
      <a:folHlink>
        <a:srgbClr val="6169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A263404162CC4CAA0ECDD4EAEE11C4" ma:contentTypeVersion="13" ma:contentTypeDescription="Create a new document." ma:contentTypeScope="" ma:versionID="3e073db4da53caf18576dbe8e08362dd">
  <xsd:schema xmlns:xsd="http://www.w3.org/2001/XMLSchema" xmlns:xs="http://www.w3.org/2001/XMLSchema" xmlns:p="http://schemas.microsoft.com/office/2006/metadata/properties" xmlns:ns2="cb61b4fc-0ea2-4806-bb10-6de386b996c5" xmlns:ns3="51848d97-c4fa-42f7-81ad-8523d8d51dcb" targetNamespace="http://schemas.microsoft.com/office/2006/metadata/properties" ma:root="true" ma:fieldsID="df7688aa208c775e250bbf4e7787131a" ns2:_="" ns3:_="">
    <xsd:import namespace="cb61b4fc-0ea2-4806-bb10-6de386b996c5"/>
    <xsd:import namespace="51848d97-c4fa-42f7-81ad-8523d8d51d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61b4fc-0ea2-4806-bb10-6de386b99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848d97-c4fa-42f7-81ad-8523d8d51d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68B2F4-B409-4927-92D7-300A62EC43FF}">
  <ds:schemaRefs>
    <ds:schemaRef ds:uri="http://schemas.microsoft.com/sharepoint/v3/contenttype/forms"/>
  </ds:schemaRefs>
</ds:datastoreItem>
</file>

<file path=customXml/itemProps2.xml><?xml version="1.0" encoding="utf-8"?>
<ds:datastoreItem xmlns:ds="http://schemas.openxmlformats.org/officeDocument/2006/customXml" ds:itemID="{0723BFBF-ACE1-4A3A-99BD-ECA1261B8E25}">
  <ds:schemaRefs>
    <ds:schemaRef ds:uri="http://purl.org/dc/elements/1.1/"/>
    <ds:schemaRef ds:uri="http://schemas.openxmlformats.org/package/2006/metadata/core-properties"/>
    <ds:schemaRef ds:uri="http://schemas.microsoft.com/office/2006/documentManagement/types"/>
    <ds:schemaRef ds:uri="http://purl.org/dc/terms/"/>
    <ds:schemaRef ds:uri="cb61b4fc-0ea2-4806-bb10-6de386b996c5"/>
    <ds:schemaRef ds:uri="http://www.w3.org/XML/1998/namespace"/>
    <ds:schemaRef ds:uri="http://schemas.microsoft.com/office/infopath/2007/PartnerControls"/>
    <ds:schemaRef ds:uri="51848d97-c4fa-42f7-81ad-8523d8d51dc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C03D626-5D6E-4AD8-A3A7-06E698AF14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61b4fc-0ea2-4806-bb10-6de386b996c5"/>
    <ds:schemaRef ds:uri="51848d97-c4fa-42f7-81ad-8523d8d51d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13044</TotalTime>
  <Words>2017</Words>
  <Application>Microsoft Office PowerPoint</Application>
  <PresentationFormat>Panorámica</PresentationFormat>
  <Paragraphs>343</Paragraphs>
  <Slides>28</Slides>
  <Notes>16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Arial</vt:lpstr>
      <vt:lpstr>Calibri</vt:lpstr>
      <vt:lpstr>Playfair Display</vt:lpstr>
      <vt:lpstr>Poppins</vt:lpstr>
      <vt:lpstr>Poppins SemiBold</vt:lpstr>
      <vt:lpstr>Roboto</vt:lpstr>
      <vt:lpstr>Body_Default</vt:lpstr>
      <vt:lpstr>The Copper Mark</vt:lpstr>
      <vt:lpstr>CONTEXTO DE MERCADO </vt:lpstr>
      <vt:lpstr>Presentación de PowerPoint</vt:lpstr>
      <vt:lpstr>Presentación de PowerPoint</vt:lpstr>
      <vt:lpstr>Drivers</vt:lpstr>
      <vt:lpstr>Presentación de PowerPoint</vt:lpstr>
      <vt:lpstr>Presentación de PowerPoint</vt:lpstr>
      <vt:lpstr>Presentación de PowerPoint</vt:lpstr>
      <vt:lpstr>Principios</vt:lpstr>
      <vt:lpstr>Quienes Somos</vt:lpstr>
      <vt:lpstr>Nuestro Footprint en Chile</vt:lpstr>
      <vt:lpstr>Porqué el Copper Mark:</vt:lpstr>
      <vt:lpstr>Presentación de PowerPoint</vt:lpstr>
      <vt:lpstr>The Copper Mark: Estructura</vt:lpstr>
      <vt:lpstr>Copper Mark: estándares y aseguramiento</vt:lpstr>
      <vt:lpstr>Criterios de Producción Responsable: Risk Readiness Assessment (RRA)</vt:lpstr>
      <vt:lpstr>Risk Areas</vt:lpstr>
      <vt:lpstr>Presentación de PowerPoint</vt:lpstr>
      <vt:lpstr>Compartir estándares y herramientas</vt:lpstr>
      <vt:lpstr>Joint Due Diligence Standard: Copper, Lead, Nickel and Zinc</vt:lpstr>
      <vt:lpstr>Construyendo capacidades y entrenamiento</vt:lpstr>
      <vt:lpstr>Lo que viene</vt:lpstr>
      <vt:lpstr>Desde una Producción Responsable hacia una aproximación de la Cadena de Valor  </vt:lpstr>
      <vt:lpstr>Revisión de los Criterios para la Producción Responsable 2021/22</vt:lpstr>
      <vt:lpstr>Construyendo un enfoque de Cadena de Valor</vt:lpstr>
      <vt:lpstr>Priorización de oportunidades y Gestión Integrada</vt:lpstr>
      <vt:lpstr>Gestión Integrada</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Advisory Council</dc:title>
  <dc:subject/>
  <dc:creator>Hillary Amster</dc:creator>
  <cp:keywords/>
  <dc:description/>
  <cp:lastModifiedBy>Victor  Perez</cp:lastModifiedBy>
  <cp:revision>33</cp:revision>
  <cp:lastPrinted>2021-06-15T13:43:14Z</cp:lastPrinted>
  <dcterms:created xsi:type="dcterms:W3CDTF">2021-01-13T17:53:17Z</dcterms:created>
  <dcterms:modified xsi:type="dcterms:W3CDTF">2021-09-28T13:10:23Z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0x0101004FA263404162CC4CAA0ECDD4EAEE11C4</vt:lpwstr>
  </property>
</Properties>
</file>