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9.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2.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3.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5.xml" ContentType="application/vnd.openxmlformats-officedocument.themeOverride+xml"/>
  <Override PartName="/ppt/notesSlides/notesSlide2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9.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4" r:id="rId2"/>
    <p:sldId id="322" r:id="rId3"/>
    <p:sldId id="429" r:id="rId4"/>
    <p:sldId id="335" r:id="rId5"/>
    <p:sldId id="374" r:id="rId6"/>
    <p:sldId id="424" r:id="rId7"/>
    <p:sldId id="376" r:id="rId8"/>
    <p:sldId id="377" r:id="rId9"/>
    <p:sldId id="422" r:id="rId10"/>
    <p:sldId id="425" r:id="rId11"/>
    <p:sldId id="378" r:id="rId12"/>
    <p:sldId id="423" r:id="rId13"/>
    <p:sldId id="426"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298" r:id="rId31"/>
  </p:sldIdLst>
  <p:sldSz cx="12190413"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ila Barraza" initials="CB" lastIdx="12" clrIdx="0">
    <p:extLst>
      <p:ext uri="{19B8F6BF-5375-455C-9EA6-DF929625EA0E}">
        <p15:presenceInfo xmlns:p15="http://schemas.microsoft.com/office/powerpoint/2012/main" userId="f53009e0a41d3f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3D05"/>
    <a:srgbClr val="904406"/>
    <a:srgbClr val="000000"/>
    <a:srgbClr val="C0504D"/>
    <a:srgbClr val="FF00FF"/>
    <a:srgbClr val="006666"/>
    <a:srgbClr val="13B3BB"/>
    <a:srgbClr val="000099"/>
    <a:srgbClr val="00427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6" autoAdjust="0"/>
    <p:restoredTop sz="93817" autoAdjust="0"/>
  </p:normalViewPr>
  <p:slideViewPr>
    <p:cSldViewPr>
      <p:cViewPr varScale="1">
        <p:scale>
          <a:sx n="72" d="100"/>
          <a:sy n="72" d="100"/>
        </p:scale>
        <p:origin x="720" y="54"/>
      </p:cViewPr>
      <p:guideLst>
        <p:guide orient="horz" pos="2160"/>
        <p:guide pos="384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6" d="100"/>
        <a:sy n="66" d="100"/>
      </p:scale>
      <p:origin x="0" y="-2296"/>
    </p:cViewPr>
  </p:sorterViewPr>
  <p:notesViewPr>
    <p:cSldViewPr>
      <p:cViewPr varScale="1">
        <p:scale>
          <a:sx n="160" d="100"/>
          <a:sy n="160" d="100"/>
        </p:scale>
        <p:origin x="558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16384525708192"/>
          <c:y val="1.0237539121304762E-2"/>
          <c:w val="0.77834424194237917"/>
          <c:h val="0.94369353483282381"/>
        </c:manualLayout>
      </c:layout>
      <c:barChart>
        <c:barDir val="bar"/>
        <c:grouping val="clustered"/>
        <c:varyColors val="0"/>
        <c:ser>
          <c:idx val="0"/>
          <c:order val="0"/>
          <c:tx>
            <c:strRef>
              <c:f>'L3'!$B$1</c:f>
              <c:strCache>
                <c:ptCount val="1"/>
                <c:pt idx="0">
                  <c:v>Número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'L3'!$A$2:$A$17</c:f>
              <c:strCache>
                <c:ptCount val="16"/>
                <c:pt idx="0">
                  <c:v>Arica y Parinacota</c:v>
                </c:pt>
                <c:pt idx="1">
                  <c:v>Tarapacá</c:v>
                </c:pt>
                <c:pt idx="2">
                  <c:v>Antofagasta</c:v>
                </c:pt>
                <c:pt idx="3">
                  <c:v>Atacama</c:v>
                </c:pt>
                <c:pt idx="4">
                  <c:v>Coquimbo</c:v>
                </c:pt>
                <c:pt idx="5">
                  <c:v>Valparaíso</c:v>
                </c:pt>
                <c:pt idx="6">
                  <c:v>Metropolitana</c:v>
                </c:pt>
                <c:pt idx="7">
                  <c:v>O´Higgins</c:v>
                </c:pt>
                <c:pt idx="8">
                  <c:v>Maule</c:v>
                </c:pt>
                <c:pt idx="9">
                  <c:v>Ñuble</c:v>
                </c:pt>
                <c:pt idx="10">
                  <c:v>Biobío</c:v>
                </c:pt>
                <c:pt idx="11">
                  <c:v>La Araucanía</c:v>
                </c:pt>
                <c:pt idx="12">
                  <c:v>Los Ríos</c:v>
                </c:pt>
                <c:pt idx="13">
                  <c:v>Los Lagos</c:v>
                </c:pt>
                <c:pt idx="14">
                  <c:v>Aysén</c:v>
                </c:pt>
                <c:pt idx="15">
                  <c:v>Magallanes</c:v>
                </c:pt>
              </c:strCache>
            </c:strRef>
          </c:cat>
          <c:val>
            <c:numRef>
              <c:f>'L3'!$B$2:$B$17</c:f>
              <c:numCache>
                <c:formatCode>_(* #,##0_);_(* \(#,##0\);_(* "-"_);_(@_)</c:formatCode>
                <c:ptCount val="16"/>
                <c:pt idx="0">
                  <c:v>77</c:v>
                </c:pt>
                <c:pt idx="1">
                  <c:v>187</c:v>
                </c:pt>
                <c:pt idx="2">
                  <c:v>179</c:v>
                </c:pt>
                <c:pt idx="3">
                  <c:v>152</c:v>
                </c:pt>
                <c:pt idx="4">
                  <c:v>349</c:v>
                </c:pt>
                <c:pt idx="5">
                  <c:v>607</c:v>
                </c:pt>
                <c:pt idx="6">
                  <c:v>1145</c:v>
                </c:pt>
                <c:pt idx="7">
                  <c:v>195</c:v>
                </c:pt>
                <c:pt idx="8">
                  <c:v>375</c:v>
                </c:pt>
                <c:pt idx="9">
                  <c:v>146</c:v>
                </c:pt>
                <c:pt idx="10">
                  <c:v>500</c:v>
                </c:pt>
                <c:pt idx="11">
                  <c:v>368</c:v>
                </c:pt>
                <c:pt idx="12">
                  <c:v>416</c:v>
                </c:pt>
                <c:pt idx="13">
                  <c:v>286</c:v>
                </c:pt>
                <c:pt idx="14">
                  <c:v>113</c:v>
                </c:pt>
                <c:pt idx="15">
                  <c:v>183</c:v>
                </c:pt>
              </c:numCache>
            </c:numRef>
          </c:val>
          <c:extLst>
            <c:ext xmlns:c16="http://schemas.microsoft.com/office/drawing/2014/chart" uri="{C3380CC4-5D6E-409C-BE32-E72D297353CC}">
              <c16:uniqueId val="{00000000-FA32-4552-B65C-8BB8BF595B4A}"/>
            </c:ext>
          </c:extLst>
        </c:ser>
        <c:dLbls>
          <c:showLegendKey val="0"/>
          <c:showVal val="0"/>
          <c:showCatName val="0"/>
          <c:showSerName val="0"/>
          <c:showPercent val="0"/>
          <c:showBubbleSize val="0"/>
        </c:dLbls>
        <c:gapWidth val="182"/>
        <c:axId val="1871970336"/>
        <c:axId val="1771946576"/>
      </c:barChart>
      <c:catAx>
        <c:axId val="18719703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771946576"/>
        <c:crosses val="autoZero"/>
        <c:auto val="1"/>
        <c:lblAlgn val="ctr"/>
        <c:lblOffset val="100"/>
        <c:noMultiLvlLbl val="0"/>
      </c:catAx>
      <c:valAx>
        <c:axId val="1771946576"/>
        <c:scaling>
          <c:orientation val="minMax"/>
        </c:scaling>
        <c:delete val="1"/>
        <c:axPos val="t"/>
        <c:numFmt formatCode="_(* #,##0_);_(* \(#,##0\);_(* &quot;-&quot;_);_(@_)" sourceLinked="1"/>
        <c:majorTickMark val="none"/>
        <c:minorTickMark val="none"/>
        <c:tickLblPos val="nextTo"/>
        <c:crossAx val="1871970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096072955124345"/>
          <c:y val="0.10307013607751679"/>
          <c:w val="0.86641754640355484"/>
          <c:h val="0.43383725765977832"/>
        </c:manualLayout>
      </c:layout>
      <c:barChart>
        <c:barDir val="col"/>
        <c:grouping val="clustered"/>
        <c:varyColors val="0"/>
        <c:ser>
          <c:idx val="1"/>
          <c:order val="0"/>
          <c:tx>
            <c:strRef>
              <c:f>'11'!$B$1</c:f>
              <c:strCache>
                <c:ptCount val="1"/>
                <c:pt idx="0">
                  <c:v> Micro</c:v>
                </c:pt>
              </c:strCache>
            </c:strRef>
          </c:tx>
          <c:spPr>
            <a:solidFill>
              <a:schemeClr val="accent1">
                <a:shade val="70000"/>
              </a:schemeClr>
            </a:solidFill>
            <a:ln>
              <a:noFill/>
            </a:ln>
            <a:effectLst/>
          </c:spPr>
          <c:invertIfNegative val="0"/>
          <c:cat>
            <c:strRef>
              <c:f>'11'!$A$2:$A$10</c:f>
              <c:strCache>
                <c:ptCount val="9"/>
                <c:pt idx="0">
                  <c:v>Disminución de clientes</c:v>
                </c:pt>
                <c:pt idx="1">
                  <c:v>Cancelación de proyectos o servicios</c:v>
                </c:pt>
                <c:pt idx="2">
                  <c:v>Falta de liquidez</c:v>
                </c:pt>
                <c:pt idx="3">
                  <c:v>Dificultades para pagar obligaciones tributarias</c:v>
                </c:pt>
                <c:pt idx="4">
                  <c:v>Problemas para conseguir insumos de producción</c:v>
                </c:pt>
                <c:pt idx="5">
                  <c:v>Ausentismo de trabajadores</c:v>
                </c:pt>
                <c:pt idx="6">
                  <c:v>Cierre temporal por cuarentena</c:v>
                </c:pt>
                <c:pt idx="7">
                  <c:v>Dificultades para importar</c:v>
                </c:pt>
                <c:pt idx="8">
                  <c:v>Dificultades para exportar</c:v>
                </c:pt>
              </c:strCache>
            </c:strRef>
          </c:cat>
          <c:val>
            <c:numRef>
              <c:f>'11'!$B$2:$B$10</c:f>
              <c:numCache>
                <c:formatCode>0%</c:formatCode>
                <c:ptCount val="9"/>
                <c:pt idx="0">
                  <c:v>0.90099009900990101</c:v>
                </c:pt>
                <c:pt idx="1">
                  <c:v>0.74257425742574257</c:v>
                </c:pt>
                <c:pt idx="2">
                  <c:v>0.76237623762376239</c:v>
                </c:pt>
                <c:pt idx="3">
                  <c:v>0.67326732673267331</c:v>
                </c:pt>
                <c:pt idx="4">
                  <c:v>0.57425742574257421</c:v>
                </c:pt>
                <c:pt idx="5">
                  <c:v>0.31683168316831684</c:v>
                </c:pt>
                <c:pt idx="6">
                  <c:v>0.42574257425742573</c:v>
                </c:pt>
                <c:pt idx="7">
                  <c:v>0.12871287128712872</c:v>
                </c:pt>
                <c:pt idx="8">
                  <c:v>8.9108910891089105E-2</c:v>
                </c:pt>
              </c:numCache>
            </c:numRef>
          </c:val>
          <c:extLst>
            <c:ext xmlns:c16="http://schemas.microsoft.com/office/drawing/2014/chart" uri="{C3380CC4-5D6E-409C-BE32-E72D297353CC}">
              <c16:uniqueId val="{00000000-D696-4577-B2DC-9523773852CC}"/>
            </c:ext>
          </c:extLst>
        </c:ser>
        <c:ser>
          <c:idx val="2"/>
          <c:order val="1"/>
          <c:tx>
            <c:strRef>
              <c:f>'11'!$C$1</c:f>
              <c:strCache>
                <c:ptCount val="1"/>
                <c:pt idx="0">
                  <c:v>Pequeña</c:v>
                </c:pt>
              </c:strCache>
              <c:extLst xmlns:c15="http://schemas.microsoft.com/office/drawing/2012/chart"/>
            </c:strRef>
          </c:tx>
          <c:spPr>
            <a:solidFill>
              <a:schemeClr val="accent1">
                <a:shade val="90000"/>
              </a:schemeClr>
            </a:solidFill>
            <a:ln>
              <a:noFill/>
            </a:ln>
            <a:effectLst/>
          </c:spPr>
          <c:invertIfNegative val="0"/>
          <c:cat>
            <c:strRef>
              <c:f>'11'!$A$2:$A$10</c:f>
              <c:strCache>
                <c:ptCount val="9"/>
                <c:pt idx="0">
                  <c:v>Disminución de clientes</c:v>
                </c:pt>
                <c:pt idx="1">
                  <c:v>Cancelación de proyectos o servicios</c:v>
                </c:pt>
                <c:pt idx="2">
                  <c:v>Falta de liquidez</c:v>
                </c:pt>
                <c:pt idx="3">
                  <c:v>Dificultades para pagar obligaciones tributarias</c:v>
                </c:pt>
                <c:pt idx="4">
                  <c:v>Problemas para conseguir insumos de producción</c:v>
                </c:pt>
                <c:pt idx="5">
                  <c:v>Ausentismo de trabajadores</c:v>
                </c:pt>
                <c:pt idx="6">
                  <c:v>Cierre temporal por cuarentena</c:v>
                </c:pt>
                <c:pt idx="7">
                  <c:v>Dificultades para importar</c:v>
                </c:pt>
                <c:pt idx="8">
                  <c:v>Dificultades para exportar</c:v>
                </c:pt>
              </c:strCache>
            </c:strRef>
          </c:cat>
          <c:val>
            <c:numRef>
              <c:f>'11'!$C$2:$C$10</c:f>
              <c:numCache>
                <c:formatCode>0%</c:formatCode>
                <c:ptCount val="9"/>
                <c:pt idx="0">
                  <c:v>0.90476190476190477</c:v>
                </c:pt>
                <c:pt idx="1">
                  <c:v>0.76190476190476186</c:v>
                </c:pt>
                <c:pt idx="2">
                  <c:v>0.61904761904761907</c:v>
                </c:pt>
                <c:pt idx="3">
                  <c:v>0.7142857142857143</c:v>
                </c:pt>
                <c:pt idx="4">
                  <c:v>0.66666666666666663</c:v>
                </c:pt>
                <c:pt idx="5">
                  <c:v>0.5714285714285714</c:v>
                </c:pt>
                <c:pt idx="6">
                  <c:v>0.14285714285714285</c:v>
                </c:pt>
                <c:pt idx="7">
                  <c:v>9.5238095238095233E-2</c:v>
                </c:pt>
                <c:pt idx="8">
                  <c:v>0</c:v>
                </c:pt>
              </c:numCache>
              <c:extLst xmlns:c15="http://schemas.microsoft.com/office/drawing/2012/chart"/>
            </c:numRef>
          </c:val>
          <c:extLst xmlns:c15="http://schemas.microsoft.com/office/drawing/2012/chart">
            <c:ext xmlns:c16="http://schemas.microsoft.com/office/drawing/2014/chart" uri="{C3380CC4-5D6E-409C-BE32-E72D297353CC}">
              <c16:uniqueId val="{00000001-D696-4577-B2DC-9523773852CC}"/>
            </c:ext>
          </c:extLst>
        </c:ser>
        <c:ser>
          <c:idx val="3"/>
          <c:order val="2"/>
          <c:tx>
            <c:strRef>
              <c:f>'11'!$D$1</c:f>
              <c:strCache>
                <c:ptCount val="1"/>
                <c:pt idx="0">
                  <c:v>M y G</c:v>
                </c:pt>
              </c:strCache>
              <c:extLst xmlns:c15="http://schemas.microsoft.com/office/drawing/2012/chart"/>
            </c:strRef>
          </c:tx>
          <c:spPr>
            <a:solidFill>
              <a:schemeClr val="accent1">
                <a:tint val="90000"/>
              </a:schemeClr>
            </a:solidFill>
            <a:ln>
              <a:noFill/>
            </a:ln>
            <a:effectLst/>
          </c:spPr>
          <c:invertIfNegative val="0"/>
          <c:cat>
            <c:strRef>
              <c:f>'11'!$A$2:$A$10</c:f>
              <c:strCache>
                <c:ptCount val="9"/>
                <c:pt idx="0">
                  <c:v>Disminución de clientes</c:v>
                </c:pt>
                <c:pt idx="1">
                  <c:v>Cancelación de proyectos o servicios</c:v>
                </c:pt>
                <c:pt idx="2">
                  <c:v>Falta de liquidez</c:v>
                </c:pt>
                <c:pt idx="3">
                  <c:v>Dificultades para pagar obligaciones tributarias</c:v>
                </c:pt>
                <c:pt idx="4">
                  <c:v>Problemas para conseguir insumos de producción</c:v>
                </c:pt>
                <c:pt idx="5">
                  <c:v>Ausentismo de trabajadores</c:v>
                </c:pt>
                <c:pt idx="6">
                  <c:v>Cierre temporal por cuarentena</c:v>
                </c:pt>
                <c:pt idx="7">
                  <c:v>Dificultades para importar</c:v>
                </c:pt>
                <c:pt idx="8">
                  <c:v>Dificultades para exportar</c:v>
                </c:pt>
              </c:strCache>
            </c:strRef>
          </c:cat>
          <c:val>
            <c:numRef>
              <c:f>'11'!$D$2:$D$10</c:f>
              <c:numCache>
                <c:formatCode>0%</c:formatCode>
                <c:ptCount val="9"/>
                <c:pt idx="0">
                  <c:v>0.5</c:v>
                </c:pt>
                <c:pt idx="1">
                  <c:v>0.5</c:v>
                </c:pt>
                <c:pt idx="2">
                  <c:v>0.2</c:v>
                </c:pt>
                <c:pt idx="3">
                  <c:v>0.2</c:v>
                </c:pt>
                <c:pt idx="4">
                  <c:v>0.7</c:v>
                </c:pt>
                <c:pt idx="5">
                  <c:v>0.6</c:v>
                </c:pt>
                <c:pt idx="6">
                  <c:v>0.2</c:v>
                </c:pt>
                <c:pt idx="7">
                  <c:v>0.3</c:v>
                </c:pt>
                <c:pt idx="8">
                  <c:v>0.1</c:v>
                </c:pt>
              </c:numCache>
              <c:extLst xmlns:c15="http://schemas.microsoft.com/office/drawing/2012/chart"/>
            </c:numRef>
          </c:val>
          <c:extLst xmlns:c15="http://schemas.microsoft.com/office/drawing/2012/chart">
            <c:ext xmlns:c16="http://schemas.microsoft.com/office/drawing/2014/chart" uri="{C3380CC4-5D6E-409C-BE32-E72D297353CC}">
              <c16:uniqueId val="{00000002-D696-4577-B2DC-9523773852CC}"/>
            </c:ext>
          </c:extLst>
        </c:ser>
        <c:ser>
          <c:idx val="5"/>
          <c:order val="4"/>
          <c:tx>
            <c:strRef>
              <c:f>'11'!$E$1</c:f>
              <c:strCache>
                <c:ptCount val="1"/>
                <c:pt idx="0">
                  <c:v>Total</c:v>
                </c:pt>
              </c:strCache>
            </c:strRef>
          </c:tx>
          <c:spPr>
            <a:solidFill>
              <a:schemeClr val="accent2"/>
            </a:solidFill>
            <a:ln>
              <a:noFill/>
            </a:ln>
            <a:effectLst/>
          </c:spPr>
          <c:invertIfNegative val="0"/>
          <c:cat>
            <c:strRef>
              <c:f>'11'!$A$2:$A$10</c:f>
              <c:strCache>
                <c:ptCount val="9"/>
                <c:pt idx="0">
                  <c:v>Disminución de clientes</c:v>
                </c:pt>
                <c:pt idx="1">
                  <c:v>Cancelación de proyectos o servicios</c:v>
                </c:pt>
                <c:pt idx="2">
                  <c:v>Falta de liquidez</c:v>
                </c:pt>
                <c:pt idx="3">
                  <c:v>Dificultades para pagar obligaciones tributarias</c:v>
                </c:pt>
                <c:pt idx="4">
                  <c:v>Problemas para conseguir insumos de producción</c:v>
                </c:pt>
                <c:pt idx="5">
                  <c:v>Ausentismo de trabajadores</c:v>
                </c:pt>
                <c:pt idx="6">
                  <c:v>Cierre temporal por cuarentena</c:v>
                </c:pt>
                <c:pt idx="7">
                  <c:v>Dificultades para importar</c:v>
                </c:pt>
                <c:pt idx="8">
                  <c:v>Dificultades para exportar</c:v>
                </c:pt>
              </c:strCache>
            </c:strRef>
          </c:cat>
          <c:val>
            <c:numRef>
              <c:f>'11'!$E$2:$E$10</c:f>
              <c:numCache>
                <c:formatCode>0%</c:formatCode>
                <c:ptCount val="9"/>
                <c:pt idx="0">
                  <c:v>0.87121212121212122</c:v>
                </c:pt>
                <c:pt idx="1">
                  <c:v>0.72727272727272729</c:v>
                </c:pt>
                <c:pt idx="2">
                  <c:v>0.69696969696969702</c:v>
                </c:pt>
                <c:pt idx="3">
                  <c:v>0.64393939393939392</c:v>
                </c:pt>
                <c:pt idx="4">
                  <c:v>0.59848484848484851</c:v>
                </c:pt>
                <c:pt idx="5">
                  <c:v>0.37878787878787878</c:v>
                </c:pt>
                <c:pt idx="6">
                  <c:v>0.36363636363636365</c:v>
                </c:pt>
                <c:pt idx="7">
                  <c:v>0.13636363636363635</c:v>
                </c:pt>
                <c:pt idx="8">
                  <c:v>7.575757575757576E-2</c:v>
                </c:pt>
              </c:numCache>
            </c:numRef>
          </c:val>
          <c:extLst>
            <c:ext xmlns:c16="http://schemas.microsoft.com/office/drawing/2014/chart" uri="{C3380CC4-5D6E-409C-BE32-E72D297353CC}">
              <c16:uniqueId val="{00000003-D696-4577-B2DC-9523773852CC}"/>
            </c:ext>
          </c:extLst>
        </c:ser>
        <c:dLbls>
          <c:showLegendKey val="0"/>
          <c:showVal val="0"/>
          <c:showCatName val="0"/>
          <c:showSerName val="0"/>
          <c:showPercent val="0"/>
          <c:showBubbleSize val="0"/>
        </c:dLbls>
        <c:gapWidth val="219"/>
        <c:overlap val="-27"/>
        <c:axId val="1959657568"/>
        <c:axId val="1680898640"/>
        <c:extLst>
          <c:ext xmlns:c15="http://schemas.microsoft.com/office/drawing/2012/chart" uri="{02D57815-91ED-43cb-92C2-25804820EDAC}">
            <c15:filteredBarSeries>
              <c15:ser>
                <c:idx val="4"/>
                <c:order val="3"/>
                <c:tx>
                  <c:strRef>
                    <c:extLst>
                      <c:ext uri="{02D57815-91ED-43cb-92C2-25804820EDAC}">
                        <c15:formulaRef>
                          <c15:sqref>'11'!#REF!</c15:sqref>
                        </c15:formulaRef>
                      </c:ext>
                    </c:extLst>
                    <c:strCache>
                      <c:ptCount val="1"/>
                      <c:pt idx="0">
                        <c:v>#REF!</c:v>
                      </c:pt>
                    </c:strCache>
                  </c:strRef>
                </c:tx>
                <c:spPr>
                  <a:solidFill>
                    <a:schemeClr val="accent1">
                      <a:tint val="70000"/>
                    </a:schemeClr>
                  </a:solidFill>
                  <a:ln>
                    <a:noFill/>
                  </a:ln>
                  <a:effectLst/>
                </c:spPr>
                <c:invertIfNegative val="0"/>
                <c:cat>
                  <c:strRef>
                    <c:extLst>
                      <c:ext uri="{02D57815-91ED-43cb-92C2-25804820EDAC}">
                        <c15:formulaRef>
                          <c15:sqref>'11'!$A$2:$A$10</c15:sqref>
                        </c15:formulaRef>
                      </c:ext>
                    </c:extLst>
                    <c:strCache>
                      <c:ptCount val="9"/>
                      <c:pt idx="0">
                        <c:v>Disminución de clientes</c:v>
                      </c:pt>
                      <c:pt idx="1">
                        <c:v>Cancelación de proyectos o servicios</c:v>
                      </c:pt>
                      <c:pt idx="2">
                        <c:v>Falta de liquidez</c:v>
                      </c:pt>
                      <c:pt idx="3">
                        <c:v>Dificultades para pagar obligaciones tributarias</c:v>
                      </c:pt>
                      <c:pt idx="4">
                        <c:v>Problemas para conseguir insumos de producción</c:v>
                      </c:pt>
                      <c:pt idx="5">
                        <c:v>Ausentismo de trabajadores</c:v>
                      </c:pt>
                      <c:pt idx="6">
                        <c:v>Cierre temporal por cuarentena</c:v>
                      </c:pt>
                      <c:pt idx="7">
                        <c:v>Dificultades para importar</c:v>
                      </c:pt>
                      <c:pt idx="8">
                        <c:v>Dificultades para exportar</c:v>
                      </c:pt>
                    </c:strCache>
                  </c:strRef>
                </c:cat>
                <c:val>
                  <c:numRef>
                    <c:extLst>
                      <c:ext uri="{02D57815-91ED-43cb-92C2-25804820EDAC}">
                        <c15:formulaRef>
                          <c15:sqref>'11'!#REF!</c15:sqref>
                        </c15:formulaRef>
                      </c:ext>
                    </c:extLst>
                    <c:numCache>
                      <c:formatCode>General</c:formatCode>
                      <c:ptCount val="1"/>
                      <c:pt idx="0">
                        <c:v>1</c:v>
                      </c:pt>
                    </c:numCache>
                  </c:numRef>
                </c:val>
                <c:extLst>
                  <c:ext xmlns:c16="http://schemas.microsoft.com/office/drawing/2014/chart" uri="{C3380CC4-5D6E-409C-BE32-E72D297353CC}">
                    <c16:uniqueId val="{00000004-D696-4577-B2DC-9523773852CC}"/>
                  </c:ext>
                </c:extLst>
              </c15:ser>
            </c15:filteredBarSeries>
          </c:ext>
        </c:extLst>
      </c:barChart>
      <c:catAx>
        <c:axId val="195965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0898640"/>
        <c:crosses val="autoZero"/>
        <c:auto val="1"/>
        <c:lblAlgn val="ctr"/>
        <c:lblOffset val="100"/>
        <c:noMultiLvlLbl val="0"/>
      </c:catAx>
      <c:valAx>
        <c:axId val="1680898640"/>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CL"/>
          </a:p>
        </c:txPr>
        <c:crossAx val="1959657568"/>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s-CL"/>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'12'!$C$9</c:f>
              <c:strCache>
                <c:ptCount val="1"/>
                <c:pt idx="0">
                  <c:v>Sí</c:v>
                </c:pt>
              </c:strCache>
            </c:strRef>
          </c:tx>
          <c:spPr>
            <a:solidFill>
              <a:schemeClr val="accent1"/>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7724-4186-9E65-240B14C2854E}"/>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'12'!$A$10:$A$13</c:f>
              <c:strCache>
                <c:ptCount val="4"/>
                <c:pt idx="0">
                  <c:v> Micro</c:v>
                </c:pt>
                <c:pt idx="1">
                  <c:v>Pequeña</c:v>
                </c:pt>
                <c:pt idx="2">
                  <c:v>Mediana y Grandes</c:v>
                </c:pt>
                <c:pt idx="3">
                  <c:v>Total</c:v>
                </c:pt>
              </c:strCache>
            </c:strRef>
          </c:cat>
          <c:val>
            <c:numRef>
              <c:f>'12'!$C$10:$C$13</c:f>
              <c:numCache>
                <c:formatCode>0%</c:formatCode>
                <c:ptCount val="4"/>
                <c:pt idx="0">
                  <c:v>0.42574257425742573</c:v>
                </c:pt>
                <c:pt idx="1">
                  <c:v>0.33333333333333331</c:v>
                </c:pt>
                <c:pt idx="2">
                  <c:v>0.9</c:v>
                </c:pt>
                <c:pt idx="3">
                  <c:v>0.44696969696969696</c:v>
                </c:pt>
              </c:numCache>
            </c:numRef>
          </c:val>
          <c:extLst>
            <c:ext xmlns:c16="http://schemas.microsoft.com/office/drawing/2014/chart" uri="{C3380CC4-5D6E-409C-BE32-E72D297353CC}">
              <c16:uniqueId val="{00000000-7724-4186-9E65-240B14C2854E}"/>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7896698346648"/>
          <c:y val="7.7728042674353279E-2"/>
          <c:w val="0.83745813402240465"/>
          <c:h val="0.67191148738754958"/>
        </c:manualLayout>
      </c:layout>
      <c:barChart>
        <c:barDir val="bar"/>
        <c:grouping val="percentStacked"/>
        <c:varyColors val="0"/>
        <c:ser>
          <c:idx val="0"/>
          <c:order val="0"/>
          <c:tx>
            <c:strRef>
              <c:f>'13'!$B$9</c:f>
              <c:strCache>
                <c:ptCount val="1"/>
                <c:pt idx="0">
                  <c:v>No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'13'!$A$10:$A$13</c:f>
              <c:strCache>
                <c:ptCount val="4"/>
                <c:pt idx="0">
                  <c:v> Micro</c:v>
                </c:pt>
                <c:pt idx="1">
                  <c:v>Pequeña</c:v>
                </c:pt>
                <c:pt idx="2">
                  <c:v>Mediana y Grande</c:v>
                </c:pt>
                <c:pt idx="3">
                  <c:v>Total</c:v>
                </c:pt>
              </c:strCache>
            </c:strRef>
          </c:cat>
          <c:val>
            <c:numRef>
              <c:f>'13'!$B$10:$B$13</c:f>
              <c:numCache>
                <c:formatCode>0%</c:formatCode>
                <c:ptCount val="4"/>
                <c:pt idx="0">
                  <c:v>3.9603960396039604E-2</c:v>
                </c:pt>
                <c:pt idx="1">
                  <c:v>9.5238095238095233E-2</c:v>
                </c:pt>
                <c:pt idx="2">
                  <c:v>0.1</c:v>
                </c:pt>
                <c:pt idx="3">
                  <c:v>5.3030303030303032E-2</c:v>
                </c:pt>
              </c:numCache>
            </c:numRef>
          </c:val>
          <c:extLst>
            <c:ext xmlns:c16="http://schemas.microsoft.com/office/drawing/2014/chart" uri="{C3380CC4-5D6E-409C-BE32-E72D297353CC}">
              <c16:uniqueId val="{00000000-B0C2-4E0F-9DB6-0CBD357CA3C2}"/>
            </c:ext>
          </c:extLst>
        </c:ser>
        <c:ser>
          <c:idx val="1"/>
          <c:order val="1"/>
          <c:tx>
            <c:strRef>
              <c:f>'13'!$C$9</c:f>
              <c:strCache>
                <c:ptCount val="1"/>
                <c:pt idx="0">
                  <c:v>No lo sé</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'13'!$A$10:$A$13</c:f>
              <c:strCache>
                <c:ptCount val="4"/>
                <c:pt idx="0">
                  <c:v> Micro</c:v>
                </c:pt>
                <c:pt idx="1">
                  <c:v>Pequeña</c:v>
                </c:pt>
                <c:pt idx="2">
                  <c:v>Mediana y Grande</c:v>
                </c:pt>
                <c:pt idx="3">
                  <c:v>Total</c:v>
                </c:pt>
              </c:strCache>
            </c:strRef>
          </c:cat>
          <c:val>
            <c:numRef>
              <c:f>'13'!$C$10:$C$13</c:f>
              <c:numCache>
                <c:formatCode>0%</c:formatCode>
                <c:ptCount val="4"/>
                <c:pt idx="0">
                  <c:v>0.16831683168316833</c:v>
                </c:pt>
                <c:pt idx="1">
                  <c:v>0.19047619047619047</c:v>
                </c:pt>
                <c:pt idx="2">
                  <c:v>0.6</c:v>
                </c:pt>
                <c:pt idx="3">
                  <c:v>0.20454545454545456</c:v>
                </c:pt>
              </c:numCache>
            </c:numRef>
          </c:val>
          <c:extLst>
            <c:ext xmlns:c16="http://schemas.microsoft.com/office/drawing/2014/chart" uri="{C3380CC4-5D6E-409C-BE32-E72D297353CC}">
              <c16:uniqueId val="{00000001-B0C2-4E0F-9DB6-0CBD357CA3C2}"/>
            </c:ext>
          </c:extLst>
        </c:ser>
        <c:ser>
          <c:idx val="2"/>
          <c:order val="2"/>
          <c:tx>
            <c:strRef>
              <c:f>'13'!$D$9</c:f>
              <c:strCache>
                <c:ptCount val="1"/>
                <c:pt idx="0">
                  <c:v>Sí, vamos a requerir financiamiento</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'13'!$A$10:$A$13</c:f>
              <c:strCache>
                <c:ptCount val="4"/>
                <c:pt idx="0">
                  <c:v> Micro</c:v>
                </c:pt>
                <c:pt idx="1">
                  <c:v>Pequeña</c:v>
                </c:pt>
                <c:pt idx="2">
                  <c:v>Mediana y Grande</c:v>
                </c:pt>
                <c:pt idx="3">
                  <c:v>Total</c:v>
                </c:pt>
              </c:strCache>
            </c:strRef>
          </c:cat>
          <c:val>
            <c:numRef>
              <c:f>'13'!$D$10:$D$13</c:f>
              <c:numCache>
                <c:formatCode>0%</c:formatCode>
                <c:ptCount val="4"/>
                <c:pt idx="0">
                  <c:v>0.70297029702970293</c:v>
                </c:pt>
                <c:pt idx="1">
                  <c:v>0.7142857142857143</c:v>
                </c:pt>
                <c:pt idx="2">
                  <c:v>0.3</c:v>
                </c:pt>
                <c:pt idx="3">
                  <c:v>0.6742424242424242</c:v>
                </c:pt>
              </c:numCache>
            </c:numRef>
          </c:val>
          <c:extLst>
            <c:ext xmlns:c16="http://schemas.microsoft.com/office/drawing/2014/chart" uri="{C3380CC4-5D6E-409C-BE32-E72D297353CC}">
              <c16:uniqueId val="{00000002-B0C2-4E0F-9DB6-0CBD357CA3C2}"/>
            </c:ext>
          </c:extLst>
        </c:ser>
        <c:ser>
          <c:idx val="3"/>
          <c:order val="3"/>
          <c:tx>
            <c:strRef>
              <c:f>'13'!$E$9</c:f>
              <c:strCache>
                <c:ptCount val="1"/>
                <c:pt idx="0">
                  <c:v>Sí, ya lo hicimos</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B0C2-4E0F-9DB6-0CBD357CA3C2}"/>
                </c:ext>
              </c:extLst>
            </c:dLbl>
            <c:dLbl>
              <c:idx val="2"/>
              <c:delete val="1"/>
              <c:extLst>
                <c:ext xmlns:c15="http://schemas.microsoft.com/office/drawing/2012/chart" uri="{CE6537A1-D6FC-4f65-9D91-7224C49458BB}"/>
                <c:ext xmlns:c16="http://schemas.microsoft.com/office/drawing/2014/chart" uri="{C3380CC4-5D6E-409C-BE32-E72D297353CC}">
                  <c16:uniqueId val="{00000005-B0C2-4E0F-9DB6-0CBD357CA3C2}"/>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'13'!$A$10:$A$13</c:f>
              <c:strCache>
                <c:ptCount val="4"/>
                <c:pt idx="0">
                  <c:v> Micro</c:v>
                </c:pt>
                <c:pt idx="1">
                  <c:v>Pequeña</c:v>
                </c:pt>
                <c:pt idx="2">
                  <c:v>Mediana y Grande</c:v>
                </c:pt>
                <c:pt idx="3">
                  <c:v>Total</c:v>
                </c:pt>
              </c:strCache>
            </c:strRef>
          </c:cat>
          <c:val>
            <c:numRef>
              <c:f>'13'!$E$10:$E$13</c:f>
              <c:numCache>
                <c:formatCode>0%</c:formatCode>
                <c:ptCount val="4"/>
                <c:pt idx="0">
                  <c:v>8.9108910891089105E-2</c:v>
                </c:pt>
                <c:pt idx="1">
                  <c:v>0</c:v>
                </c:pt>
                <c:pt idx="2">
                  <c:v>0</c:v>
                </c:pt>
                <c:pt idx="3">
                  <c:v>6.8181818181818177E-2</c:v>
                </c:pt>
              </c:numCache>
            </c:numRef>
          </c:val>
          <c:extLst>
            <c:ext xmlns:c16="http://schemas.microsoft.com/office/drawing/2014/chart" uri="{C3380CC4-5D6E-409C-BE32-E72D297353CC}">
              <c16:uniqueId val="{00000003-B0C2-4E0F-9DB6-0CBD357CA3C2}"/>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9654168184886994"/>
          <c:y val="0.79566967031631597"/>
          <c:w val="0.70558467474087949"/>
          <c:h val="0.15288487881110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s-CL" b="1"/>
              <a:t>% Empresas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 Empresas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'14'!$C$9</c:f>
              <c:strCache>
                <c:ptCount val="1"/>
                <c:pt idx="0">
                  <c:v>Sí</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'14'!$A$10:$A$13</c:f>
              <c:strCache>
                <c:ptCount val="4"/>
                <c:pt idx="0">
                  <c:v> Micro</c:v>
                </c:pt>
                <c:pt idx="1">
                  <c:v>Pequeña</c:v>
                </c:pt>
                <c:pt idx="2">
                  <c:v>Mediana y Grande</c:v>
                </c:pt>
                <c:pt idx="3">
                  <c:v>Total</c:v>
                </c:pt>
              </c:strCache>
            </c:strRef>
          </c:cat>
          <c:val>
            <c:numRef>
              <c:f>'14'!$C$10:$C$13</c:f>
              <c:numCache>
                <c:formatCode>0%</c:formatCode>
                <c:ptCount val="4"/>
                <c:pt idx="0">
                  <c:v>0.20792079207920791</c:v>
                </c:pt>
                <c:pt idx="1">
                  <c:v>0.2857142857142857</c:v>
                </c:pt>
                <c:pt idx="2">
                  <c:v>0.375</c:v>
                </c:pt>
                <c:pt idx="3">
                  <c:v>0.22727272727272727</c:v>
                </c:pt>
              </c:numCache>
            </c:numRef>
          </c:val>
          <c:extLst>
            <c:ext xmlns:c16="http://schemas.microsoft.com/office/drawing/2014/chart" uri="{C3380CC4-5D6E-409C-BE32-E72D297353CC}">
              <c16:uniqueId val="{00000000-CA66-4B2D-B3E4-872704841992}"/>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Promedio trabajadores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'14'!$C$15</c:f>
              <c:strCache>
                <c:ptCount val="1"/>
                <c:pt idx="0">
                  <c:v>Promedio trabajadores desvinculados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'14'!$B$16:$B$19</c:f>
              <c:strCache>
                <c:ptCount val="4"/>
                <c:pt idx="0">
                  <c:v> Micro</c:v>
                </c:pt>
                <c:pt idx="1">
                  <c:v>Pequeña</c:v>
                </c:pt>
                <c:pt idx="2">
                  <c:v>Mediana y Grande</c:v>
                </c:pt>
                <c:pt idx="3">
                  <c:v>Total</c:v>
                </c:pt>
              </c:strCache>
            </c:strRef>
          </c:cat>
          <c:val>
            <c:numRef>
              <c:f>'14'!$C$16:$C$19</c:f>
              <c:numCache>
                <c:formatCode>0</c:formatCode>
                <c:ptCount val="4"/>
                <c:pt idx="0">
                  <c:v>2.3809523582458496</c:v>
                </c:pt>
                <c:pt idx="1">
                  <c:v>7.1666665077209473</c:v>
                </c:pt>
                <c:pt idx="2">
                  <c:v>14</c:v>
                </c:pt>
                <c:pt idx="3">
                  <c:v>4.5</c:v>
                </c:pt>
              </c:numCache>
            </c:numRef>
          </c:val>
          <c:extLst>
            <c:ext xmlns:c16="http://schemas.microsoft.com/office/drawing/2014/chart" uri="{C3380CC4-5D6E-409C-BE32-E72D297353CC}">
              <c16:uniqueId val="{00000000-0984-483D-A624-D14904BC246E}"/>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CL" sz="1600" dirty="0"/>
              <a:t>% </a:t>
            </a:r>
            <a:r>
              <a:rPr lang="es-CL" sz="1680" dirty="0"/>
              <a:t>Empresas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'15'!$C$7</c:f>
              <c:strCache>
                <c:ptCount val="1"/>
                <c:pt idx="0">
                  <c:v> 5 </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'15'!$A$10:$A$13</c:f>
              <c:strCache>
                <c:ptCount val="4"/>
                <c:pt idx="0">
                  <c:v> Micro</c:v>
                </c:pt>
                <c:pt idx="1">
                  <c:v>Pequeña</c:v>
                </c:pt>
                <c:pt idx="2">
                  <c:v>Mediana y Grande</c:v>
                </c:pt>
                <c:pt idx="3">
                  <c:v>Total</c:v>
                </c:pt>
              </c:strCache>
            </c:strRef>
          </c:cat>
          <c:val>
            <c:numRef>
              <c:f>'15'!$C$10:$C$13</c:f>
              <c:numCache>
                <c:formatCode>0%</c:formatCode>
                <c:ptCount val="4"/>
                <c:pt idx="0">
                  <c:v>2.9702970297029702E-2</c:v>
                </c:pt>
                <c:pt idx="1">
                  <c:v>4.7619047619047616E-2</c:v>
                </c:pt>
                <c:pt idx="2">
                  <c:v>0.125</c:v>
                </c:pt>
                <c:pt idx="3">
                  <c:v>3.787878787878788E-2</c:v>
                </c:pt>
              </c:numCache>
            </c:numRef>
          </c:val>
          <c:extLst>
            <c:ext xmlns:c16="http://schemas.microsoft.com/office/drawing/2014/chart" uri="{C3380CC4-5D6E-409C-BE32-E72D297353CC}">
              <c16:uniqueId val="{00000000-97DB-44BD-839A-15666C118CCE}"/>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Promedio trabajadores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'15'!$C$15</c:f>
              <c:strCache>
                <c:ptCount val="1"/>
                <c:pt idx="0">
                  <c:v>Promedio trabajadores contratados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'15'!$A$16:$A$19</c:f>
              <c:strCache>
                <c:ptCount val="4"/>
                <c:pt idx="0">
                  <c:v> Micro</c:v>
                </c:pt>
                <c:pt idx="1">
                  <c:v>Pequeña</c:v>
                </c:pt>
                <c:pt idx="2">
                  <c:v>Mediana y Grande</c:v>
                </c:pt>
                <c:pt idx="3">
                  <c:v>Total</c:v>
                </c:pt>
              </c:strCache>
            </c:strRef>
          </c:cat>
          <c:val>
            <c:numRef>
              <c:f>'15'!$C$16:$C$19</c:f>
              <c:numCache>
                <c:formatCode>0</c:formatCode>
                <c:ptCount val="4"/>
                <c:pt idx="0">
                  <c:v>4.3333334922790527</c:v>
                </c:pt>
                <c:pt idx="1">
                  <c:v>2</c:v>
                </c:pt>
                <c:pt idx="2">
                  <c:v>25</c:v>
                </c:pt>
                <c:pt idx="3">
                  <c:v>8</c:v>
                </c:pt>
              </c:numCache>
            </c:numRef>
          </c:val>
          <c:extLst>
            <c:ext xmlns:c16="http://schemas.microsoft.com/office/drawing/2014/chart" uri="{C3380CC4-5D6E-409C-BE32-E72D297353CC}">
              <c16:uniqueId val="{00000000-CDBB-43C9-B4BD-6282472D21F2}"/>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1780199025506"/>
          <c:y val="8.2816190245355137E-2"/>
          <c:w val="0.83397509403717052"/>
          <c:h val="0.63601001401334911"/>
        </c:manualLayout>
      </c:layout>
      <c:barChart>
        <c:barDir val="bar"/>
        <c:grouping val="percentStacked"/>
        <c:varyColors val="0"/>
        <c:ser>
          <c:idx val="0"/>
          <c:order val="0"/>
          <c:tx>
            <c:strRef>
              <c:f>'16'!$B$8</c:f>
              <c:strCache>
                <c:ptCount val="1"/>
                <c:pt idx="0">
                  <c:v>No, no es posible</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'16'!$A$9:$A$12</c:f>
              <c:strCache>
                <c:ptCount val="4"/>
                <c:pt idx="0">
                  <c:v> Micro</c:v>
                </c:pt>
                <c:pt idx="1">
                  <c:v>Pequeña</c:v>
                </c:pt>
                <c:pt idx="2">
                  <c:v>Mediana y Grande</c:v>
                </c:pt>
                <c:pt idx="3">
                  <c:v>Total</c:v>
                </c:pt>
              </c:strCache>
            </c:strRef>
          </c:cat>
          <c:val>
            <c:numRef>
              <c:f>'16'!$B$9:$B$12</c:f>
              <c:numCache>
                <c:formatCode>0%</c:formatCode>
                <c:ptCount val="4"/>
                <c:pt idx="0">
                  <c:v>0.83168316831683164</c:v>
                </c:pt>
                <c:pt idx="1">
                  <c:v>0.61904761904761907</c:v>
                </c:pt>
                <c:pt idx="2">
                  <c:v>0.2</c:v>
                </c:pt>
                <c:pt idx="3">
                  <c:v>0.75</c:v>
                </c:pt>
              </c:numCache>
            </c:numRef>
          </c:val>
          <c:extLst>
            <c:ext xmlns:c16="http://schemas.microsoft.com/office/drawing/2014/chart" uri="{C3380CC4-5D6E-409C-BE32-E72D297353CC}">
              <c16:uniqueId val="{00000000-C117-49A9-AC8A-456DD011ED96}"/>
            </c:ext>
          </c:extLst>
        </c:ser>
        <c:ser>
          <c:idx val="1"/>
          <c:order val="1"/>
          <c:tx>
            <c:strRef>
              <c:f>'16'!$C$8</c:f>
              <c:strCache>
                <c:ptCount val="1"/>
                <c:pt idx="0">
                  <c:v>Sí, aunque aún no ha sido necesario implementarlo</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'16'!$A$9:$A$12</c:f>
              <c:strCache>
                <c:ptCount val="4"/>
                <c:pt idx="0">
                  <c:v> Micro</c:v>
                </c:pt>
                <c:pt idx="1">
                  <c:v>Pequeña</c:v>
                </c:pt>
                <c:pt idx="2">
                  <c:v>Mediana y Grande</c:v>
                </c:pt>
                <c:pt idx="3">
                  <c:v>Total</c:v>
                </c:pt>
              </c:strCache>
            </c:strRef>
          </c:cat>
          <c:val>
            <c:numRef>
              <c:f>'16'!$C$9:$C$12</c:f>
              <c:numCache>
                <c:formatCode>0%</c:formatCode>
                <c:ptCount val="4"/>
                <c:pt idx="0">
                  <c:v>6.9306930693069313E-2</c:v>
                </c:pt>
                <c:pt idx="1">
                  <c:v>4.7619047619047616E-2</c:v>
                </c:pt>
                <c:pt idx="2">
                  <c:v>0.2</c:v>
                </c:pt>
                <c:pt idx="3">
                  <c:v>7.575757575757576E-2</c:v>
                </c:pt>
              </c:numCache>
            </c:numRef>
          </c:val>
          <c:extLst>
            <c:ext xmlns:c16="http://schemas.microsoft.com/office/drawing/2014/chart" uri="{C3380CC4-5D6E-409C-BE32-E72D297353CC}">
              <c16:uniqueId val="{00000001-C117-49A9-AC8A-456DD011ED96}"/>
            </c:ext>
          </c:extLst>
        </c:ser>
        <c:ser>
          <c:idx val="2"/>
          <c:order val="2"/>
          <c:tx>
            <c:strRef>
              <c:f>'16'!$D$8</c:f>
              <c:strCache>
                <c:ptCount val="1"/>
                <c:pt idx="0">
                  <c:v>Sí, ya tenemos personas en esta modalidad</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'16'!$A$9:$A$12</c:f>
              <c:strCache>
                <c:ptCount val="4"/>
                <c:pt idx="0">
                  <c:v> Micro</c:v>
                </c:pt>
                <c:pt idx="1">
                  <c:v>Pequeña</c:v>
                </c:pt>
                <c:pt idx="2">
                  <c:v>Mediana y Grande</c:v>
                </c:pt>
                <c:pt idx="3">
                  <c:v>Total</c:v>
                </c:pt>
              </c:strCache>
            </c:strRef>
          </c:cat>
          <c:val>
            <c:numRef>
              <c:f>'16'!$D$9:$D$12</c:f>
              <c:numCache>
                <c:formatCode>0%</c:formatCode>
                <c:ptCount val="4"/>
                <c:pt idx="0">
                  <c:v>9.9009900990099015E-2</c:v>
                </c:pt>
                <c:pt idx="1">
                  <c:v>0.33333333333333331</c:v>
                </c:pt>
                <c:pt idx="2">
                  <c:v>0.6</c:v>
                </c:pt>
                <c:pt idx="3">
                  <c:v>0.17424242424242425</c:v>
                </c:pt>
              </c:numCache>
            </c:numRef>
          </c:val>
          <c:extLst>
            <c:ext xmlns:c16="http://schemas.microsoft.com/office/drawing/2014/chart" uri="{C3380CC4-5D6E-409C-BE32-E72D297353CC}">
              <c16:uniqueId val="{00000002-C117-49A9-AC8A-456DD011ED96}"/>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8.5273858460171076E-2"/>
          <c:y val="0.73193796509088227"/>
          <c:w val="0.82819250242036613"/>
          <c:h val="0.216133819420198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85652929174967"/>
          <c:y val="7.730645396591676E-2"/>
          <c:w val="0.81981793151320825"/>
          <c:h val="0.5848230189076129"/>
        </c:manualLayout>
      </c:layout>
      <c:barChart>
        <c:barDir val="bar"/>
        <c:grouping val="percentStacked"/>
        <c:varyColors val="0"/>
        <c:ser>
          <c:idx val="0"/>
          <c:order val="0"/>
          <c:tx>
            <c:strRef>
              <c:f>'17'!$B$9</c:f>
              <c:strCache>
                <c:ptCount val="1"/>
                <c:pt idx="0">
                  <c:v>No resulta conveniente a empresa</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4EC7-4701-BF66-996DD9D922D5}"/>
                </c:ext>
              </c:extLst>
            </c:dLbl>
            <c:dLbl>
              <c:idx val="2"/>
              <c:delete val="1"/>
              <c:extLst>
                <c:ext xmlns:c15="http://schemas.microsoft.com/office/drawing/2012/chart" uri="{CE6537A1-D6FC-4f65-9D91-7224C49458BB}"/>
                <c:ext xmlns:c16="http://schemas.microsoft.com/office/drawing/2014/chart" uri="{C3380CC4-5D6E-409C-BE32-E72D297353CC}">
                  <c16:uniqueId val="{00000004-4EC7-4701-BF66-996DD9D922D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'17'!$A$10:$A$13</c:f>
              <c:strCache>
                <c:ptCount val="4"/>
                <c:pt idx="0">
                  <c:v> Micro</c:v>
                </c:pt>
                <c:pt idx="1">
                  <c:v>Pequeña</c:v>
                </c:pt>
                <c:pt idx="2">
                  <c:v>Mediana y Grande</c:v>
                </c:pt>
                <c:pt idx="3">
                  <c:v>Total</c:v>
                </c:pt>
              </c:strCache>
            </c:strRef>
          </c:cat>
          <c:val>
            <c:numRef>
              <c:f>'17'!$B$10:$B$13</c:f>
              <c:numCache>
                <c:formatCode>0%</c:formatCode>
                <c:ptCount val="4"/>
                <c:pt idx="0">
                  <c:v>0.10714285714285714</c:v>
                </c:pt>
                <c:pt idx="1">
                  <c:v>0</c:v>
                </c:pt>
                <c:pt idx="2">
                  <c:v>0</c:v>
                </c:pt>
                <c:pt idx="3">
                  <c:v>9.0909090909090912E-2</c:v>
                </c:pt>
              </c:numCache>
            </c:numRef>
          </c:val>
          <c:extLst>
            <c:ext xmlns:c16="http://schemas.microsoft.com/office/drawing/2014/chart" uri="{C3380CC4-5D6E-409C-BE32-E72D297353CC}">
              <c16:uniqueId val="{00000000-4EC7-4701-BF66-996DD9D922D5}"/>
            </c:ext>
          </c:extLst>
        </c:ser>
        <c:ser>
          <c:idx val="1"/>
          <c:order val="1"/>
          <c:tx>
            <c:strRef>
              <c:f>'17'!$C$9</c:f>
              <c:strCache>
                <c:ptCount val="1"/>
                <c:pt idx="0">
                  <c:v>Negocio es presencial</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'17'!$A$10:$A$13</c:f>
              <c:strCache>
                <c:ptCount val="4"/>
                <c:pt idx="0">
                  <c:v> Micro</c:v>
                </c:pt>
                <c:pt idx="1">
                  <c:v>Pequeña</c:v>
                </c:pt>
                <c:pt idx="2">
                  <c:v>Mediana y Grande</c:v>
                </c:pt>
                <c:pt idx="3">
                  <c:v>Total</c:v>
                </c:pt>
              </c:strCache>
            </c:strRef>
          </c:cat>
          <c:val>
            <c:numRef>
              <c:f>'17'!$C$10:$C$13</c:f>
              <c:numCache>
                <c:formatCode>0%</c:formatCode>
                <c:ptCount val="4"/>
                <c:pt idx="0">
                  <c:v>0.8571428571428571</c:v>
                </c:pt>
                <c:pt idx="1">
                  <c:v>1</c:v>
                </c:pt>
                <c:pt idx="2">
                  <c:v>1</c:v>
                </c:pt>
                <c:pt idx="3">
                  <c:v>0.87878787878787878</c:v>
                </c:pt>
              </c:numCache>
            </c:numRef>
          </c:val>
          <c:extLst>
            <c:ext xmlns:c16="http://schemas.microsoft.com/office/drawing/2014/chart" uri="{C3380CC4-5D6E-409C-BE32-E72D297353CC}">
              <c16:uniqueId val="{00000001-4EC7-4701-BF66-996DD9D922D5}"/>
            </c:ext>
          </c:extLst>
        </c:ser>
        <c:ser>
          <c:idx val="2"/>
          <c:order val="2"/>
          <c:tx>
            <c:strRef>
              <c:f>'17'!$D$9</c:f>
              <c:strCache>
                <c:ptCount val="1"/>
                <c:pt idx="0">
                  <c:v>Brechas digitales de trabajadores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4EC7-4701-BF66-996DD9D922D5}"/>
                </c:ext>
              </c:extLst>
            </c:dLbl>
            <c:dLbl>
              <c:idx val="2"/>
              <c:delete val="1"/>
              <c:extLst>
                <c:ext xmlns:c15="http://schemas.microsoft.com/office/drawing/2012/chart" uri="{CE6537A1-D6FC-4f65-9D91-7224C49458BB}"/>
                <c:ext xmlns:c16="http://schemas.microsoft.com/office/drawing/2014/chart" uri="{C3380CC4-5D6E-409C-BE32-E72D297353CC}">
                  <c16:uniqueId val="{00000006-4EC7-4701-BF66-996DD9D922D5}"/>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'17'!$A$10:$A$13</c:f>
              <c:strCache>
                <c:ptCount val="4"/>
                <c:pt idx="0">
                  <c:v> Micro</c:v>
                </c:pt>
                <c:pt idx="1">
                  <c:v>Pequeña</c:v>
                </c:pt>
                <c:pt idx="2">
                  <c:v>Mediana y Grande</c:v>
                </c:pt>
                <c:pt idx="3">
                  <c:v>Total</c:v>
                </c:pt>
              </c:strCache>
            </c:strRef>
          </c:cat>
          <c:val>
            <c:numRef>
              <c:f>'17'!$D$10:$D$13</c:f>
              <c:numCache>
                <c:formatCode>0%</c:formatCode>
                <c:ptCount val="4"/>
                <c:pt idx="0">
                  <c:v>3.5714285714285712E-2</c:v>
                </c:pt>
                <c:pt idx="1">
                  <c:v>0</c:v>
                </c:pt>
                <c:pt idx="2">
                  <c:v>0</c:v>
                </c:pt>
                <c:pt idx="3">
                  <c:v>3.0303030303030304E-2</c:v>
                </c:pt>
              </c:numCache>
            </c:numRef>
          </c:val>
          <c:extLst>
            <c:ext xmlns:c16="http://schemas.microsoft.com/office/drawing/2014/chart" uri="{C3380CC4-5D6E-409C-BE32-E72D297353CC}">
              <c16:uniqueId val="{00000002-4EC7-4701-BF66-996DD9D922D5}"/>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2987712245503447"/>
          <c:y val="0.75246502108573732"/>
          <c:w val="0.81843601995119386"/>
          <c:h val="5.765309699876917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'3'!$B$12</c:f>
              <c:strCache>
                <c:ptCount val="1"/>
                <c:pt idx="0">
                  <c:v>% Empresas</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'3'!$A$13:$A$16</c:f>
              <c:strCache>
                <c:ptCount val="4"/>
                <c:pt idx="0">
                  <c:v> Micro</c:v>
                </c:pt>
                <c:pt idx="1">
                  <c:v>Pequeña</c:v>
                </c:pt>
                <c:pt idx="2">
                  <c:v>Mediana</c:v>
                </c:pt>
                <c:pt idx="3">
                  <c:v>Grande</c:v>
                </c:pt>
              </c:strCache>
            </c:strRef>
          </c:cat>
          <c:val>
            <c:numRef>
              <c:f>'3'!$B$13:$B$16</c:f>
              <c:numCache>
                <c:formatCode>0%</c:formatCode>
                <c:ptCount val="4"/>
                <c:pt idx="0">
                  <c:v>0.77094972133636475</c:v>
                </c:pt>
                <c:pt idx="1">
                  <c:v>0.16759777069091797</c:v>
                </c:pt>
                <c:pt idx="2">
                  <c:v>5.0279330462217331E-2</c:v>
                </c:pt>
                <c:pt idx="3">
                  <c:v>1.1173184029757977E-2</c:v>
                </c:pt>
              </c:numCache>
            </c:numRef>
          </c:val>
          <c:extLst>
            <c:ext xmlns:c16="http://schemas.microsoft.com/office/drawing/2014/chart" uri="{C3380CC4-5D6E-409C-BE32-E72D297353CC}">
              <c16:uniqueId val="{00000000-14F6-4C6D-9C9B-0BD54C505C51}"/>
            </c:ext>
          </c:extLst>
        </c:ser>
        <c:ser>
          <c:idx val="1"/>
          <c:order val="1"/>
          <c:tx>
            <c:strRef>
              <c:f>'3'!$C$12</c:f>
              <c:strCache>
                <c:ptCount val="1"/>
                <c:pt idx="0">
                  <c:v>% Trabajadores</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'3'!$A$13:$A$16</c:f>
              <c:strCache>
                <c:ptCount val="4"/>
                <c:pt idx="0">
                  <c:v> Micro</c:v>
                </c:pt>
                <c:pt idx="1">
                  <c:v>Pequeña</c:v>
                </c:pt>
                <c:pt idx="2">
                  <c:v>Mediana</c:v>
                </c:pt>
                <c:pt idx="3">
                  <c:v>Grande</c:v>
                </c:pt>
              </c:strCache>
            </c:strRef>
          </c:cat>
          <c:val>
            <c:numRef>
              <c:f>'3'!$C$13:$C$16</c:f>
              <c:numCache>
                <c:formatCode>0%</c:formatCode>
                <c:ptCount val="4"/>
                <c:pt idx="0">
                  <c:v>8.527403324842453E-2</c:v>
                </c:pt>
                <c:pt idx="1">
                  <c:v>9.9632285535335541E-2</c:v>
                </c:pt>
                <c:pt idx="2">
                  <c:v>0.12799860537052155</c:v>
                </c:pt>
                <c:pt idx="3">
                  <c:v>0.68709510564804077</c:v>
                </c:pt>
              </c:numCache>
            </c:numRef>
          </c:val>
          <c:extLst>
            <c:ext xmlns:c16="http://schemas.microsoft.com/office/drawing/2014/chart" uri="{C3380CC4-5D6E-409C-BE32-E72D297353CC}">
              <c16:uniqueId val="{00000001-14F6-4C6D-9C9B-0BD54C505C51}"/>
            </c:ext>
          </c:extLst>
        </c:ser>
        <c:dLbls>
          <c:showLegendKey val="0"/>
          <c:showVal val="0"/>
          <c:showCatName val="0"/>
          <c:showSerName val="0"/>
          <c:showPercent val="0"/>
          <c:showBubbleSize val="0"/>
        </c:dLbls>
        <c:gapWidth val="219"/>
        <c:overlap val="-27"/>
        <c:axId val="1694838736"/>
        <c:axId val="1773576048"/>
      </c:barChart>
      <c:catAx>
        <c:axId val="169483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crossAx val="1773576048"/>
        <c:crosses val="autoZero"/>
        <c:auto val="1"/>
        <c:lblAlgn val="ctr"/>
        <c:lblOffset val="100"/>
        <c:noMultiLvlLbl val="0"/>
      </c:catAx>
      <c:valAx>
        <c:axId val="1773576048"/>
        <c:scaling>
          <c:orientation val="minMax"/>
        </c:scaling>
        <c:delete val="1"/>
        <c:axPos val="l"/>
        <c:numFmt formatCode="0%" sourceLinked="1"/>
        <c:majorTickMark val="none"/>
        <c:minorTickMark val="none"/>
        <c:tickLblPos val="nextTo"/>
        <c:crossAx val="169483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 Empresas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2638039102281737"/>
          <c:y val="0.12734179717840449"/>
          <c:w val="0.73855341019254794"/>
          <c:h val="0.70757156425878187"/>
        </c:manualLayout>
      </c:layout>
      <c:barChart>
        <c:barDir val="bar"/>
        <c:grouping val="clustered"/>
        <c:varyColors val="0"/>
        <c:ser>
          <c:idx val="0"/>
          <c:order val="0"/>
          <c:tx>
            <c:strRef>
              <c:f>'18'!$B$1</c:f>
              <c:strCache>
                <c:ptCount val="1"/>
                <c:pt idx="0">
                  <c:v>Acto autoridad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'18'!$A$2:$A$5</c:f>
              <c:strCache>
                <c:ptCount val="4"/>
                <c:pt idx="0">
                  <c:v> Micro</c:v>
                </c:pt>
                <c:pt idx="1">
                  <c:v>Pequeña</c:v>
                </c:pt>
                <c:pt idx="2">
                  <c:v>Mediana y Grande</c:v>
                </c:pt>
                <c:pt idx="3">
                  <c:v>Total</c:v>
                </c:pt>
              </c:strCache>
            </c:strRef>
          </c:cat>
          <c:val>
            <c:numRef>
              <c:f>'18'!$B$2:$B$5</c:f>
              <c:numCache>
                <c:formatCode>0%</c:formatCode>
                <c:ptCount val="4"/>
                <c:pt idx="0">
                  <c:v>0.11881188303232193</c:v>
                </c:pt>
                <c:pt idx="1">
                  <c:v>0</c:v>
                </c:pt>
                <c:pt idx="2">
                  <c:v>0.25</c:v>
                </c:pt>
                <c:pt idx="3">
                  <c:v>0.1076923076923077</c:v>
                </c:pt>
              </c:numCache>
            </c:numRef>
          </c:val>
          <c:extLst>
            <c:ext xmlns:c16="http://schemas.microsoft.com/office/drawing/2014/chart" uri="{C3380CC4-5D6E-409C-BE32-E72D297353CC}">
              <c16:uniqueId val="{00000000-DED8-46CA-B105-68DF32F1457A}"/>
            </c:ext>
          </c:extLst>
        </c:ser>
        <c:ser>
          <c:idx val="1"/>
          <c:order val="1"/>
          <c:tx>
            <c:strRef>
              <c:f>'18'!$C$1</c:f>
              <c:strCache>
                <c:ptCount val="1"/>
                <c:pt idx="0">
                  <c:v>Pacto suspensión contrato</c:v>
                </c:pt>
              </c:strCache>
            </c:strRef>
          </c:tx>
          <c:spPr>
            <a:solidFill>
              <a:schemeClr val="accent2"/>
            </a:solidFill>
            <a:ln>
              <a:noFill/>
            </a:ln>
            <a:effectLst/>
          </c:spPr>
          <c:invertIfNegative val="0"/>
          <c:dLbls>
            <c:dLbl>
              <c:idx val="2"/>
              <c:layout>
                <c:manualLayout>
                  <c:x val="-1.7143305292270872E-16"/>
                  <c:y val="4.1395133089927282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extLst>
                <c:ext xmlns:c15="http://schemas.microsoft.com/office/drawing/2012/chart" uri="{CE6537A1-D6FC-4f65-9D91-7224C49458BB}">
                  <c15:layout>
                    <c:manualLayout>
                      <c:w val="7.0600063726709239E-2"/>
                      <c:h val="4.7155428915324975E-2"/>
                    </c:manualLayout>
                  </c15:layout>
                </c:ext>
                <c:ext xmlns:c16="http://schemas.microsoft.com/office/drawing/2014/chart" uri="{C3380CC4-5D6E-409C-BE32-E72D297353CC}">
                  <c16:uniqueId val="{00000004-DED8-46CA-B105-68DF32F1457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'18'!$A$2:$A$5</c:f>
              <c:strCache>
                <c:ptCount val="4"/>
                <c:pt idx="0">
                  <c:v> Micro</c:v>
                </c:pt>
                <c:pt idx="1">
                  <c:v>Pequeña</c:v>
                </c:pt>
                <c:pt idx="2">
                  <c:v>Mediana y Grande</c:v>
                </c:pt>
                <c:pt idx="3">
                  <c:v>Total</c:v>
                </c:pt>
              </c:strCache>
            </c:strRef>
          </c:cat>
          <c:val>
            <c:numRef>
              <c:f>'18'!$C$2:$C$5</c:f>
              <c:numCache>
                <c:formatCode>0%</c:formatCode>
                <c:ptCount val="4"/>
                <c:pt idx="0">
                  <c:v>0.18811881542205811</c:v>
                </c:pt>
                <c:pt idx="1">
                  <c:v>0.190476194024086</c:v>
                </c:pt>
                <c:pt idx="2">
                  <c:v>0.375</c:v>
                </c:pt>
                <c:pt idx="3">
                  <c:v>0.2</c:v>
                </c:pt>
              </c:numCache>
            </c:numRef>
          </c:val>
          <c:extLst>
            <c:ext xmlns:c16="http://schemas.microsoft.com/office/drawing/2014/chart" uri="{C3380CC4-5D6E-409C-BE32-E72D297353CC}">
              <c16:uniqueId val="{00000001-DED8-46CA-B105-68DF32F1457A}"/>
            </c:ext>
          </c:extLst>
        </c:ser>
        <c:ser>
          <c:idx val="2"/>
          <c:order val="2"/>
          <c:tx>
            <c:strRef>
              <c:f>'18'!$D$1</c:f>
              <c:strCache>
                <c:ptCount val="1"/>
                <c:pt idx="0">
                  <c:v>Pacto reducción jornada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'18'!$A$2:$A$5</c:f>
              <c:strCache>
                <c:ptCount val="4"/>
                <c:pt idx="0">
                  <c:v> Micro</c:v>
                </c:pt>
                <c:pt idx="1">
                  <c:v>Pequeña</c:v>
                </c:pt>
                <c:pt idx="2">
                  <c:v>Mediana y Grande</c:v>
                </c:pt>
                <c:pt idx="3">
                  <c:v>Total</c:v>
                </c:pt>
              </c:strCache>
            </c:strRef>
          </c:cat>
          <c:val>
            <c:numRef>
              <c:f>'18'!$D$2:$D$5</c:f>
              <c:numCache>
                <c:formatCode>0%</c:formatCode>
                <c:ptCount val="4"/>
                <c:pt idx="0">
                  <c:v>0.15841583907604218</c:v>
                </c:pt>
                <c:pt idx="1">
                  <c:v>0.2380952388048172</c:v>
                </c:pt>
                <c:pt idx="2">
                  <c:v>0.25</c:v>
                </c:pt>
                <c:pt idx="3">
                  <c:v>0.17692307692307693</c:v>
                </c:pt>
              </c:numCache>
            </c:numRef>
          </c:val>
          <c:extLst>
            <c:ext xmlns:c16="http://schemas.microsoft.com/office/drawing/2014/chart" uri="{C3380CC4-5D6E-409C-BE32-E72D297353CC}">
              <c16:uniqueId val="{00000002-DED8-46CA-B105-68DF32F1457A}"/>
            </c:ext>
          </c:extLst>
        </c:ser>
        <c:dLbls>
          <c:dLblPos val="outEnd"/>
          <c:showLegendKey val="0"/>
          <c:showVal val="1"/>
          <c:showCatName val="0"/>
          <c:showSerName val="0"/>
          <c:showPercent val="0"/>
          <c:showBubbleSize val="0"/>
        </c:dLbls>
        <c:gapWidth val="127"/>
        <c:axId val="1876925632"/>
        <c:axId val="1773060624"/>
      </c:barChart>
      <c:catAx>
        <c:axId val="1876925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1773060624"/>
        <c:crosses val="autoZero"/>
        <c:auto val="1"/>
        <c:lblAlgn val="ctr"/>
        <c:lblOffset val="100"/>
        <c:noMultiLvlLbl val="0"/>
      </c:catAx>
      <c:valAx>
        <c:axId val="1773060624"/>
        <c:scaling>
          <c:orientation val="minMax"/>
        </c:scaling>
        <c:delete val="1"/>
        <c:axPos val="t"/>
        <c:numFmt formatCode="0%" sourceLinked="1"/>
        <c:majorTickMark val="none"/>
        <c:minorTickMark val="none"/>
        <c:tickLblPos val="nextTo"/>
        <c:crossAx val="187692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Promedio trabajadores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0.27192889384082725"/>
          <c:y val="0.145592794452341"/>
          <c:w val="0.72807110615917281"/>
          <c:h val="0.83521028189246393"/>
        </c:manualLayout>
      </c:layout>
      <c:barChart>
        <c:barDir val="bar"/>
        <c:grouping val="clustered"/>
        <c:varyColors val="0"/>
        <c:ser>
          <c:idx val="0"/>
          <c:order val="0"/>
          <c:tx>
            <c:strRef>
              <c:f>'18'!$N$1</c:f>
              <c:strCache>
                <c:ptCount val="1"/>
                <c:pt idx="0">
                  <c:v>Acto autoridad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'18'!$M$2:$M$5</c:f>
              <c:strCache>
                <c:ptCount val="4"/>
                <c:pt idx="0">
                  <c:v> Micro</c:v>
                </c:pt>
                <c:pt idx="1">
                  <c:v>Pequeña</c:v>
                </c:pt>
                <c:pt idx="2">
                  <c:v>Mediana y Grande</c:v>
                </c:pt>
                <c:pt idx="3">
                  <c:v>Total</c:v>
                </c:pt>
              </c:strCache>
            </c:strRef>
          </c:cat>
          <c:val>
            <c:numRef>
              <c:f>'18'!$N$2:$N$5</c:f>
              <c:numCache>
                <c:formatCode>General</c:formatCode>
                <c:ptCount val="4"/>
                <c:pt idx="0" formatCode="0">
                  <c:v>3.0833332538604736</c:v>
                </c:pt>
                <c:pt idx="2" formatCode="0">
                  <c:v>6.5</c:v>
                </c:pt>
                <c:pt idx="3" formatCode="0">
                  <c:v>3.5714285714285716</c:v>
                </c:pt>
              </c:numCache>
            </c:numRef>
          </c:val>
          <c:extLst>
            <c:ext xmlns:c16="http://schemas.microsoft.com/office/drawing/2014/chart" uri="{C3380CC4-5D6E-409C-BE32-E72D297353CC}">
              <c16:uniqueId val="{00000000-0A37-49BE-9E81-79A549C4911B}"/>
            </c:ext>
          </c:extLst>
        </c:ser>
        <c:ser>
          <c:idx val="1"/>
          <c:order val="1"/>
          <c:tx>
            <c:strRef>
              <c:f>'18'!$O$1</c:f>
              <c:strCache>
                <c:ptCount val="1"/>
                <c:pt idx="0">
                  <c:v>Pacto suspensión contrato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'18'!$M$2:$M$5</c:f>
              <c:strCache>
                <c:ptCount val="4"/>
                <c:pt idx="0">
                  <c:v> Micro</c:v>
                </c:pt>
                <c:pt idx="1">
                  <c:v>Pequeña</c:v>
                </c:pt>
                <c:pt idx="2">
                  <c:v>Mediana y Grande</c:v>
                </c:pt>
                <c:pt idx="3">
                  <c:v>Total</c:v>
                </c:pt>
              </c:strCache>
            </c:strRef>
          </c:cat>
          <c:val>
            <c:numRef>
              <c:f>'18'!$O$2:$O$5</c:f>
              <c:numCache>
                <c:formatCode>0</c:formatCode>
                <c:ptCount val="4"/>
                <c:pt idx="0">
                  <c:v>2.8947367668151855</c:v>
                </c:pt>
                <c:pt idx="1">
                  <c:v>8</c:v>
                </c:pt>
                <c:pt idx="2">
                  <c:v>4</c:v>
                </c:pt>
                <c:pt idx="3">
                  <c:v>3.8076923076923075</c:v>
                </c:pt>
              </c:numCache>
            </c:numRef>
          </c:val>
          <c:extLst>
            <c:ext xmlns:c16="http://schemas.microsoft.com/office/drawing/2014/chart" uri="{C3380CC4-5D6E-409C-BE32-E72D297353CC}">
              <c16:uniqueId val="{00000001-0A37-49BE-9E81-79A549C4911B}"/>
            </c:ext>
          </c:extLst>
        </c:ser>
        <c:ser>
          <c:idx val="2"/>
          <c:order val="2"/>
          <c:tx>
            <c:strRef>
              <c:f>'18'!$P$1</c:f>
              <c:strCache>
                <c:ptCount val="1"/>
                <c:pt idx="0">
                  <c:v>Pacto reducción jornada</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'18'!$M$2:$M$5</c:f>
              <c:strCache>
                <c:ptCount val="4"/>
                <c:pt idx="0">
                  <c:v> Micro</c:v>
                </c:pt>
                <c:pt idx="1">
                  <c:v>Pequeña</c:v>
                </c:pt>
                <c:pt idx="2">
                  <c:v>Mediana y Grande</c:v>
                </c:pt>
                <c:pt idx="3">
                  <c:v>Total</c:v>
                </c:pt>
              </c:strCache>
            </c:strRef>
          </c:cat>
          <c:val>
            <c:numRef>
              <c:f>'18'!$P$2:$P$5</c:f>
              <c:numCache>
                <c:formatCode>0</c:formatCode>
                <c:ptCount val="4"/>
                <c:pt idx="0">
                  <c:v>2.625</c:v>
                </c:pt>
                <c:pt idx="1">
                  <c:v>7.8000001907348633</c:v>
                </c:pt>
                <c:pt idx="2">
                  <c:v>23.5</c:v>
                </c:pt>
                <c:pt idx="3">
                  <c:v>5.5652173913043477</c:v>
                </c:pt>
              </c:numCache>
            </c:numRef>
          </c:val>
          <c:extLst>
            <c:ext xmlns:c16="http://schemas.microsoft.com/office/drawing/2014/chart" uri="{C3380CC4-5D6E-409C-BE32-E72D297353CC}">
              <c16:uniqueId val="{00000002-0A37-49BE-9E81-79A549C4911B}"/>
            </c:ext>
          </c:extLst>
        </c:ser>
        <c:dLbls>
          <c:dLblPos val="outEnd"/>
          <c:showLegendKey val="0"/>
          <c:showVal val="1"/>
          <c:showCatName val="0"/>
          <c:showSerName val="0"/>
          <c:showPercent val="0"/>
          <c:showBubbleSize val="0"/>
        </c:dLbls>
        <c:gapWidth val="127"/>
        <c:axId val="1876925632"/>
        <c:axId val="1773060624"/>
      </c:barChart>
      <c:catAx>
        <c:axId val="1876925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1773060624"/>
        <c:crosses val="autoZero"/>
        <c:auto val="1"/>
        <c:lblAlgn val="ctr"/>
        <c:lblOffset val="100"/>
        <c:noMultiLvlLbl val="0"/>
      </c:catAx>
      <c:valAx>
        <c:axId val="1773060624"/>
        <c:scaling>
          <c:orientation val="minMax"/>
        </c:scaling>
        <c:delete val="1"/>
        <c:axPos val="t"/>
        <c:numFmt formatCode="0" sourceLinked="1"/>
        <c:majorTickMark val="none"/>
        <c:minorTickMark val="none"/>
        <c:tickLblPos val="nextTo"/>
        <c:crossAx val="187692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'19'!$B$1</c:f>
              <c:strCache>
                <c:ptCount val="1"/>
                <c:pt idx="0">
                  <c:v> Micro</c:v>
                </c:pt>
              </c:strCache>
            </c:strRef>
          </c:tx>
          <c:spPr>
            <a:solidFill>
              <a:schemeClr val="accent1">
                <a:shade val="53000"/>
              </a:schemeClr>
            </a:solidFill>
            <a:ln>
              <a:noFill/>
            </a:ln>
            <a:effectLst/>
          </c:spPr>
          <c:invertIfNegative val="0"/>
          <c:cat>
            <c:strRef>
              <c:f>'19'!$A$2:$A$7</c:f>
              <c:strCache>
                <c:ptCount val="6"/>
                <c:pt idx="0">
                  <c:v>Incorporar medidas sanitarios</c:v>
                </c:pt>
                <c:pt idx="1">
                  <c:v>Incorporar o potenciar los canales de venta o servicios online</c:v>
                </c:pt>
                <c:pt idx="2">
                  <c:v>Cancelar o paralizar inversiones</c:v>
                </c:pt>
                <c:pt idx="3">
                  <c:v>Incorporar o potenciar servicios de despacho de nuestros productos</c:v>
                </c:pt>
                <c:pt idx="4">
                  <c:v>Rediseñar productos, servicios o procesos de su empresa</c:v>
                </c:pt>
                <c:pt idx="5">
                  <c:v>Terminar contrato con proveedores o empresas mandantes</c:v>
                </c:pt>
              </c:strCache>
            </c:strRef>
          </c:cat>
          <c:val>
            <c:numRef>
              <c:f>'19'!$B$2:$B$7</c:f>
              <c:numCache>
                <c:formatCode>0%</c:formatCode>
                <c:ptCount val="6"/>
                <c:pt idx="0">
                  <c:v>0.81188118811881194</c:v>
                </c:pt>
                <c:pt idx="1">
                  <c:v>0.39603960396039606</c:v>
                </c:pt>
                <c:pt idx="2">
                  <c:v>0.41584158415841582</c:v>
                </c:pt>
                <c:pt idx="3">
                  <c:v>0.20792079207920791</c:v>
                </c:pt>
                <c:pt idx="4">
                  <c:v>0.18811881188118812</c:v>
                </c:pt>
                <c:pt idx="5">
                  <c:v>0.12871287128712872</c:v>
                </c:pt>
              </c:numCache>
            </c:numRef>
          </c:val>
          <c:extLst>
            <c:ext xmlns:c16="http://schemas.microsoft.com/office/drawing/2014/chart" uri="{C3380CC4-5D6E-409C-BE32-E72D297353CC}">
              <c16:uniqueId val="{00000000-8513-4C6B-8A25-73ED01DC9FBA}"/>
            </c:ext>
          </c:extLst>
        </c:ser>
        <c:ser>
          <c:idx val="1"/>
          <c:order val="1"/>
          <c:tx>
            <c:strRef>
              <c:f>'19'!$C$1</c:f>
              <c:strCache>
                <c:ptCount val="1"/>
                <c:pt idx="0">
                  <c:v>Pequeña</c:v>
                </c:pt>
              </c:strCache>
            </c:strRef>
          </c:tx>
          <c:spPr>
            <a:solidFill>
              <a:schemeClr val="accent1">
                <a:shade val="76000"/>
              </a:schemeClr>
            </a:solidFill>
            <a:ln>
              <a:noFill/>
            </a:ln>
            <a:effectLst/>
          </c:spPr>
          <c:invertIfNegative val="0"/>
          <c:cat>
            <c:strRef>
              <c:f>'19'!$A$2:$A$7</c:f>
              <c:strCache>
                <c:ptCount val="6"/>
                <c:pt idx="0">
                  <c:v>Incorporar medidas sanitarios</c:v>
                </c:pt>
                <c:pt idx="1">
                  <c:v>Incorporar o potenciar los canales de venta o servicios online</c:v>
                </c:pt>
                <c:pt idx="2">
                  <c:v>Cancelar o paralizar inversiones</c:v>
                </c:pt>
                <c:pt idx="3">
                  <c:v>Incorporar o potenciar servicios de despacho de nuestros productos</c:v>
                </c:pt>
                <c:pt idx="4">
                  <c:v>Rediseñar productos, servicios o procesos de su empresa</c:v>
                </c:pt>
                <c:pt idx="5">
                  <c:v>Terminar contrato con proveedores o empresas mandantes</c:v>
                </c:pt>
              </c:strCache>
            </c:strRef>
          </c:cat>
          <c:val>
            <c:numRef>
              <c:f>'19'!$C$2:$C$7</c:f>
              <c:numCache>
                <c:formatCode>0%</c:formatCode>
                <c:ptCount val="6"/>
                <c:pt idx="0">
                  <c:v>0.90476190476190477</c:v>
                </c:pt>
                <c:pt idx="1">
                  <c:v>0.2857142857142857</c:v>
                </c:pt>
                <c:pt idx="2">
                  <c:v>0.2857142857142857</c:v>
                </c:pt>
                <c:pt idx="3">
                  <c:v>0.19047619047619047</c:v>
                </c:pt>
                <c:pt idx="4">
                  <c:v>9.5238095238095233E-2</c:v>
                </c:pt>
                <c:pt idx="5">
                  <c:v>9.5238095238095233E-2</c:v>
                </c:pt>
              </c:numCache>
            </c:numRef>
          </c:val>
          <c:extLst>
            <c:ext xmlns:c16="http://schemas.microsoft.com/office/drawing/2014/chart" uri="{C3380CC4-5D6E-409C-BE32-E72D297353CC}">
              <c16:uniqueId val="{00000001-8513-4C6B-8A25-73ED01DC9FBA}"/>
            </c:ext>
          </c:extLst>
        </c:ser>
        <c:ser>
          <c:idx val="2"/>
          <c:order val="2"/>
          <c:tx>
            <c:strRef>
              <c:f>'19'!$D$1</c:f>
              <c:strCache>
                <c:ptCount val="1"/>
                <c:pt idx="0">
                  <c:v>M y G</c:v>
                </c:pt>
              </c:strCache>
            </c:strRef>
          </c:tx>
          <c:spPr>
            <a:solidFill>
              <a:schemeClr val="accent1"/>
            </a:solidFill>
            <a:ln>
              <a:noFill/>
            </a:ln>
            <a:effectLst/>
          </c:spPr>
          <c:invertIfNegative val="0"/>
          <c:cat>
            <c:strRef>
              <c:f>'19'!$A$2:$A$7</c:f>
              <c:strCache>
                <c:ptCount val="6"/>
                <c:pt idx="0">
                  <c:v>Incorporar medidas sanitarios</c:v>
                </c:pt>
                <c:pt idx="1">
                  <c:v>Incorporar o potenciar los canales de venta o servicios online</c:v>
                </c:pt>
                <c:pt idx="2">
                  <c:v>Cancelar o paralizar inversiones</c:v>
                </c:pt>
                <c:pt idx="3">
                  <c:v>Incorporar o potenciar servicios de despacho de nuestros productos</c:v>
                </c:pt>
                <c:pt idx="4">
                  <c:v>Rediseñar productos, servicios o procesos de su empresa</c:v>
                </c:pt>
                <c:pt idx="5">
                  <c:v>Terminar contrato con proveedores o empresas mandantes</c:v>
                </c:pt>
              </c:strCache>
            </c:strRef>
          </c:cat>
          <c:val>
            <c:numRef>
              <c:f>'19'!$D$2:$D$7</c:f>
              <c:numCache>
                <c:formatCode>0%</c:formatCode>
                <c:ptCount val="6"/>
                <c:pt idx="0">
                  <c:v>1</c:v>
                </c:pt>
                <c:pt idx="1">
                  <c:v>0.6</c:v>
                </c:pt>
                <c:pt idx="2">
                  <c:v>0.1</c:v>
                </c:pt>
                <c:pt idx="3">
                  <c:v>0.3</c:v>
                </c:pt>
                <c:pt idx="4">
                  <c:v>0.3</c:v>
                </c:pt>
                <c:pt idx="5">
                  <c:v>0</c:v>
                </c:pt>
              </c:numCache>
            </c:numRef>
          </c:val>
          <c:extLst>
            <c:ext xmlns:c16="http://schemas.microsoft.com/office/drawing/2014/chart" uri="{C3380CC4-5D6E-409C-BE32-E72D297353CC}">
              <c16:uniqueId val="{00000002-8513-4C6B-8A25-73ED01DC9FBA}"/>
            </c:ext>
          </c:extLst>
        </c:ser>
        <c:ser>
          <c:idx val="4"/>
          <c:order val="4"/>
          <c:tx>
            <c:strRef>
              <c:f>'19'!$E$1</c:f>
              <c:strCache>
                <c:ptCount val="1"/>
                <c:pt idx="0">
                  <c:v>Total</c:v>
                </c:pt>
              </c:strCache>
            </c:strRef>
          </c:tx>
          <c:spPr>
            <a:solidFill>
              <a:schemeClr val="accent2"/>
            </a:solidFill>
            <a:ln>
              <a:noFill/>
            </a:ln>
            <a:effectLst/>
          </c:spPr>
          <c:invertIfNegative val="0"/>
          <c:cat>
            <c:strRef>
              <c:f>'19'!$A$2:$A$7</c:f>
              <c:strCache>
                <c:ptCount val="6"/>
                <c:pt idx="0">
                  <c:v>Incorporar medidas sanitarios</c:v>
                </c:pt>
                <c:pt idx="1">
                  <c:v>Incorporar o potenciar los canales de venta o servicios online</c:v>
                </c:pt>
                <c:pt idx="2">
                  <c:v>Cancelar o paralizar inversiones</c:v>
                </c:pt>
                <c:pt idx="3">
                  <c:v>Incorporar o potenciar servicios de despacho de nuestros productos</c:v>
                </c:pt>
                <c:pt idx="4">
                  <c:v>Rediseñar productos, servicios o procesos de su empresa</c:v>
                </c:pt>
                <c:pt idx="5">
                  <c:v>Terminar contrato con proveedores o empresas mandantes</c:v>
                </c:pt>
              </c:strCache>
            </c:strRef>
          </c:cat>
          <c:val>
            <c:numRef>
              <c:f>'19'!$E$2:$E$7</c:f>
              <c:numCache>
                <c:formatCode>0%</c:formatCode>
                <c:ptCount val="6"/>
                <c:pt idx="0">
                  <c:v>0.84090909090909094</c:v>
                </c:pt>
                <c:pt idx="1">
                  <c:v>0.39393939393939392</c:v>
                </c:pt>
                <c:pt idx="2">
                  <c:v>0.37121212121212122</c:v>
                </c:pt>
                <c:pt idx="3">
                  <c:v>0.21212121212121213</c:v>
                </c:pt>
                <c:pt idx="4">
                  <c:v>0.18181818181818182</c:v>
                </c:pt>
                <c:pt idx="5">
                  <c:v>0.11363636363636363</c:v>
                </c:pt>
              </c:numCache>
            </c:numRef>
          </c:val>
          <c:extLst>
            <c:ext xmlns:c16="http://schemas.microsoft.com/office/drawing/2014/chart" uri="{C3380CC4-5D6E-409C-BE32-E72D297353CC}">
              <c16:uniqueId val="{00000003-8513-4C6B-8A25-73ED01DC9FBA}"/>
            </c:ext>
          </c:extLst>
        </c:ser>
        <c:dLbls>
          <c:showLegendKey val="0"/>
          <c:showVal val="0"/>
          <c:showCatName val="0"/>
          <c:showSerName val="0"/>
          <c:showPercent val="0"/>
          <c:showBubbleSize val="0"/>
        </c:dLbls>
        <c:gapWidth val="219"/>
        <c:overlap val="-27"/>
        <c:axId val="1959657568"/>
        <c:axId val="1680898640"/>
        <c:extLst>
          <c:ext xmlns:c15="http://schemas.microsoft.com/office/drawing/2012/chart" uri="{02D57815-91ED-43cb-92C2-25804820EDAC}">
            <c15:filteredBarSeries>
              <c15:ser>
                <c:idx val="3"/>
                <c:order val="3"/>
                <c:tx>
                  <c:strRef>
                    <c:extLst>
                      <c:ext uri="{02D57815-91ED-43cb-92C2-25804820EDAC}">
                        <c15:formulaRef>
                          <c15:sqref>'19'!#REF!</c15:sqref>
                        </c15:formulaRef>
                      </c:ext>
                    </c:extLst>
                    <c:strCache>
                      <c:ptCount val="1"/>
                      <c:pt idx="0">
                        <c:v>#REF!</c:v>
                      </c:pt>
                    </c:strCache>
                  </c:strRef>
                </c:tx>
                <c:spPr>
                  <a:solidFill>
                    <a:schemeClr val="accent1">
                      <a:tint val="77000"/>
                    </a:schemeClr>
                  </a:solidFill>
                  <a:ln>
                    <a:noFill/>
                  </a:ln>
                  <a:effectLst/>
                </c:spPr>
                <c:invertIfNegative val="0"/>
                <c:cat>
                  <c:strRef>
                    <c:extLst>
                      <c:ext uri="{02D57815-91ED-43cb-92C2-25804820EDAC}">
                        <c15:formulaRef>
                          <c15:sqref>'19'!$A$2:$A$7</c15:sqref>
                        </c15:formulaRef>
                      </c:ext>
                    </c:extLst>
                    <c:strCache>
                      <c:ptCount val="6"/>
                      <c:pt idx="0">
                        <c:v>Incorporar medidas sanitarios</c:v>
                      </c:pt>
                      <c:pt idx="1">
                        <c:v>Incorporar o potenciar los canales de venta o servicios online</c:v>
                      </c:pt>
                      <c:pt idx="2">
                        <c:v>Cancelar o paralizar inversiones</c:v>
                      </c:pt>
                      <c:pt idx="3">
                        <c:v>Incorporar o potenciar servicios de despacho de nuestros productos</c:v>
                      </c:pt>
                      <c:pt idx="4">
                        <c:v>Rediseñar productos, servicios o procesos de su empresa</c:v>
                      </c:pt>
                      <c:pt idx="5">
                        <c:v>Terminar contrato con proveedores o empresas mandantes</c:v>
                      </c:pt>
                    </c:strCache>
                  </c:strRef>
                </c:cat>
                <c:val>
                  <c:numRef>
                    <c:extLst>
                      <c:ext uri="{02D57815-91ED-43cb-92C2-25804820EDAC}">
                        <c15:formulaRef>
                          <c15:sqref>'19'!#REF!</c15:sqref>
                        </c15:formulaRef>
                      </c:ext>
                    </c:extLst>
                    <c:numCache>
                      <c:formatCode>General</c:formatCode>
                      <c:ptCount val="1"/>
                      <c:pt idx="0">
                        <c:v>1</c:v>
                      </c:pt>
                    </c:numCache>
                  </c:numRef>
                </c:val>
                <c:extLst>
                  <c:ext xmlns:c16="http://schemas.microsoft.com/office/drawing/2014/chart" uri="{C3380CC4-5D6E-409C-BE32-E72D297353CC}">
                    <c16:uniqueId val="{00000004-8513-4C6B-8A25-73ED01DC9FBA}"/>
                  </c:ext>
                </c:extLst>
              </c15:ser>
            </c15:filteredBarSeries>
          </c:ext>
        </c:extLst>
      </c:barChart>
      <c:catAx>
        <c:axId val="195965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0898640"/>
        <c:crosses val="autoZero"/>
        <c:auto val="1"/>
        <c:lblAlgn val="ctr"/>
        <c:lblOffset val="100"/>
        <c:noMultiLvlLbl val="0"/>
      </c:catAx>
      <c:valAx>
        <c:axId val="1680898640"/>
        <c:scaling>
          <c:orientation val="minMax"/>
          <c:max val="1"/>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CL"/>
          </a:p>
        </c:txPr>
        <c:crossAx val="1959657568"/>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s-CL"/>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CL"/>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75739997143174"/>
          <c:y val="0.10071711431266595"/>
          <c:w val="0.80267261970892123"/>
          <c:h val="0.65453780472230283"/>
        </c:manualLayout>
      </c:layout>
      <c:barChart>
        <c:barDir val="bar"/>
        <c:grouping val="percentStacked"/>
        <c:varyColors val="0"/>
        <c:ser>
          <c:idx val="0"/>
          <c:order val="0"/>
          <c:tx>
            <c:strRef>
              <c:f>'20'!$B$8</c:f>
              <c:strCache>
                <c:ptCount val="1"/>
                <c:pt idx="0">
                  <c:v>No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'20'!$A$9:$A$12</c:f>
              <c:strCache>
                <c:ptCount val="4"/>
                <c:pt idx="0">
                  <c:v> Micro</c:v>
                </c:pt>
                <c:pt idx="1">
                  <c:v>Pequeña</c:v>
                </c:pt>
                <c:pt idx="2">
                  <c:v>Mediana y Grandes</c:v>
                </c:pt>
                <c:pt idx="3">
                  <c:v>Total</c:v>
                </c:pt>
              </c:strCache>
            </c:strRef>
          </c:cat>
          <c:val>
            <c:numRef>
              <c:f>'20'!$B$9:$B$12</c:f>
              <c:numCache>
                <c:formatCode>0%</c:formatCode>
                <c:ptCount val="4"/>
                <c:pt idx="0">
                  <c:v>0.29702970297029702</c:v>
                </c:pt>
                <c:pt idx="1">
                  <c:v>4.7619047619047616E-2</c:v>
                </c:pt>
                <c:pt idx="2">
                  <c:v>0.1</c:v>
                </c:pt>
                <c:pt idx="3">
                  <c:v>0.23880597014925373</c:v>
                </c:pt>
              </c:numCache>
            </c:numRef>
          </c:val>
          <c:extLst>
            <c:ext xmlns:c16="http://schemas.microsoft.com/office/drawing/2014/chart" uri="{C3380CC4-5D6E-409C-BE32-E72D297353CC}">
              <c16:uniqueId val="{00000000-6E29-4456-8D3F-7FE4AD8487F5}"/>
            </c:ext>
          </c:extLst>
        </c:ser>
        <c:ser>
          <c:idx val="1"/>
          <c:order val="1"/>
          <c:tx>
            <c:strRef>
              <c:f>'20'!$C$8</c:f>
              <c:strCache>
                <c:ptCount val="1"/>
                <c:pt idx="0">
                  <c:v>No lo sé</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'20'!$A$9:$A$12</c:f>
              <c:strCache>
                <c:ptCount val="4"/>
                <c:pt idx="0">
                  <c:v> Micro</c:v>
                </c:pt>
                <c:pt idx="1">
                  <c:v>Pequeña</c:v>
                </c:pt>
                <c:pt idx="2">
                  <c:v>Mediana y Grandes</c:v>
                </c:pt>
                <c:pt idx="3">
                  <c:v>Total</c:v>
                </c:pt>
              </c:strCache>
            </c:strRef>
          </c:cat>
          <c:val>
            <c:numRef>
              <c:f>'20'!$C$9:$C$12</c:f>
              <c:numCache>
                <c:formatCode>0%</c:formatCode>
                <c:ptCount val="4"/>
                <c:pt idx="0">
                  <c:v>0.47524752475247523</c:v>
                </c:pt>
                <c:pt idx="1">
                  <c:v>0.38095238095238093</c:v>
                </c:pt>
                <c:pt idx="2">
                  <c:v>0.6</c:v>
                </c:pt>
                <c:pt idx="3">
                  <c:v>0.46268656716417911</c:v>
                </c:pt>
              </c:numCache>
            </c:numRef>
          </c:val>
          <c:extLst>
            <c:ext xmlns:c16="http://schemas.microsoft.com/office/drawing/2014/chart" uri="{C3380CC4-5D6E-409C-BE32-E72D297353CC}">
              <c16:uniqueId val="{00000001-6E29-4456-8D3F-7FE4AD8487F5}"/>
            </c:ext>
          </c:extLst>
        </c:ser>
        <c:ser>
          <c:idx val="2"/>
          <c:order val="2"/>
          <c:tx>
            <c:strRef>
              <c:f>'20'!$D$8</c:f>
              <c:strCache>
                <c:ptCount val="1"/>
                <c:pt idx="0">
                  <c:v>Sí</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'20'!$A$9:$A$12</c:f>
              <c:strCache>
                <c:ptCount val="4"/>
                <c:pt idx="0">
                  <c:v> Micro</c:v>
                </c:pt>
                <c:pt idx="1">
                  <c:v>Pequeña</c:v>
                </c:pt>
                <c:pt idx="2">
                  <c:v>Mediana y Grandes</c:v>
                </c:pt>
                <c:pt idx="3">
                  <c:v>Total</c:v>
                </c:pt>
              </c:strCache>
            </c:strRef>
          </c:cat>
          <c:val>
            <c:numRef>
              <c:f>'20'!$D$9:$D$12</c:f>
              <c:numCache>
                <c:formatCode>0%</c:formatCode>
                <c:ptCount val="4"/>
                <c:pt idx="0">
                  <c:v>0.22772277227722773</c:v>
                </c:pt>
                <c:pt idx="1">
                  <c:v>0.5714285714285714</c:v>
                </c:pt>
                <c:pt idx="2">
                  <c:v>0.3</c:v>
                </c:pt>
                <c:pt idx="3">
                  <c:v>0.28358208955223879</c:v>
                </c:pt>
              </c:numCache>
            </c:numRef>
          </c:val>
          <c:extLst>
            <c:ext xmlns:c16="http://schemas.microsoft.com/office/drawing/2014/chart" uri="{C3380CC4-5D6E-409C-BE32-E72D297353CC}">
              <c16:uniqueId val="{00000002-6E29-4456-8D3F-7FE4AD8487F5}"/>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22939663450092843"/>
          <c:y val="0.80035297004036587"/>
          <c:w val="0.59159795736981602"/>
          <c:h val="0.1496757304743917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8781264123269"/>
          <c:y val="8.3103119855204771E-2"/>
          <c:w val="0.81357960726023049"/>
          <c:h val="0.68168905736622354"/>
        </c:manualLayout>
      </c:layout>
      <c:barChart>
        <c:barDir val="bar"/>
        <c:grouping val="percentStacked"/>
        <c:varyColors val="0"/>
        <c:ser>
          <c:idx val="0"/>
          <c:order val="0"/>
          <c:tx>
            <c:strRef>
              <c:f>'21'!$B$10</c:f>
              <c:strCache>
                <c:ptCount val="1"/>
                <c:pt idx="0">
                  <c:v> Operando sin mayores difultades </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'21'!$A$11:$A$14</c:f>
              <c:strCache>
                <c:ptCount val="4"/>
                <c:pt idx="0">
                  <c:v>  Micro </c:v>
                </c:pt>
                <c:pt idx="1">
                  <c:v> Pequeña </c:v>
                </c:pt>
                <c:pt idx="2">
                  <c:v> Mediana y Grande </c:v>
                </c:pt>
                <c:pt idx="3">
                  <c:v> Total </c:v>
                </c:pt>
              </c:strCache>
            </c:strRef>
          </c:cat>
          <c:val>
            <c:numRef>
              <c:f>'21'!$B$11:$B$14</c:f>
              <c:numCache>
                <c:formatCode>0%</c:formatCode>
                <c:ptCount val="4"/>
                <c:pt idx="0">
                  <c:v>0.15841584158415842</c:v>
                </c:pt>
                <c:pt idx="1">
                  <c:v>0.2857142857142857</c:v>
                </c:pt>
                <c:pt idx="2">
                  <c:v>0.5</c:v>
                </c:pt>
                <c:pt idx="3">
                  <c:v>0.20454545454545456</c:v>
                </c:pt>
              </c:numCache>
            </c:numRef>
          </c:val>
          <c:extLst>
            <c:ext xmlns:c16="http://schemas.microsoft.com/office/drawing/2014/chart" uri="{C3380CC4-5D6E-409C-BE32-E72D297353CC}">
              <c16:uniqueId val="{00000000-7406-4F51-A1AA-8CA06C3D2874}"/>
            </c:ext>
          </c:extLst>
        </c:ser>
        <c:ser>
          <c:idx val="1"/>
          <c:order val="1"/>
          <c:tx>
            <c:strRef>
              <c:f>'21'!$C$10</c:f>
              <c:strCache>
                <c:ptCount val="1"/>
                <c:pt idx="0">
                  <c:v>  Con dificultades significativas </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'21'!$A$11:$A$14</c:f>
              <c:strCache>
                <c:ptCount val="4"/>
                <c:pt idx="0">
                  <c:v>  Micro </c:v>
                </c:pt>
                <c:pt idx="1">
                  <c:v> Pequeña </c:v>
                </c:pt>
                <c:pt idx="2">
                  <c:v> Mediana y Grande </c:v>
                </c:pt>
                <c:pt idx="3">
                  <c:v> Total </c:v>
                </c:pt>
              </c:strCache>
            </c:strRef>
          </c:cat>
          <c:val>
            <c:numRef>
              <c:f>'21'!$C$11:$C$14</c:f>
              <c:numCache>
                <c:formatCode>0%</c:formatCode>
                <c:ptCount val="4"/>
                <c:pt idx="0">
                  <c:v>0.53465346534653468</c:v>
                </c:pt>
                <c:pt idx="1">
                  <c:v>0.7142857142857143</c:v>
                </c:pt>
                <c:pt idx="2">
                  <c:v>0.2</c:v>
                </c:pt>
                <c:pt idx="3">
                  <c:v>0.53787878787878785</c:v>
                </c:pt>
              </c:numCache>
            </c:numRef>
          </c:val>
          <c:extLst>
            <c:ext xmlns:c16="http://schemas.microsoft.com/office/drawing/2014/chart" uri="{C3380CC4-5D6E-409C-BE32-E72D297353CC}">
              <c16:uniqueId val="{00000001-7406-4F51-A1AA-8CA06C3D2874}"/>
            </c:ext>
          </c:extLst>
        </c:ser>
        <c:ser>
          <c:idx val="2"/>
          <c:order val="2"/>
          <c:tx>
            <c:strRef>
              <c:f>'21'!$D$10</c:f>
              <c:strCache>
                <c:ptCount val="1"/>
                <c:pt idx="0">
                  <c:v> No lo sé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7406-4F51-A1AA-8CA06C3D2874}"/>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'21'!$A$11:$A$14</c:f>
              <c:strCache>
                <c:ptCount val="4"/>
                <c:pt idx="0">
                  <c:v>  Micro </c:v>
                </c:pt>
                <c:pt idx="1">
                  <c:v> Pequeña </c:v>
                </c:pt>
                <c:pt idx="2">
                  <c:v> Mediana y Grande </c:v>
                </c:pt>
                <c:pt idx="3">
                  <c:v> Total </c:v>
                </c:pt>
              </c:strCache>
            </c:strRef>
          </c:cat>
          <c:val>
            <c:numRef>
              <c:f>'21'!$D$11:$D$14</c:f>
              <c:numCache>
                <c:formatCode>0%</c:formatCode>
                <c:ptCount val="4"/>
                <c:pt idx="0">
                  <c:v>0.30693069306930693</c:v>
                </c:pt>
                <c:pt idx="1">
                  <c:v>0</c:v>
                </c:pt>
                <c:pt idx="2">
                  <c:v>0.3</c:v>
                </c:pt>
                <c:pt idx="3">
                  <c:v>0.26515151515151514</c:v>
                </c:pt>
              </c:numCache>
            </c:numRef>
          </c:val>
          <c:extLst>
            <c:ext xmlns:c16="http://schemas.microsoft.com/office/drawing/2014/chart" uri="{C3380CC4-5D6E-409C-BE32-E72D297353CC}">
              <c16:uniqueId val="{00000002-7406-4F51-A1AA-8CA06C3D2874}"/>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5620739718400017"/>
          <c:y val="0.78014533923738305"/>
          <c:w val="0.77517792347997161"/>
          <c:h val="0.1712363143787600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s-CL" b="1"/>
              <a:t>% Empresas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 Empresas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'22'!$C$7</c:f>
              <c:strCache>
                <c:ptCount val="1"/>
                <c:pt idx="0">
                  <c:v> 12 </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'22'!$A$10:$A$13</c:f>
              <c:strCache>
                <c:ptCount val="4"/>
                <c:pt idx="0">
                  <c:v> Micro</c:v>
                </c:pt>
                <c:pt idx="1">
                  <c:v>Pequeña</c:v>
                </c:pt>
                <c:pt idx="2">
                  <c:v>Mediana y Grande</c:v>
                </c:pt>
                <c:pt idx="3">
                  <c:v>Total</c:v>
                </c:pt>
              </c:strCache>
            </c:strRef>
          </c:cat>
          <c:val>
            <c:numRef>
              <c:f>'22'!$C$10:$C$13</c:f>
              <c:numCache>
                <c:formatCode>0%</c:formatCode>
                <c:ptCount val="4"/>
                <c:pt idx="0">
                  <c:v>0.5</c:v>
                </c:pt>
                <c:pt idx="1">
                  <c:v>0.33333333333333331</c:v>
                </c:pt>
                <c:pt idx="2">
                  <c:v>0.4</c:v>
                </c:pt>
                <c:pt idx="3">
                  <c:v>0.44444444444444442</c:v>
                </c:pt>
              </c:numCache>
            </c:numRef>
          </c:val>
          <c:extLst>
            <c:ext xmlns:c16="http://schemas.microsoft.com/office/drawing/2014/chart" uri="{C3380CC4-5D6E-409C-BE32-E72D297353CC}">
              <c16:uniqueId val="{00000000-B4BE-41F5-A060-901F4C05584B}"/>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s-CL"/>
              <a:t>Promedio trabajadores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clustered"/>
        <c:varyColors val="0"/>
        <c:ser>
          <c:idx val="0"/>
          <c:order val="0"/>
          <c:tx>
            <c:strRef>
              <c:f>'22'!$C$15</c:f>
              <c:strCache>
                <c:ptCount val="1"/>
                <c:pt idx="0">
                  <c:v>Promedio trabajadores contratar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'22'!$B$16:$B$19</c:f>
              <c:strCache>
                <c:ptCount val="4"/>
                <c:pt idx="0">
                  <c:v> Micro</c:v>
                </c:pt>
                <c:pt idx="1">
                  <c:v>Pequeña</c:v>
                </c:pt>
                <c:pt idx="2">
                  <c:v>Mediana y Grande</c:v>
                </c:pt>
                <c:pt idx="3">
                  <c:v>Total</c:v>
                </c:pt>
              </c:strCache>
            </c:strRef>
          </c:cat>
          <c:val>
            <c:numRef>
              <c:f>'22'!$C$16:$C$19</c:f>
              <c:numCache>
                <c:formatCode>0</c:formatCode>
                <c:ptCount val="4"/>
                <c:pt idx="0">
                  <c:v>2</c:v>
                </c:pt>
                <c:pt idx="1">
                  <c:v>3.5</c:v>
                </c:pt>
                <c:pt idx="2">
                  <c:v>7</c:v>
                </c:pt>
                <c:pt idx="3">
                  <c:v>3</c:v>
                </c:pt>
              </c:numCache>
            </c:numRef>
          </c:val>
          <c:extLst>
            <c:ext xmlns:c16="http://schemas.microsoft.com/office/drawing/2014/chart" uri="{C3380CC4-5D6E-409C-BE32-E72D297353CC}">
              <c16:uniqueId val="{00000000-A7D6-4098-8B9C-91B62572F1EC}"/>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'23'!$C$6</c:f>
              <c:strCache>
                <c:ptCount val="1"/>
                <c:pt idx="0">
                  <c:v> 57 </c:v>
                </c:pt>
              </c:strCache>
            </c:strRef>
          </c:tx>
          <c:spPr>
            <a:solidFill>
              <a:schemeClr val="accent1"/>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C6EB-4A72-8848-1B9CD32CFD0A}"/>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'23'!$A$9:$A$12</c:f>
              <c:strCache>
                <c:ptCount val="4"/>
                <c:pt idx="0">
                  <c:v> Micro</c:v>
                </c:pt>
                <c:pt idx="1">
                  <c:v>Pequeña</c:v>
                </c:pt>
                <c:pt idx="2">
                  <c:v>Mediana y Grande</c:v>
                </c:pt>
                <c:pt idx="3">
                  <c:v>Total</c:v>
                </c:pt>
              </c:strCache>
            </c:strRef>
          </c:cat>
          <c:val>
            <c:numRef>
              <c:f>'23'!$C$9:$C$12</c:f>
              <c:numCache>
                <c:formatCode>0%</c:formatCode>
                <c:ptCount val="4"/>
                <c:pt idx="0">
                  <c:v>0.51764705882352946</c:v>
                </c:pt>
                <c:pt idx="1">
                  <c:v>0.35</c:v>
                </c:pt>
                <c:pt idx="2">
                  <c:v>0.6</c:v>
                </c:pt>
                <c:pt idx="3">
                  <c:v>0.4956521739130435</c:v>
                </c:pt>
              </c:numCache>
            </c:numRef>
          </c:val>
          <c:extLst>
            <c:ext xmlns:c16="http://schemas.microsoft.com/office/drawing/2014/chart" uri="{C3380CC4-5D6E-409C-BE32-E72D297353CC}">
              <c16:uniqueId val="{00000000-C6EB-4A72-8848-1B9CD32CFD0A}"/>
            </c:ext>
          </c:extLst>
        </c:ser>
        <c:dLbls>
          <c:dLblPos val="outEnd"/>
          <c:showLegendKey val="0"/>
          <c:showVal val="1"/>
          <c:showCatName val="0"/>
          <c:showSerName val="0"/>
          <c:showPercent val="0"/>
          <c:showBubbleSize val="0"/>
        </c:dLbls>
        <c:gapWidth val="219"/>
        <c:axId val="1873689280"/>
        <c:axId val="1684132320"/>
      </c:barChart>
      <c:catAx>
        <c:axId val="1873689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684132320"/>
        <c:crosses val="autoZero"/>
        <c:auto val="1"/>
        <c:lblAlgn val="ctr"/>
        <c:lblOffset val="100"/>
        <c:noMultiLvlLbl val="0"/>
      </c:catAx>
      <c:valAx>
        <c:axId val="1684132320"/>
        <c:scaling>
          <c:orientation val="minMax"/>
        </c:scaling>
        <c:delete val="1"/>
        <c:axPos val="t"/>
        <c:numFmt formatCode="0%" sourceLinked="1"/>
        <c:majorTickMark val="none"/>
        <c:minorTickMark val="none"/>
        <c:tickLblPos val="nextTo"/>
        <c:crossAx val="1873689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CL"/>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7750070205932"/>
          <c:y val="8.4063769380180703E-2"/>
          <c:w val="0.79227560273246467"/>
          <c:h val="0.65730194866736102"/>
        </c:manualLayout>
      </c:layout>
      <c:barChart>
        <c:barDir val="bar"/>
        <c:grouping val="percentStacked"/>
        <c:varyColors val="0"/>
        <c:ser>
          <c:idx val="0"/>
          <c:order val="0"/>
          <c:tx>
            <c:strRef>
              <c:f>'24'!$B$10</c:f>
              <c:strCache>
                <c:ptCount val="1"/>
                <c:pt idx="0">
                  <c:v> No los conozco </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'24'!$A$11:$A$14</c:f>
              <c:strCache>
                <c:ptCount val="4"/>
                <c:pt idx="0">
                  <c:v>  Micro </c:v>
                </c:pt>
                <c:pt idx="1">
                  <c:v> Pequeña </c:v>
                </c:pt>
                <c:pt idx="2">
                  <c:v> Mediana y Grande </c:v>
                </c:pt>
                <c:pt idx="3">
                  <c:v> Total </c:v>
                </c:pt>
              </c:strCache>
            </c:strRef>
          </c:cat>
          <c:val>
            <c:numRef>
              <c:f>'24'!$B$11:$B$14</c:f>
              <c:numCache>
                <c:formatCode>0%</c:formatCode>
                <c:ptCount val="4"/>
                <c:pt idx="0">
                  <c:v>0.59405940594059403</c:v>
                </c:pt>
                <c:pt idx="1">
                  <c:v>0.76190476190476186</c:v>
                </c:pt>
                <c:pt idx="2">
                  <c:v>0.5</c:v>
                </c:pt>
                <c:pt idx="3">
                  <c:v>0.61363636363636365</c:v>
                </c:pt>
              </c:numCache>
            </c:numRef>
          </c:val>
          <c:extLst>
            <c:ext xmlns:c16="http://schemas.microsoft.com/office/drawing/2014/chart" uri="{C3380CC4-5D6E-409C-BE32-E72D297353CC}">
              <c16:uniqueId val="{00000000-8EE2-48FE-8E7A-187AF6428E49}"/>
            </c:ext>
          </c:extLst>
        </c:ser>
        <c:ser>
          <c:idx val="1"/>
          <c:order val="1"/>
          <c:tx>
            <c:strRef>
              <c:f>'24'!$C$10</c:f>
              <c:strCache>
                <c:ptCount val="1"/>
                <c:pt idx="0">
                  <c:v> Los estoy utilizando </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8EE2-48FE-8E7A-187AF6428E49}"/>
                </c:ext>
              </c:extLst>
            </c:dLbl>
            <c:dLbl>
              <c:idx val="2"/>
              <c:delete val="1"/>
              <c:extLst>
                <c:ext xmlns:c15="http://schemas.microsoft.com/office/drawing/2012/chart" uri="{CE6537A1-D6FC-4f65-9D91-7224C49458BB}"/>
                <c:ext xmlns:c16="http://schemas.microsoft.com/office/drawing/2014/chart" uri="{C3380CC4-5D6E-409C-BE32-E72D297353CC}">
                  <c16:uniqueId val="{00000003-8EE2-48FE-8E7A-187AF6428E49}"/>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'24'!$A$11:$A$14</c:f>
              <c:strCache>
                <c:ptCount val="4"/>
                <c:pt idx="0">
                  <c:v>  Micro </c:v>
                </c:pt>
                <c:pt idx="1">
                  <c:v> Pequeña </c:v>
                </c:pt>
                <c:pt idx="2">
                  <c:v> Mediana y Grande </c:v>
                </c:pt>
                <c:pt idx="3">
                  <c:v> Total </c:v>
                </c:pt>
              </c:strCache>
            </c:strRef>
          </c:cat>
          <c:val>
            <c:numRef>
              <c:f>'24'!$C$11:$C$14</c:f>
              <c:numCache>
                <c:formatCode>0%</c:formatCode>
                <c:ptCount val="4"/>
                <c:pt idx="0">
                  <c:v>9.9009900990099011E-3</c:v>
                </c:pt>
                <c:pt idx="1">
                  <c:v>0</c:v>
                </c:pt>
                <c:pt idx="2">
                  <c:v>0</c:v>
                </c:pt>
                <c:pt idx="3">
                  <c:v>7.575757575757576E-3</c:v>
                </c:pt>
              </c:numCache>
            </c:numRef>
          </c:val>
          <c:extLst>
            <c:ext xmlns:c16="http://schemas.microsoft.com/office/drawing/2014/chart" uri="{C3380CC4-5D6E-409C-BE32-E72D297353CC}">
              <c16:uniqueId val="{00000001-8EE2-48FE-8E7A-187AF6428E49}"/>
            </c:ext>
          </c:extLst>
        </c:ser>
        <c:ser>
          <c:idx val="2"/>
          <c:order val="2"/>
          <c:tx>
            <c:strRef>
              <c:f>'24'!$D$10</c:f>
              <c:strCache>
                <c:ptCount val="1"/>
                <c:pt idx="0">
                  <c:v> Sí, pero no los estoy utilizando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'24'!$A$11:$A$14</c:f>
              <c:strCache>
                <c:ptCount val="4"/>
                <c:pt idx="0">
                  <c:v>  Micro </c:v>
                </c:pt>
                <c:pt idx="1">
                  <c:v> Pequeña </c:v>
                </c:pt>
                <c:pt idx="2">
                  <c:v> Mediana y Grande </c:v>
                </c:pt>
                <c:pt idx="3">
                  <c:v> Total </c:v>
                </c:pt>
              </c:strCache>
            </c:strRef>
          </c:cat>
          <c:val>
            <c:numRef>
              <c:f>'24'!$D$11:$D$14</c:f>
              <c:numCache>
                <c:formatCode>0%</c:formatCode>
                <c:ptCount val="4"/>
                <c:pt idx="0">
                  <c:v>0.39603960396039606</c:v>
                </c:pt>
                <c:pt idx="1">
                  <c:v>0.23809523809523808</c:v>
                </c:pt>
                <c:pt idx="2">
                  <c:v>0.5</c:v>
                </c:pt>
                <c:pt idx="3">
                  <c:v>0.37878787878787878</c:v>
                </c:pt>
              </c:numCache>
            </c:numRef>
          </c:val>
          <c:extLst>
            <c:ext xmlns:c16="http://schemas.microsoft.com/office/drawing/2014/chart" uri="{C3380CC4-5D6E-409C-BE32-E72D297353CC}">
              <c16:uniqueId val="{00000002-8EE2-48FE-8E7A-187AF6428E49}"/>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7264322366611976"/>
          <c:y val="0.77758652209416168"/>
          <c:w val="0.76528042775700966"/>
          <c:h val="0.190690064228867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521786126083"/>
          <c:y val="7.6254809901562914E-2"/>
          <c:w val="0.83485852588847653"/>
          <c:h val="0.65697508671261362"/>
        </c:manualLayout>
      </c:layout>
      <c:barChart>
        <c:barDir val="bar"/>
        <c:grouping val="percentStacked"/>
        <c:varyColors val="0"/>
        <c:ser>
          <c:idx val="0"/>
          <c:order val="0"/>
          <c:tx>
            <c:strRef>
              <c:f>'6 (2)'!$B$9</c:f>
              <c:strCache>
                <c:ptCount val="1"/>
                <c:pt idx="0">
                  <c:v>La empresa cerró o está en proceso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'6 (2)'!$A$10:$A$13</c:f>
              <c:strCache>
                <c:ptCount val="4"/>
                <c:pt idx="0">
                  <c:v> Micro</c:v>
                </c:pt>
                <c:pt idx="1">
                  <c:v>Pequeña</c:v>
                </c:pt>
                <c:pt idx="2">
                  <c:v>Mediana y Grandes</c:v>
                </c:pt>
                <c:pt idx="3">
                  <c:v>Total</c:v>
                </c:pt>
              </c:strCache>
            </c:strRef>
          </c:cat>
          <c:val>
            <c:numRef>
              <c:f>'6 (2)'!$B$10:$B$13</c:f>
              <c:numCache>
                <c:formatCode>0%</c:formatCode>
                <c:ptCount val="4"/>
                <c:pt idx="0">
                  <c:v>0.26811594202898553</c:v>
                </c:pt>
                <c:pt idx="1">
                  <c:v>0.3</c:v>
                </c:pt>
                <c:pt idx="2">
                  <c:v>9.0909090909090912E-2</c:v>
                </c:pt>
                <c:pt idx="3">
                  <c:v>0.26256983240223464</c:v>
                </c:pt>
              </c:numCache>
            </c:numRef>
          </c:val>
          <c:extLst>
            <c:ext xmlns:c16="http://schemas.microsoft.com/office/drawing/2014/chart" uri="{C3380CC4-5D6E-409C-BE32-E72D297353CC}">
              <c16:uniqueId val="{00000000-0B43-4A42-8701-5EED98AA37E0}"/>
            </c:ext>
          </c:extLst>
        </c:ser>
        <c:ser>
          <c:idx val="1"/>
          <c:order val="1"/>
          <c:tx>
            <c:strRef>
              <c:f>'6 (2)'!$C$9</c:f>
              <c:strCache>
                <c:ptCount val="1"/>
                <c:pt idx="0">
                  <c:v>Las ventas/ingresos se han reducido</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'6 (2)'!$A$10:$A$13</c:f>
              <c:strCache>
                <c:ptCount val="4"/>
                <c:pt idx="0">
                  <c:v> Micro</c:v>
                </c:pt>
                <c:pt idx="1">
                  <c:v>Pequeña</c:v>
                </c:pt>
                <c:pt idx="2">
                  <c:v>Mediana y Grandes</c:v>
                </c:pt>
                <c:pt idx="3">
                  <c:v>Total</c:v>
                </c:pt>
              </c:strCache>
            </c:strRef>
          </c:cat>
          <c:val>
            <c:numRef>
              <c:f>'6 (2)'!$C$10:$C$13</c:f>
              <c:numCache>
                <c:formatCode>0%</c:formatCode>
                <c:ptCount val="4"/>
                <c:pt idx="0">
                  <c:v>0.62318840579710144</c:v>
                </c:pt>
                <c:pt idx="1">
                  <c:v>0.56666666666666665</c:v>
                </c:pt>
                <c:pt idx="2">
                  <c:v>0.54545454545454541</c:v>
                </c:pt>
                <c:pt idx="3">
                  <c:v>0.60893854748603349</c:v>
                </c:pt>
              </c:numCache>
            </c:numRef>
          </c:val>
          <c:extLst>
            <c:ext xmlns:c16="http://schemas.microsoft.com/office/drawing/2014/chart" uri="{C3380CC4-5D6E-409C-BE32-E72D297353CC}">
              <c16:uniqueId val="{00000001-0B43-4A42-8701-5EED98AA37E0}"/>
            </c:ext>
          </c:extLst>
        </c:ser>
        <c:ser>
          <c:idx val="2"/>
          <c:order val="2"/>
          <c:tx>
            <c:strRef>
              <c:f>'6 (2)'!$D$9</c:f>
              <c:strCache>
                <c:ptCount val="1"/>
                <c:pt idx="0">
                  <c:v>Las ventas/ingresos se han mantenido</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'6 (2)'!$A$10:$A$13</c:f>
              <c:strCache>
                <c:ptCount val="4"/>
                <c:pt idx="0">
                  <c:v> Micro</c:v>
                </c:pt>
                <c:pt idx="1">
                  <c:v>Pequeña</c:v>
                </c:pt>
                <c:pt idx="2">
                  <c:v>Mediana y Grandes</c:v>
                </c:pt>
                <c:pt idx="3">
                  <c:v>Total</c:v>
                </c:pt>
              </c:strCache>
            </c:strRef>
          </c:cat>
          <c:val>
            <c:numRef>
              <c:f>'6 (2)'!$D$10:$D$13</c:f>
              <c:numCache>
                <c:formatCode>0%</c:formatCode>
                <c:ptCount val="4"/>
                <c:pt idx="0">
                  <c:v>5.7971014492753624E-2</c:v>
                </c:pt>
                <c:pt idx="1">
                  <c:v>0.13333333333333333</c:v>
                </c:pt>
                <c:pt idx="2">
                  <c:v>0.27272727272727271</c:v>
                </c:pt>
                <c:pt idx="3">
                  <c:v>8.3798882681564241E-2</c:v>
                </c:pt>
              </c:numCache>
            </c:numRef>
          </c:val>
          <c:extLst>
            <c:ext xmlns:c16="http://schemas.microsoft.com/office/drawing/2014/chart" uri="{C3380CC4-5D6E-409C-BE32-E72D297353CC}">
              <c16:uniqueId val="{00000002-0B43-4A42-8701-5EED98AA37E0}"/>
            </c:ext>
          </c:extLst>
        </c:ser>
        <c:ser>
          <c:idx val="3"/>
          <c:order val="3"/>
          <c:tx>
            <c:strRef>
              <c:f>'6 (2)'!$E$9</c:f>
              <c:strCache>
                <c:ptCount val="1"/>
                <c:pt idx="0">
                  <c:v>Las ventas/ingresos han aumentado</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0B43-4A42-8701-5EED98AA37E0}"/>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'6 (2)'!$A$10:$A$13</c:f>
              <c:strCache>
                <c:ptCount val="4"/>
                <c:pt idx="0">
                  <c:v> Micro</c:v>
                </c:pt>
                <c:pt idx="1">
                  <c:v>Pequeña</c:v>
                </c:pt>
                <c:pt idx="2">
                  <c:v>Mediana y Grandes</c:v>
                </c:pt>
                <c:pt idx="3">
                  <c:v>Total</c:v>
                </c:pt>
              </c:strCache>
            </c:strRef>
          </c:cat>
          <c:val>
            <c:numRef>
              <c:f>'6 (2)'!$E$10:$E$13</c:f>
              <c:numCache>
                <c:formatCode>0%</c:formatCode>
                <c:ptCount val="4"/>
                <c:pt idx="0">
                  <c:v>2.8985507246376812E-2</c:v>
                </c:pt>
                <c:pt idx="1">
                  <c:v>0</c:v>
                </c:pt>
                <c:pt idx="2">
                  <c:v>9.0909090909090912E-2</c:v>
                </c:pt>
                <c:pt idx="3">
                  <c:v>2.7932960893854747E-2</c:v>
                </c:pt>
              </c:numCache>
            </c:numRef>
          </c:val>
          <c:extLst>
            <c:ext xmlns:c16="http://schemas.microsoft.com/office/drawing/2014/chart" uri="{C3380CC4-5D6E-409C-BE32-E72D297353CC}">
              <c16:uniqueId val="{00000003-0B43-4A42-8701-5EED98AA37E0}"/>
            </c:ext>
          </c:extLst>
        </c:ser>
        <c:ser>
          <c:idx val="4"/>
          <c:order val="4"/>
          <c:tx>
            <c:strRef>
              <c:f>'6 (2)'!$F$9</c:f>
              <c:strCache>
                <c:ptCount val="1"/>
                <c:pt idx="0">
                  <c:v>No aplica</c:v>
                </c:pt>
              </c:strCache>
            </c:strRef>
          </c:tx>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0B43-4A42-8701-5EED98AA37E0}"/>
                </c:ext>
              </c:extLst>
            </c:dLbl>
            <c:dLbl>
              <c:idx val="2"/>
              <c:delete val="1"/>
              <c:extLst>
                <c:ext xmlns:c15="http://schemas.microsoft.com/office/drawing/2012/chart" uri="{CE6537A1-D6FC-4f65-9D91-7224C49458BB}"/>
                <c:ext xmlns:c16="http://schemas.microsoft.com/office/drawing/2014/chart" uri="{C3380CC4-5D6E-409C-BE32-E72D297353CC}">
                  <c16:uniqueId val="{00000007-0B43-4A42-8701-5EED98AA37E0}"/>
                </c:ext>
              </c:extLst>
            </c:dLbl>
            <c:dLbl>
              <c:idx val="3"/>
              <c:layout>
                <c:manualLayout>
                  <c:x val="3.6303143251915646E-3"/>
                  <c:y val="-2.65633526548606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43-4A42-8701-5EED98AA37E0}"/>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'6 (2)'!$A$10:$A$13</c:f>
              <c:strCache>
                <c:ptCount val="4"/>
                <c:pt idx="0">
                  <c:v> Micro</c:v>
                </c:pt>
                <c:pt idx="1">
                  <c:v>Pequeña</c:v>
                </c:pt>
                <c:pt idx="2">
                  <c:v>Mediana y Grandes</c:v>
                </c:pt>
                <c:pt idx="3">
                  <c:v>Total</c:v>
                </c:pt>
              </c:strCache>
            </c:strRef>
          </c:cat>
          <c:val>
            <c:numRef>
              <c:f>'6 (2)'!$F$10:$F$13</c:f>
              <c:numCache>
                <c:formatCode>0%</c:formatCode>
                <c:ptCount val="4"/>
                <c:pt idx="0">
                  <c:v>2.1739130434782608E-2</c:v>
                </c:pt>
                <c:pt idx="1">
                  <c:v>0</c:v>
                </c:pt>
                <c:pt idx="2">
                  <c:v>0</c:v>
                </c:pt>
                <c:pt idx="3">
                  <c:v>1.6759776536312849E-2</c:v>
                </c:pt>
              </c:numCache>
            </c:numRef>
          </c:val>
          <c:extLst>
            <c:ext xmlns:c16="http://schemas.microsoft.com/office/drawing/2014/chart" uri="{C3380CC4-5D6E-409C-BE32-E72D297353CC}">
              <c16:uniqueId val="{00000004-0B43-4A42-8701-5EED98AA37E0}"/>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3566208310103928"/>
          <c:y val="0.78370026665841186"/>
          <c:w val="0.78918107255111702"/>
          <c:h val="0.189736380686727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7750070205932"/>
          <c:y val="2.9984679266957227E-2"/>
          <c:w val="0.81291396574615193"/>
          <c:h val="0.69605472880070296"/>
        </c:manualLayout>
      </c:layout>
      <c:barChart>
        <c:barDir val="bar"/>
        <c:grouping val="percentStacked"/>
        <c:varyColors val="0"/>
        <c:ser>
          <c:idx val="0"/>
          <c:order val="0"/>
          <c:tx>
            <c:strRef>
              <c:f>'25'!$B$10</c:f>
              <c:strCache>
                <c:ptCount val="1"/>
                <c:pt idx="0">
                  <c:v> No la conozco </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'25'!$A$11:$A$14</c:f>
              <c:strCache>
                <c:ptCount val="4"/>
                <c:pt idx="0">
                  <c:v>  Micro </c:v>
                </c:pt>
                <c:pt idx="1">
                  <c:v> Pequeña </c:v>
                </c:pt>
                <c:pt idx="2">
                  <c:v> Mediana y Grande </c:v>
                </c:pt>
                <c:pt idx="3">
                  <c:v> Total </c:v>
                </c:pt>
              </c:strCache>
            </c:strRef>
          </c:cat>
          <c:val>
            <c:numRef>
              <c:f>'25'!$B$11:$B$14</c:f>
              <c:numCache>
                <c:formatCode>0%</c:formatCode>
                <c:ptCount val="4"/>
                <c:pt idx="0">
                  <c:v>0.5544554455445545</c:v>
                </c:pt>
                <c:pt idx="1">
                  <c:v>0.5714285714285714</c:v>
                </c:pt>
                <c:pt idx="2">
                  <c:v>0.3</c:v>
                </c:pt>
                <c:pt idx="3">
                  <c:v>0.53787878787878785</c:v>
                </c:pt>
              </c:numCache>
            </c:numRef>
          </c:val>
          <c:extLst>
            <c:ext xmlns:c16="http://schemas.microsoft.com/office/drawing/2014/chart" uri="{C3380CC4-5D6E-409C-BE32-E72D297353CC}">
              <c16:uniqueId val="{00000000-05A2-4524-A386-6ED5176DE89B}"/>
            </c:ext>
          </c:extLst>
        </c:ser>
        <c:ser>
          <c:idx val="1"/>
          <c:order val="1"/>
          <c:tx>
            <c:strRef>
              <c:f>'25'!$C$10</c:f>
              <c:strCache>
                <c:ptCount val="1"/>
                <c:pt idx="0">
                  <c:v> La uso para llenar vacantes </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'25'!$A$11:$A$14</c:f>
              <c:strCache>
                <c:ptCount val="4"/>
                <c:pt idx="0">
                  <c:v>  Micro </c:v>
                </c:pt>
                <c:pt idx="1">
                  <c:v> Pequeña </c:v>
                </c:pt>
                <c:pt idx="2">
                  <c:v> Mediana y Grande </c:v>
                </c:pt>
                <c:pt idx="3">
                  <c:v> Total </c:v>
                </c:pt>
              </c:strCache>
            </c:strRef>
          </c:cat>
          <c:val>
            <c:numRef>
              <c:f>'25'!$C$11:$C$14</c:f>
              <c:numCache>
                <c:formatCode>0%</c:formatCode>
                <c:ptCount val="4"/>
                <c:pt idx="0">
                  <c:v>4.9504950495049507E-2</c:v>
                </c:pt>
                <c:pt idx="1">
                  <c:v>4.7619047619047616E-2</c:v>
                </c:pt>
                <c:pt idx="2">
                  <c:v>0.2</c:v>
                </c:pt>
                <c:pt idx="3">
                  <c:v>6.0606060606060608E-2</c:v>
                </c:pt>
              </c:numCache>
            </c:numRef>
          </c:val>
          <c:extLst>
            <c:ext xmlns:c16="http://schemas.microsoft.com/office/drawing/2014/chart" uri="{C3380CC4-5D6E-409C-BE32-E72D297353CC}">
              <c16:uniqueId val="{00000001-05A2-4524-A386-6ED5176DE89B}"/>
            </c:ext>
          </c:extLst>
        </c:ser>
        <c:ser>
          <c:idx val="2"/>
          <c:order val="2"/>
          <c:tx>
            <c:strRef>
              <c:f>'25'!$D$10</c:f>
              <c:strCache>
                <c:ptCount val="1"/>
                <c:pt idx="0">
                  <c:v> Sí, pero no la uso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'25'!$A$11:$A$14</c:f>
              <c:strCache>
                <c:ptCount val="4"/>
                <c:pt idx="0">
                  <c:v>  Micro </c:v>
                </c:pt>
                <c:pt idx="1">
                  <c:v> Pequeña </c:v>
                </c:pt>
                <c:pt idx="2">
                  <c:v> Mediana y Grande </c:v>
                </c:pt>
                <c:pt idx="3">
                  <c:v> Total </c:v>
                </c:pt>
              </c:strCache>
            </c:strRef>
          </c:cat>
          <c:val>
            <c:numRef>
              <c:f>'25'!$D$11:$D$14</c:f>
              <c:numCache>
                <c:formatCode>0%</c:formatCode>
                <c:ptCount val="4"/>
                <c:pt idx="0">
                  <c:v>0.39603960396039606</c:v>
                </c:pt>
                <c:pt idx="1">
                  <c:v>0.38095238095238093</c:v>
                </c:pt>
                <c:pt idx="2">
                  <c:v>0.5</c:v>
                </c:pt>
                <c:pt idx="3">
                  <c:v>0.40151515151515149</c:v>
                </c:pt>
              </c:numCache>
            </c:numRef>
          </c:val>
          <c:extLst>
            <c:ext xmlns:c16="http://schemas.microsoft.com/office/drawing/2014/chart" uri="{C3380CC4-5D6E-409C-BE32-E72D297353CC}">
              <c16:uniqueId val="{00000002-05A2-4524-A386-6ED5176DE89B}"/>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747047155197119"/>
          <c:y val="0.79265339562015646"/>
          <c:w val="0.79071786607195615"/>
          <c:h val="0.135498146167296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44407798971242"/>
          <c:y val="3.0665965103141471E-2"/>
          <c:w val="0.81739488394233573"/>
          <c:h val="0.68078530334171217"/>
        </c:manualLayout>
      </c:layout>
      <c:barChart>
        <c:barDir val="bar"/>
        <c:grouping val="percentStacked"/>
        <c:varyColors val="0"/>
        <c:ser>
          <c:idx val="0"/>
          <c:order val="0"/>
          <c:tx>
            <c:strRef>
              <c:f>'26'!$B$10</c:f>
              <c:strCache>
                <c:ptCount val="1"/>
                <c:pt idx="0">
                  <c:v> No los conozco </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'26'!$A$11:$A$14</c:f>
              <c:strCache>
                <c:ptCount val="4"/>
                <c:pt idx="0">
                  <c:v>  Micro </c:v>
                </c:pt>
                <c:pt idx="1">
                  <c:v> Pequeña </c:v>
                </c:pt>
                <c:pt idx="2">
                  <c:v> Mediana y Grande </c:v>
                </c:pt>
                <c:pt idx="3">
                  <c:v> Total </c:v>
                </c:pt>
              </c:strCache>
            </c:strRef>
          </c:cat>
          <c:val>
            <c:numRef>
              <c:f>'26'!$B$11:$B$14</c:f>
              <c:numCache>
                <c:formatCode>0%</c:formatCode>
                <c:ptCount val="4"/>
                <c:pt idx="0">
                  <c:v>0.54455445544554459</c:v>
                </c:pt>
                <c:pt idx="1">
                  <c:v>0.38095238095238093</c:v>
                </c:pt>
                <c:pt idx="2">
                  <c:v>0.125</c:v>
                </c:pt>
                <c:pt idx="3">
                  <c:v>0.49230769230769234</c:v>
                </c:pt>
              </c:numCache>
            </c:numRef>
          </c:val>
          <c:extLst>
            <c:ext xmlns:c16="http://schemas.microsoft.com/office/drawing/2014/chart" uri="{C3380CC4-5D6E-409C-BE32-E72D297353CC}">
              <c16:uniqueId val="{00000000-E7E7-4365-A073-5C8071EAC748}"/>
            </c:ext>
          </c:extLst>
        </c:ser>
        <c:ser>
          <c:idx val="1"/>
          <c:order val="1"/>
          <c:tx>
            <c:strRef>
              <c:f>'26'!$C$10</c:f>
              <c:strCache>
                <c:ptCount val="1"/>
                <c:pt idx="0">
                  <c:v> Sí, la estoy utilizando </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'26'!$A$11:$A$14</c:f>
              <c:strCache>
                <c:ptCount val="4"/>
                <c:pt idx="0">
                  <c:v>  Micro </c:v>
                </c:pt>
                <c:pt idx="1">
                  <c:v> Pequeña </c:v>
                </c:pt>
                <c:pt idx="2">
                  <c:v> Mediana y Grande </c:v>
                </c:pt>
                <c:pt idx="3">
                  <c:v> Total </c:v>
                </c:pt>
              </c:strCache>
            </c:strRef>
          </c:cat>
          <c:val>
            <c:numRef>
              <c:f>'26'!$C$11:$C$14</c:f>
              <c:numCache>
                <c:formatCode>0%</c:formatCode>
                <c:ptCount val="4"/>
                <c:pt idx="0">
                  <c:v>3.9603960396039604E-2</c:v>
                </c:pt>
                <c:pt idx="1">
                  <c:v>4.7619047619047616E-2</c:v>
                </c:pt>
                <c:pt idx="2">
                  <c:v>0.875</c:v>
                </c:pt>
                <c:pt idx="3">
                  <c:v>9.2307692307692313E-2</c:v>
                </c:pt>
              </c:numCache>
            </c:numRef>
          </c:val>
          <c:extLst>
            <c:ext xmlns:c16="http://schemas.microsoft.com/office/drawing/2014/chart" uri="{C3380CC4-5D6E-409C-BE32-E72D297353CC}">
              <c16:uniqueId val="{00000001-E7E7-4365-A073-5C8071EAC748}"/>
            </c:ext>
          </c:extLst>
        </c:ser>
        <c:ser>
          <c:idx val="2"/>
          <c:order val="2"/>
          <c:tx>
            <c:strRef>
              <c:f>'26'!$D$10</c:f>
              <c:strCache>
                <c:ptCount val="1"/>
                <c:pt idx="0">
                  <c:v> Sí, pero no la uso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'26'!$A$11:$A$14</c:f>
              <c:strCache>
                <c:ptCount val="4"/>
                <c:pt idx="0">
                  <c:v>  Micro </c:v>
                </c:pt>
                <c:pt idx="1">
                  <c:v> Pequeña </c:v>
                </c:pt>
                <c:pt idx="2">
                  <c:v> Mediana y Grande </c:v>
                </c:pt>
                <c:pt idx="3">
                  <c:v> Total </c:v>
                </c:pt>
              </c:strCache>
            </c:strRef>
          </c:cat>
          <c:val>
            <c:numRef>
              <c:f>'26'!$D$11:$D$14</c:f>
              <c:numCache>
                <c:formatCode>0%</c:formatCode>
                <c:ptCount val="4"/>
                <c:pt idx="0">
                  <c:v>0.41584158415841582</c:v>
                </c:pt>
                <c:pt idx="1">
                  <c:v>0.5714285714285714</c:v>
                </c:pt>
                <c:pt idx="2">
                  <c:v>0.25</c:v>
                </c:pt>
                <c:pt idx="3">
                  <c:v>0.43076923076923079</c:v>
                </c:pt>
              </c:numCache>
            </c:numRef>
          </c:val>
          <c:extLst>
            <c:ext xmlns:c16="http://schemas.microsoft.com/office/drawing/2014/chart" uri="{C3380CC4-5D6E-409C-BE32-E72D297353CC}">
              <c16:uniqueId val="{00000002-E7E7-4365-A073-5C8071EAC748}"/>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6956097209856183"/>
          <c:y val="0.75895453863966467"/>
          <c:w val="0.79371384400168377"/>
          <c:h val="0.206072431824203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07615820464393"/>
          <c:y val="8.2065318930064315E-2"/>
          <c:w val="0.81485465290181436"/>
          <c:h val="0.67943572439904476"/>
        </c:manualLayout>
      </c:layout>
      <c:barChart>
        <c:barDir val="bar"/>
        <c:grouping val="percentStacked"/>
        <c:varyColors val="0"/>
        <c:ser>
          <c:idx val="0"/>
          <c:order val="0"/>
          <c:tx>
            <c:strRef>
              <c:f>'7 (2)'!$B$9</c:f>
              <c:strCache>
                <c:ptCount val="1"/>
                <c:pt idx="0">
                  <c:v>Han bajado un 25% o menos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'7 (2)'!$A$10:$A$13</c:f>
              <c:strCache>
                <c:ptCount val="4"/>
                <c:pt idx="0">
                  <c:v> Micro</c:v>
                </c:pt>
                <c:pt idx="1">
                  <c:v>Pequeña</c:v>
                </c:pt>
                <c:pt idx="2">
                  <c:v>Mediana y Grandes</c:v>
                </c:pt>
                <c:pt idx="3">
                  <c:v>Total</c:v>
                </c:pt>
              </c:strCache>
            </c:strRef>
          </c:cat>
          <c:val>
            <c:numRef>
              <c:f>'7 (2)'!$B$10:$B$13</c:f>
              <c:numCache>
                <c:formatCode>0%</c:formatCode>
                <c:ptCount val="4"/>
                <c:pt idx="0">
                  <c:v>8.1395348837209308E-2</c:v>
                </c:pt>
                <c:pt idx="1">
                  <c:v>0.23529411764705882</c:v>
                </c:pt>
                <c:pt idx="2">
                  <c:v>0.2</c:v>
                </c:pt>
                <c:pt idx="3">
                  <c:v>0.11009174311926606</c:v>
                </c:pt>
              </c:numCache>
            </c:numRef>
          </c:val>
          <c:extLst>
            <c:ext xmlns:c16="http://schemas.microsoft.com/office/drawing/2014/chart" uri="{C3380CC4-5D6E-409C-BE32-E72D297353CC}">
              <c16:uniqueId val="{00000000-62CA-4C6E-A52C-5CA80D387B34}"/>
            </c:ext>
          </c:extLst>
        </c:ser>
        <c:ser>
          <c:idx val="1"/>
          <c:order val="1"/>
          <c:tx>
            <c:strRef>
              <c:f>'7 (2)'!$C$9</c:f>
              <c:strCache>
                <c:ptCount val="1"/>
                <c:pt idx="0">
                  <c:v>Han bajado entre 25% y 50%</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'7 (2)'!$A$10:$A$13</c:f>
              <c:strCache>
                <c:ptCount val="4"/>
                <c:pt idx="0">
                  <c:v> Micro</c:v>
                </c:pt>
                <c:pt idx="1">
                  <c:v>Pequeña</c:v>
                </c:pt>
                <c:pt idx="2">
                  <c:v>Mediana y Grandes</c:v>
                </c:pt>
                <c:pt idx="3">
                  <c:v>Total</c:v>
                </c:pt>
              </c:strCache>
            </c:strRef>
          </c:cat>
          <c:val>
            <c:numRef>
              <c:f>'7 (2)'!$C$10:$C$13</c:f>
              <c:numCache>
                <c:formatCode>0%</c:formatCode>
                <c:ptCount val="4"/>
                <c:pt idx="0">
                  <c:v>0.1744186046511628</c:v>
                </c:pt>
                <c:pt idx="1">
                  <c:v>0.29411764705882354</c:v>
                </c:pt>
                <c:pt idx="2">
                  <c:v>0.4</c:v>
                </c:pt>
                <c:pt idx="3">
                  <c:v>0.20183486238532111</c:v>
                </c:pt>
              </c:numCache>
            </c:numRef>
          </c:val>
          <c:extLst>
            <c:ext xmlns:c16="http://schemas.microsoft.com/office/drawing/2014/chart" uri="{C3380CC4-5D6E-409C-BE32-E72D297353CC}">
              <c16:uniqueId val="{00000001-62CA-4C6E-A52C-5CA80D387B34}"/>
            </c:ext>
          </c:extLst>
        </c:ser>
        <c:ser>
          <c:idx val="2"/>
          <c:order val="2"/>
          <c:tx>
            <c:strRef>
              <c:f>'7 (2)'!$D$9</c:f>
              <c:strCache>
                <c:ptCount val="1"/>
                <c:pt idx="0">
                  <c:v>Han bajado entre 50% y 75%</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'7 (2)'!$A$10:$A$13</c:f>
              <c:strCache>
                <c:ptCount val="4"/>
                <c:pt idx="0">
                  <c:v> Micro</c:v>
                </c:pt>
                <c:pt idx="1">
                  <c:v>Pequeña</c:v>
                </c:pt>
                <c:pt idx="2">
                  <c:v>Mediana y Grandes</c:v>
                </c:pt>
                <c:pt idx="3">
                  <c:v>Total</c:v>
                </c:pt>
              </c:strCache>
            </c:strRef>
          </c:cat>
          <c:val>
            <c:numRef>
              <c:f>'7 (2)'!$D$10:$D$13</c:f>
              <c:numCache>
                <c:formatCode>0%</c:formatCode>
                <c:ptCount val="4"/>
                <c:pt idx="0">
                  <c:v>0.1744186046511628</c:v>
                </c:pt>
                <c:pt idx="1">
                  <c:v>0.17647058823529413</c:v>
                </c:pt>
                <c:pt idx="2">
                  <c:v>0.2</c:v>
                </c:pt>
                <c:pt idx="3">
                  <c:v>0.1743119266055046</c:v>
                </c:pt>
              </c:numCache>
            </c:numRef>
          </c:val>
          <c:extLst>
            <c:ext xmlns:c16="http://schemas.microsoft.com/office/drawing/2014/chart" uri="{C3380CC4-5D6E-409C-BE32-E72D297353CC}">
              <c16:uniqueId val="{00000002-62CA-4C6E-A52C-5CA80D387B34}"/>
            </c:ext>
          </c:extLst>
        </c:ser>
        <c:ser>
          <c:idx val="3"/>
          <c:order val="3"/>
          <c:tx>
            <c:strRef>
              <c:f>'7 (2)'!$E$9</c:f>
              <c:strCache>
                <c:ptCount val="1"/>
                <c:pt idx="0">
                  <c:v>Han bajado más del 75%</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'7 (2)'!$A$10:$A$13</c:f>
              <c:strCache>
                <c:ptCount val="4"/>
                <c:pt idx="0">
                  <c:v> Micro</c:v>
                </c:pt>
                <c:pt idx="1">
                  <c:v>Pequeña</c:v>
                </c:pt>
                <c:pt idx="2">
                  <c:v>Mediana y Grandes</c:v>
                </c:pt>
                <c:pt idx="3">
                  <c:v>Total</c:v>
                </c:pt>
              </c:strCache>
            </c:strRef>
          </c:cat>
          <c:val>
            <c:numRef>
              <c:f>'7 (2)'!$E$10:$E$13</c:f>
              <c:numCache>
                <c:formatCode>0%</c:formatCode>
                <c:ptCount val="4"/>
                <c:pt idx="0">
                  <c:v>0.30232558139534882</c:v>
                </c:pt>
                <c:pt idx="1">
                  <c:v>0.29411764705882354</c:v>
                </c:pt>
                <c:pt idx="2">
                  <c:v>0.4</c:v>
                </c:pt>
                <c:pt idx="3">
                  <c:v>0.30275229357798167</c:v>
                </c:pt>
              </c:numCache>
            </c:numRef>
          </c:val>
          <c:extLst>
            <c:ext xmlns:c16="http://schemas.microsoft.com/office/drawing/2014/chart" uri="{C3380CC4-5D6E-409C-BE32-E72D297353CC}">
              <c16:uniqueId val="{00000003-62CA-4C6E-A52C-5CA80D387B34}"/>
            </c:ext>
          </c:extLst>
        </c:ser>
        <c:ser>
          <c:idx val="4"/>
          <c:order val="4"/>
          <c:tx>
            <c:strRef>
              <c:f>'7 (2)'!$F$9</c:f>
              <c:strCache>
                <c:ptCount val="1"/>
                <c:pt idx="0">
                  <c:v>La empresa no ha podido vender</c:v>
                </c:pt>
              </c:strCache>
            </c:strRef>
          </c:tx>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62CA-4C6E-A52C-5CA80D387B34}"/>
                </c:ext>
              </c:extLst>
            </c:dLbl>
            <c:dLbl>
              <c:idx val="2"/>
              <c:delete val="1"/>
              <c:extLst>
                <c:ext xmlns:c15="http://schemas.microsoft.com/office/drawing/2012/chart" uri="{CE6537A1-D6FC-4f65-9D91-7224C49458BB}"/>
                <c:ext xmlns:c16="http://schemas.microsoft.com/office/drawing/2014/chart" uri="{C3380CC4-5D6E-409C-BE32-E72D297353CC}">
                  <c16:uniqueId val="{00000006-62CA-4C6E-A52C-5CA80D387B34}"/>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'7 (2)'!$A$10:$A$13</c:f>
              <c:strCache>
                <c:ptCount val="4"/>
                <c:pt idx="0">
                  <c:v> Micro</c:v>
                </c:pt>
                <c:pt idx="1">
                  <c:v>Pequeña</c:v>
                </c:pt>
                <c:pt idx="2">
                  <c:v>Mediana y Grandes</c:v>
                </c:pt>
                <c:pt idx="3">
                  <c:v>Total</c:v>
                </c:pt>
              </c:strCache>
            </c:strRef>
          </c:cat>
          <c:val>
            <c:numRef>
              <c:f>'7 (2)'!$F$10:$F$13</c:f>
              <c:numCache>
                <c:formatCode>0%</c:formatCode>
                <c:ptCount val="4"/>
                <c:pt idx="0">
                  <c:v>0.26744186046511625</c:v>
                </c:pt>
                <c:pt idx="1">
                  <c:v>0</c:v>
                </c:pt>
                <c:pt idx="2">
                  <c:v>0</c:v>
                </c:pt>
                <c:pt idx="3">
                  <c:v>0.21100917431192662</c:v>
                </c:pt>
              </c:numCache>
            </c:numRef>
          </c:val>
          <c:extLst>
            <c:ext xmlns:c16="http://schemas.microsoft.com/office/drawing/2014/chart" uri="{C3380CC4-5D6E-409C-BE32-E72D297353CC}">
              <c16:uniqueId val="{00000004-62CA-4C6E-A52C-5CA80D387B34}"/>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3901340022048833"/>
          <c:y val="0.80152346308730871"/>
          <c:w val="0.83593489612265315"/>
          <c:h val="0.181324071302034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'8'!$K$2</c:f>
              <c:strCache>
                <c:ptCount val="1"/>
                <c:pt idx="0">
                  <c:v>La empresa cerró o está en proceso</c:v>
                </c:pt>
              </c:strCache>
            </c:strRef>
          </c:tx>
          <c:spPr>
            <a:solidFill>
              <a:schemeClr val="accent2">
                <a:shade val="76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13F0-4E87-9206-D617C4C6D772}"/>
                </c:ext>
              </c:extLst>
            </c:dLbl>
            <c:dLbl>
              <c:idx val="7"/>
              <c:delete val="1"/>
              <c:extLst>
                <c:ext xmlns:c15="http://schemas.microsoft.com/office/drawing/2012/chart" uri="{CE6537A1-D6FC-4f65-9D91-7224C49458BB}"/>
                <c:ext xmlns:c16="http://schemas.microsoft.com/office/drawing/2014/chart" uri="{C3380CC4-5D6E-409C-BE32-E72D297353CC}">
                  <c16:uniqueId val="{00000002-13F0-4E87-9206-D617C4C6D772}"/>
                </c:ext>
              </c:extLst>
            </c:dLbl>
            <c:dLbl>
              <c:idx val="9"/>
              <c:delete val="1"/>
              <c:extLst>
                <c:ext xmlns:c15="http://schemas.microsoft.com/office/drawing/2012/chart" uri="{CE6537A1-D6FC-4f65-9D91-7224C49458BB}"/>
                <c:ext xmlns:c16="http://schemas.microsoft.com/office/drawing/2014/chart" uri="{C3380CC4-5D6E-409C-BE32-E72D297353CC}">
                  <c16:uniqueId val="{00000003-13F0-4E87-9206-D617C4C6D772}"/>
                </c:ext>
              </c:extLst>
            </c:dLbl>
            <c:dLbl>
              <c:idx val="10"/>
              <c:delete val="1"/>
              <c:extLst>
                <c:ext xmlns:c15="http://schemas.microsoft.com/office/drawing/2012/chart" uri="{CE6537A1-D6FC-4f65-9D91-7224C49458BB}"/>
                <c:ext xmlns:c16="http://schemas.microsoft.com/office/drawing/2014/chart" uri="{C3380CC4-5D6E-409C-BE32-E72D297353CC}">
                  <c16:uniqueId val="{00000004-13F0-4E87-9206-D617C4C6D772}"/>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'8'!$J$3:$J$16</c15:sqref>
                  </c15:fullRef>
                </c:ext>
              </c:extLst>
              <c:f>('8'!$J$4:$J$12,'8'!$J$14:$J$16)</c:f>
              <c:strCache>
                <c:ptCount val="12"/>
                <c:pt idx="0">
                  <c:v>Información y comunicaciones</c:v>
                </c:pt>
                <c:pt idx="1">
                  <c:v>Manufactura</c:v>
                </c:pt>
                <c:pt idx="2">
                  <c:v>Restaurant</c:v>
                </c:pt>
                <c:pt idx="3">
                  <c:v>Construcción</c:v>
                </c:pt>
                <c:pt idx="4">
                  <c:v>Otra actividad</c:v>
                </c:pt>
                <c:pt idx="5">
                  <c:v>Hotelería o alojamiento</c:v>
                </c:pt>
                <c:pt idx="6">
                  <c:v>Transporte y logística</c:v>
                </c:pt>
                <c:pt idx="7">
                  <c:v>Minería</c:v>
                </c:pt>
                <c:pt idx="8">
                  <c:v>Comercio</c:v>
                </c:pt>
                <c:pt idx="9">
                  <c:v>Educación</c:v>
                </c:pt>
                <c:pt idx="10">
                  <c:v>Actividades culturales</c:v>
                </c:pt>
                <c:pt idx="11">
                  <c:v>Agricultura</c:v>
                </c:pt>
              </c:strCache>
            </c:strRef>
          </c:cat>
          <c:val>
            <c:numRef>
              <c:extLst>
                <c:ext xmlns:c15="http://schemas.microsoft.com/office/drawing/2012/chart" uri="{02D57815-91ED-43cb-92C2-25804820EDAC}">
                  <c15:fullRef>
                    <c15:sqref>'8'!$K$3:$K$16</c15:sqref>
                  </c15:fullRef>
                </c:ext>
              </c:extLst>
              <c:f>('8'!$K$4:$K$12,'8'!$K$14:$K$16)</c:f>
              <c:numCache>
                <c:formatCode>0%</c:formatCode>
                <c:ptCount val="12"/>
                <c:pt idx="0">
                  <c:v>0</c:v>
                </c:pt>
                <c:pt idx="1">
                  <c:v>0.3333333432674408</c:v>
                </c:pt>
                <c:pt idx="2">
                  <c:v>0.17647059261798859</c:v>
                </c:pt>
                <c:pt idx="3">
                  <c:v>0.23529411852359772</c:v>
                </c:pt>
                <c:pt idx="4">
                  <c:v>0.1111111119389534</c:v>
                </c:pt>
                <c:pt idx="5">
                  <c:v>0.57692307233810425</c:v>
                </c:pt>
                <c:pt idx="6">
                  <c:v>9.0909093618392944E-2</c:v>
                </c:pt>
                <c:pt idx="7">
                  <c:v>0</c:v>
                </c:pt>
                <c:pt idx="8">
                  <c:v>8.8235296308994293E-2</c:v>
                </c:pt>
                <c:pt idx="9">
                  <c:v>0</c:v>
                </c:pt>
                <c:pt idx="10">
                  <c:v>0</c:v>
                </c:pt>
                <c:pt idx="11">
                  <c:v>0</c:v>
                </c:pt>
              </c:numCache>
            </c:numRef>
          </c:val>
          <c:extLst>
            <c:ext xmlns:c16="http://schemas.microsoft.com/office/drawing/2014/chart" uri="{C3380CC4-5D6E-409C-BE32-E72D297353CC}">
              <c16:uniqueId val="{00000000-13F0-4E87-9206-D617C4C6D772}"/>
            </c:ext>
          </c:extLst>
        </c:ser>
        <c:ser>
          <c:idx val="1"/>
          <c:order val="1"/>
          <c:tx>
            <c:strRef>
              <c:f>'8'!$L$2</c:f>
              <c:strCache>
                <c:ptCount val="1"/>
                <c:pt idx="0">
                  <c:v>Las ventas/ingresos se han reducido</c:v>
                </c:pt>
              </c:strCache>
            </c:strRef>
          </c:tx>
          <c:spPr>
            <a:solidFill>
              <a:schemeClr val="accent2">
                <a:tint val="77000"/>
              </a:schemeClr>
            </a:solidFill>
            <a:ln>
              <a:noFill/>
            </a:ln>
            <a:effectLst/>
          </c:spPr>
          <c:invertIfNegative val="0"/>
          <c:dLbls>
            <c:dLbl>
              <c:idx val="11"/>
              <c:delete val="1"/>
              <c:extLst>
                <c:ext xmlns:c15="http://schemas.microsoft.com/office/drawing/2012/chart" uri="{CE6537A1-D6FC-4f65-9D91-7224C49458BB}"/>
                <c:ext xmlns:c16="http://schemas.microsoft.com/office/drawing/2014/chart" uri="{C3380CC4-5D6E-409C-BE32-E72D297353CC}">
                  <c16:uniqueId val="{00000005-13F0-4E87-9206-D617C4C6D772}"/>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'8'!$J$3:$J$16</c15:sqref>
                  </c15:fullRef>
                </c:ext>
              </c:extLst>
              <c:f>('8'!$J$4:$J$12,'8'!$J$14:$J$16)</c:f>
              <c:strCache>
                <c:ptCount val="12"/>
                <c:pt idx="0">
                  <c:v>Información y comunicaciones</c:v>
                </c:pt>
                <c:pt idx="1">
                  <c:v>Manufactura</c:v>
                </c:pt>
                <c:pt idx="2">
                  <c:v>Restaurant</c:v>
                </c:pt>
                <c:pt idx="3">
                  <c:v>Construcción</c:v>
                </c:pt>
                <c:pt idx="4">
                  <c:v>Otra actividad</c:v>
                </c:pt>
                <c:pt idx="5">
                  <c:v>Hotelería o alojamiento</c:v>
                </c:pt>
                <c:pt idx="6">
                  <c:v>Transporte y logística</c:v>
                </c:pt>
                <c:pt idx="7">
                  <c:v>Minería</c:v>
                </c:pt>
                <c:pt idx="8">
                  <c:v>Comercio</c:v>
                </c:pt>
                <c:pt idx="9">
                  <c:v>Educación</c:v>
                </c:pt>
                <c:pt idx="10">
                  <c:v>Actividades culturales</c:v>
                </c:pt>
                <c:pt idx="11">
                  <c:v>Agricultura</c:v>
                </c:pt>
              </c:strCache>
            </c:strRef>
          </c:cat>
          <c:val>
            <c:numRef>
              <c:extLst>
                <c:ext xmlns:c15="http://schemas.microsoft.com/office/drawing/2012/chart" uri="{02D57815-91ED-43cb-92C2-25804820EDAC}">
                  <c15:fullRef>
                    <c15:sqref>'8'!$L$3:$L$16</c15:sqref>
                  </c15:fullRef>
                </c:ext>
              </c:extLst>
              <c:f>('8'!$L$4:$L$12,'8'!$L$14:$L$16)</c:f>
              <c:numCache>
                <c:formatCode>0%</c:formatCode>
                <c:ptCount val="12"/>
                <c:pt idx="0">
                  <c:v>1</c:v>
                </c:pt>
                <c:pt idx="1">
                  <c:v>0.66666668653488159</c:v>
                </c:pt>
                <c:pt idx="2">
                  <c:v>0.76470589637756348</c:v>
                </c:pt>
                <c:pt idx="3">
                  <c:v>0.70588237047195435</c:v>
                </c:pt>
                <c:pt idx="4">
                  <c:v>0.77777779102325439</c:v>
                </c:pt>
                <c:pt idx="5">
                  <c:v>0.30769231915473938</c:v>
                </c:pt>
                <c:pt idx="6">
                  <c:v>0.72727274894714355</c:v>
                </c:pt>
                <c:pt idx="7">
                  <c:v>0.80000001192092896</c:v>
                </c:pt>
                <c:pt idx="8">
                  <c:v>0.70588237047195435</c:v>
                </c:pt>
                <c:pt idx="9">
                  <c:v>0.66666668653488159</c:v>
                </c:pt>
                <c:pt idx="10">
                  <c:v>0.66666668653488159</c:v>
                </c:pt>
                <c:pt idx="11">
                  <c:v>0</c:v>
                </c:pt>
              </c:numCache>
            </c:numRef>
          </c:val>
          <c:extLst>
            <c:ext xmlns:c16="http://schemas.microsoft.com/office/drawing/2014/chart" uri="{C3380CC4-5D6E-409C-BE32-E72D297353CC}">
              <c16:uniqueId val="{00000001-13F0-4E87-9206-D617C4C6D772}"/>
            </c:ext>
          </c:extLst>
        </c:ser>
        <c:dLbls>
          <c:showLegendKey val="0"/>
          <c:showVal val="0"/>
          <c:showCatName val="0"/>
          <c:showSerName val="0"/>
          <c:showPercent val="0"/>
          <c:showBubbleSize val="0"/>
        </c:dLbls>
        <c:gapWidth val="80"/>
        <c:overlap val="100"/>
        <c:axId val="1564176512"/>
        <c:axId val="1336595488"/>
      </c:barChart>
      <c:catAx>
        <c:axId val="15641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336595488"/>
        <c:crosses val="autoZero"/>
        <c:auto val="1"/>
        <c:lblAlgn val="ctr"/>
        <c:lblOffset val="100"/>
        <c:noMultiLvlLbl val="0"/>
      </c:catAx>
      <c:valAx>
        <c:axId val="133659548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56417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997916756845368E-2"/>
          <c:y val="4.0584122975642116E-2"/>
          <c:w val="0.91970652038325207"/>
          <c:h val="0.56844809216567249"/>
        </c:manualLayout>
      </c:layout>
      <c:barChart>
        <c:barDir val="col"/>
        <c:grouping val="stacked"/>
        <c:varyColors val="0"/>
        <c:ser>
          <c:idx val="0"/>
          <c:order val="0"/>
          <c:tx>
            <c:strRef>
              <c:f>'8 (2)'!$K$2</c:f>
              <c:strCache>
                <c:ptCount val="1"/>
                <c:pt idx="0">
                  <c:v>La empresa cerró o está en proceso</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'8 (2)'!$J$3:$J$10</c15:sqref>
                  </c15:fullRef>
                </c:ext>
              </c:extLst>
              <c:f>'8 (2)'!$J$4:$J$10</c:f>
              <c:strCache>
                <c:ptCount val="7"/>
                <c:pt idx="0">
                  <c:v>Restaurant</c:v>
                </c:pt>
                <c:pt idx="1">
                  <c:v>Construcción</c:v>
                </c:pt>
                <c:pt idx="2">
                  <c:v>Hotelería o alojamiento</c:v>
                </c:pt>
                <c:pt idx="3">
                  <c:v>Transporte y logística</c:v>
                </c:pt>
                <c:pt idx="4">
                  <c:v>Otra actividad</c:v>
                </c:pt>
                <c:pt idx="5">
                  <c:v>Minería</c:v>
                </c:pt>
                <c:pt idx="6">
                  <c:v>Comercio</c:v>
                </c:pt>
              </c:strCache>
            </c:strRef>
          </c:cat>
          <c:val>
            <c:numRef>
              <c:extLst>
                <c:ext xmlns:c15="http://schemas.microsoft.com/office/drawing/2012/chart" uri="{02D57815-91ED-43cb-92C2-25804820EDAC}">
                  <c15:fullRef>
                    <c15:sqref>'8 (2)'!$K$3:$K$10</c15:sqref>
                  </c15:fullRef>
                </c:ext>
              </c:extLst>
              <c:f>'8 (2)'!$K$4:$K$10</c:f>
              <c:numCache>
                <c:formatCode>0%</c:formatCode>
                <c:ptCount val="7"/>
                <c:pt idx="0">
                  <c:v>0.17647059261798859</c:v>
                </c:pt>
                <c:pt idx="1">
                  <c:v>0.23529411852359772</c:v>
                </c:pt>
                <c:pt idx="2">
                  <c:v>0.57692307233810425</c:v>
                </c:pt>
                <c:pt idx="3">
                  <c:v>9.0909093618392944E-2</c:v>
                </c:pt>
                <c:pt idx="4">
                  <c:v>8.3333335816860199E-2</c:v>
                </c:pt>
                <c:pt idx="5">
                  <c:v>0</c:v>
                </c:pt>
                <c:pt idx="6">
                  <c:v>8.8235296308994293E-2</c:v>
                </c:pt>
              </c:numCache>
            </c:numRef>
          </c:val>
          <c:extLst>
            <c:ext xmlns:c16="http://schemas.microsoft.com/office/drawing/2014/chart" uri="{C3380CC4-5D6E-409C-BE32-E72D297353CC}">
              <c16:uniqueId val="{00000000-6841-457E-92B3-6C1B0F2F9167}"/>
            </c:ext>
          </c:extLst>
        </c:ser>
        <c:ser>
          <c:idx val="1"/>
          <c:order val="1"/>
          <c:tx>
            <c:strRef>
              <c:f>'8 (2)'!$L$2</c:f>
              <c:strCache>
                <c:ptCount val="1"/>
                <c:pt idx="0">
                  <c:v>Las ventas/ingresos se han reducido</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ullRef>
                    <c15:sqref>'8 (2)'!$J$3:$J$10</c15:sqref>
                  </c15:fullRef>
                </c:ext>
              </c:extLst>
              <c:f>'8 (2)'!$J$4:$J$10</c:f>
              <c:strCache>
                <c:ptCount val="7"/>
                <c:pt idx="0">
                  <c:v>Restaurant</c:v>
                </c:pt>
                <c:pt idx="1">
                  <c:v>Construcción</c:v>
                </c:pt>
                <c:pt idx="2">
                  <c:v>Hotelería o alojamiento</c:v>
                </c:pt>
                <c:pt idx="3">
                  <c:v>Transporte y logística</c:v>
                </c:pt>
                <c:pt idx="4">
                  <c:v>Otra actividad</c:v>
                </c:pt>
                <c:pt idx="5">
                  <c:v>Minería</c:v>
                </c:pt>
                <c:pt idx="6">
                  <c:v>Comercio</c:v>
                </c:pt>
              </c:strCache>
            </c:strRef>
          </c:cat>
          <c:val>
            <c:numRef>
              <c:extLst>
                <c:ext xmlns:c15="http://schemas.microsoft.com/office/drawing/2012/chart" uri="{02D57815-91ED-43cb-92C2-25804820EDAC}">
                  <c15:fullRef>
                    <c15:sqref>'8 (2)'!$L$3:$L$10</c15:sqref>
                  </c15:fullRef>
                </c:ext>
              </c:extLst>
              <c:f>'8 (2)'!$L$4:$L$10</c:f>
              <c:numCache>
                <c:formatCode>0%</c:formatCode>
                <c:ptCount val="7"/>
                <c:pt idx="0">
                  <c:v>0.76470589637756348</c:v>
                </c:pt>
                <c:pt idx="1">
                  <c:v>0.70588237047195435</c:v>
                </c:pt>
                <c:pt idx="2">
                  <c:v>0.30769231915473938</c:v>
                </c:pt>
                <c:pt idx="3">
                  <c:v>0.72727274894714355</c:v>
                </c:pt>
                <c:pt idx="4">
                  <c:v>0.72222220897674561</c:v>
                </c:pt>
                <c:pt idx="5">
                  <c:v>0.80000001192092896</c:v>
                </c:pt>
                <c:pt idx="6">
                  <c:v>0.70588237047195435</c:v>
                </c:pt>
              </c:numCache>
            </c:numRef>
          </c:val>
          <c:extLst>
            <c:ext xmlns:c16="http://schemas.microsoft.com/office/drawing/2014/chart" uri="{C3380CC4-5D6E-409C-BE32-E72D297353CC}">
              <c16:uniqueId val="{00000001-6841-457E-92B3-6C1B0F2F9167}"/>
            </c:ext>
          </c:extLst>
        </c:ser>
        <c:dLbls>
          <c:showLegendKey val="0"/>
          <c:showVal val="0"/>
          <c:showCatName val="0"/>
          <c:showSerName val="0"/>
          <c:showPercent val="0"/>
          <c:showBubbleSize val="0"/>
        </c:dLbls>
        <c:gapWidth val="150"/>
        <c:overlap val="100"/>
        <c:axId val="1564176512"/>
        <c:axId val="1336595488"/>
      </c:barChart>
      <c:catAx>
        <c:axId val="15641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336595488"/>
        <c:crosses val="autoZero"/>
        <c:auto val="1"/>
        <c:lblAlgn val="ctr"/>
        <c:lblOffset val="100"/>
        <c:noMultiLvlLbl val="0"/>
      </c:catAx>
      <c:valAx>
        <c:axId val="133659548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56417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15517156990327"/>
          <c:y val="9.2385120291293796E-2"/>
          <c:w val="0.81914587190389876"/>
          <c:h val="0.63356558052689471"/>
        </c:manualLayout>
      </c:layout>
      <c:barChart>
        <c:barDir val="bar"/>
        <c:grouping val="percentStacked"/>
        <c:varyColors val="0"/>
        <c:ser>
          <c:idx val="0"/>
          <c:order val="0"/>
          <c:tx>
            <c:strRef>
              <c:f>'9'!$B$9</c:f>
              <c:strCache>
                <c:ptCount val="1"/>
                <c:pt idx="0">
                  <c:v>Operando sin problemas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A10B-42B9-8008-1F8CBA1653A3}"/>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'9'!$A$10:$A$13</c:f>
              <c:strCache>
                <c:ptCount val="4"/>
                <c:pt idx="0">
                  <c:v> Micro</c:v>
                </c:pt>
                <c:pt idx="1">
                  <c:v>Pequeña</c:v>
                </c:pt>
                <c:pt idx="2">
                  <c:v>Mediana y Grandes</c:v>
                </c:pt>
                <c:pt idx="3">
                  <c:v>Total</c:v>
                </c:pt>
              </c:strCache>
            </c:strRef>
          </c:cat>
          <c:val>
            <c:numRef>
              <c:f>'9'!$B$10:$B$13</c:f>
              <c:numCache>
                <c:formatCode>0%</c:formatCode>
                <c:ptCount val="4"/>
                <c:pt idx="0">
                  <c:v>2.9702970297029702E-2</c:v>
                </c:pt>
                <c:pt idx="1">
                  <c:v>0</c:v>
                </c:pt>
                <c:pt idx="2">
                  <c:v>0.1</c:v>
                </c:pt>
                <c:pt idx="3">
                  <c:v>3.0303030303030304E-2</c:v>
                </c:pt>
              </c:numCache>
            </c:numRef>
          </c:val>
          <c:extLst>
            <c:ext xmlns:c16="http://schemas.microsoft.com/office/drawing/2014/chart" uri="{C3380CC4-5D6E-409C-BE32-E72D297353CC}">
              <c16:uniqueId val="{00000000-A10B-42B9-8008-1F8CBA1653A3}"/>
            </c:ext>
          </c:extLst>
        </c:ser>
        <c:ser>
          <c:idx val="1"/>
          <c:order val="1"/>
          <c:tx>
            <c:strRef>
              <c:f>'9'!$C$9</c:f>
              <c:strCache>
                <c:ptCount val="1"/>
                <c:pt idx="0">
                  <c:v>Operando con dificultades menores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'9'!$A$10:$A$13</c:f>
              <c:strCache>
                <c:ptCount val="4"/>
                <c:pt idx="0">
                  <c:v> Micro</c:v>
                </c:pt>
                <c:pt idx="1">
                  <c:v>Pequeña</c:v>
                </c:pt>
                <c:pt idx="2">
                  <c:v>Mediana y Grandes</c:v>
                </c:pt>
                <c:pt idx="3">
                  <c:v>Total</c:v>
                </c:pt>
              </c:strCache>
            </c:strRef>
          </c:cat>
          <c:val>
            <c:numRef>
              <c:f>'9'!$C$10:$C$13</c:f>
              <c:numCache>
                <c:formatCode>0%</c:formatCode>
                <c:ptCount val="4"/>
                <c:pt idx="0">
                  <c:v>0.19801980198019803</c:v>
                </c:pt>
                <c:pt idx="1">
                  <c:v>0.2857142857142857</c:v>
                </c:pt>
                <c:pt idx="2">
                  <c:v>0.5</c:v>
                </c:pt>
                <c:pt idx="3">
                  <c:v>0.24242424242424243</c:v>
                </c:pt>
              </c:numCache>
            </c:numRef>
          </c:val>
          <c:extLst>
            <c:ext xmlns:c16="http://schemas.microsoft.com/office/drawing/2014/chart" uri="{C3380CC4-5D6E-409C-BE32-E72D297353CC}">
              <c16:uniqueId val="{00000001-A10B-42B9-8008-1F8CBA1653A3}"/>
            </c:ext>
          </c:extLst>
        </c:ser>
        <c:ser>
          <c:idx val="2"/>
          <c:order val="2"/>
          <c:tx>
            <c:strRef>
              <c:f>'9'!$D$9</c:f>
              <c:strCache>
                <c:ptCount val="1"/>
                <c:pt idx="0">
                  <c:v>Operando con dificultades significativas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'9'!$A$10:$A$13</c:f>
              <c:strCache>
                <c:ptCount val="4"/>
                <c:pt idx="0">
                  <c:v> Micro</c:v>
                </c:pt>
                <c:pt idx="1">
                  <c:v>Pequeña</c:v>
                </c:pt>
                <c:pt idx="2">
                  <c:v>Mediana y Grandes</c:v>
                </c:pt>
                <c:pt idx="3">
                  <c:v>Total</c:v>
                </c:pt>
              </c:strCache>
            </c:strRef>
          </c:cat>
          <c:val>
            <c:numRef>
              <c:f>'9'!$D$10:$D$13</c:f>
              <c:numCache>
                <c:formatCode>0%</c:formatCode>
                <c:ptCount val="4"/>
                <c:pt idx="0">
                  <c:v>0.43564356435643564</c:v>
                </c:pt>
                <c:pt idx="1">
                  <c:v>0.66666666666666663</c:v>
                </c:pt>
                <c:pt idx="2">
                  <c:v>0.4</c:v>
                </c:pt>
                <c:pt idx="3">
                  <c:v>0.47727272727272729</c:v>
                </c:pt>
              </c:numCache>
            </c:numRef>
          </c:val>
          <c:extLst>
            <c:ext xmlns:c16="http://schemas.microsoft.com/office/drawing/2014/chart" uri="{C3380CC4-5D6E-409C-BE32-E72D297353CC}">
              <c16:uniqueId val="{00000002-A10B-42B9-8008-1F8CBA1653A3}"/>
            </c:ext>
          </c:extLst>
        </c:ser>
        <c:ser>
          <c:idx val="3"/>
          <c:order val="3"/>
          <c:tx>
            <c:strRef>
              <c:f>'9'!$E$9</c:f>
              <c:strCache>
                <c:ptCount val="1"/>
                <c:pt idx="0">
                  <c:v>Todas nuestras operaciones paralizadas</c:v>
                </c:pt>
              </c:strCache>
            </c:strRef>
          </c:tx>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5-A10B-42B9-8008-1F8CBA1653A3}"/>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'9'!$A$10:$A$13</c:f>
              <c:strCache>
                <c:ptCount val="4"/>
                <c:pt idx="0">
                  <c:v> Micro</c:v>
                </c:pt>
                <c:pt idx="1">
                  <c:v>Pequeña</c:v>
                </c:pt>
                <c:pt idx="2">
                  <c:v>Mediana y Grandes</c:v>
                </c:pt>
                <c:pt idx="3">
                  <c:v>Total</c:v>
                </c:pt>
              </c:strCache>
            </c:strRef>
          </c:cat>
          <c:val>
            <c:numRef>
              <c:f>'9'!$E$10:$E$13</c:f>
              <c:numCache>
                <c:formatCode>0%</c:formatCode>
                <c:ptCount val="4"/>
                <c:pt idx="0">
                  <c:v>0.33663366336633666</c:v>
                </c:pt>
                <c:pt idx="1">
                  <c:v>4.7619047619047616E-2</c:v>
                </c:pt>
                <c:pt idx="2">
                  <c:v>0</c:v>
                </c:pt>
                <c:pt idx="3">
                  <c:v>0.26515151515151514</c:v>
                </c:pt>
              </c:numCache>
            </c:numRef>
          </c:val>
          <c:extLst>
            <c:ext xmlns:c16="http://schemas.microsoft.com/office/drawing/2014/chart" uri="{C3380CC4-5D6E-409C-BE32-E72D297353CC}">
              <c16:uniqueId val="{00000003-A10B-42B9-8008-1F8CBA1653A3}"/>
            </c:ext>
          </c:extLst>
        </c:ser>
        <c:dLbls>
          <c:dLblPos val="ctr"/>
          <c:showLegendKey val="0"/>
          <c:showVal val="1"/>
          <c:showCatName val="0"/>
          <c:showSerName val="0"/>
          <c:showPercent val="0"/>
          <c:showBubbleSize val="0"/>
        </c:dLbls>
        <c:gapWidth val="80"/>
        <c:overlap val="100"/>
        <c:axId val="1874171360"/>
        <c:axId val="1690156800"/>
      </c:barChart>
      <c:catAx>
        <c:axId val="187417136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0"/>
          <a:lstStyle/>
          <a:p>
            <a:pPr>
              <a:defRPr sz="1400" b="0" i="0" u="none" strike="noStrike" kern="1200" baseline="0">
                <a:solidFill>
                  <a:schemeClr val="tx2"/>
                </a:solidFill>
                <a:latin typeface="+mn-lt"/>
                <a:ea typeface="+mn-ea"/>
                <a:cs typeface="+mn-cs"/>
              </a:defRPr>
            </a:pPr>
            <a:endParaRPr lang="es-CL"/>
          </a:p>
        </c:txPr>
        <c:crossAx val="1690156800"/>
        <c:crosses val="autoZero"/>
        <c:auto val="1"/>
        <c:lblAlgn val="ctr"/>
        <c:lblOffset val="100"/>
        <c:noMultiLvlLbl val="0"/>
      </c:catAx>
      <c:valAx>
        <c:axId val="1690156800"/>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crossAx val="1874171360"/>
        <c:crosses val="autoZero"/>
        <c:crossBetween val="between"/>
      </c:valAx>
      <c:spPr>
        <a:noFill/>
        <a:ln>
          <a:noFill/>
        </a:ln>
        <a:effectLst/>
      </c:spPr>
    </c:plotArea>
    <c:legend>
      <c:legendPos val="b"/>
      <c:layout>
        <c:manualLayout>
          <c:xMode val="edge"/>
          <c:yMode val="edge"/>
          <c:x val="0.17566900103562696"/>
          <c:y val="0.78853335292494386"/>
          <c:w val="0.70786287926050184"/>
          <c:h val="0.177330655016826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'10'!$J$2</c:f>
              <c:strCache>
                <c:ptCount val="1"/>
                <c:pt idx="0">
                  <c:v>Operando con dificultades significativas</c:v>
                </c:pt>
              </c:strCache>
            </c:strRef>
          </c:tx>
          <c:spPr>
            <a:solidFill>
              <a:schemeClr val="accent2">
                <a:shade val="76000"/>
              </a:schemeClr>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1-8FF0-4A51-A740-4478D8BF643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95000"/>
                        <a:lumOff val="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'10'!$A$3:$A$16</c:f>
              <c:strCache>
                <c:ptCount val="11"/>
                <c:pt idx="0">
                  <c:v>Actividades culturales</c:v>
                </c:pt>
                <c:pt idx="1">
                  <c:v>Información y comunicaciones</c:v>
                </c:pt>
                <c:pt idx="2">
                  <c:v>Restaurant</c:v>
                </c:pt>
                <c:pt idx="3">
                  <c:v>Construcción</c:v>
                </c:pt>
                <c:pt idx="4">
                  <c:v>Hotelería o alojamiento</c:v>
                </c:pt>
                <c:pt idx="5">
                  <c:v>Turismo</c:v>
                </c:pt>
                <c:pt idx="6">
                  <c:v>Otra actividad</c:v>
                </c:pt>
                <c:pt idx="7">
                  <c:v>Salud</c:v>
                </c:pt>
                <c:pt idx="8">
                  <c:v>Comercio</c:v>
                </c:pt>
                <c:pt idx="9">
                  <c:v>Minería</c:v>
                </c:pt>
                <c:pt idx="10">
                  <c:v>Agricultura</c:v>
                </c:pt>
              </c:strCache>
            </c:strRef>
          </c:cat>
          <c:val>
            <c:numRef>
              <c:f>'10'!$J$3:$J$16</c:f>
              <c:numCache>
                <c:formatCode>0%</c:formatCode>
                <c:ptCount val="11"/>
                <c:pt idx="0">
                  <c:v>0.3333333432674408</c:v>
                </c:pt>
                <c:pt idx="1">
                  <c:v>1</c:v>
                </c:pt>
                <c:pt idx="2">
                  <c:v>0.6428571343421936</c:v>
                </c:pt>
                <c:pt idx="3">
                  <c:v>0.69230771064758301</c:v>
                </c:pt>
                <c:pt idx="4">
                  <c:v>0.45454546809196472</c:v>
                </c:pt>
                <c:pt idx="5">
                  <c:v>0</c:v>
                </c:pt>
                <c:pt idx="6">
                  <c:v>0.5</c:v>
                </c:pt>
                <c:pt idx="7">
                  <c:v>0.25</c:v>
                </c:pt>
                <c:pt idx="8">
                  <c:v>0.48387095332145691</c:v>
                </c:pt>
                <c:pt idx="9">
                  <c:v>0.30000001192092896</c:v>
                </c:pt>
                <c:pt idx="10">
                  <c:v>0</c:v>
                </c:pt>
              </c:numCache>
            </c:numRef>
          </c:val>
          <c:extLst>
            <c:ext xmlns:c16="http://schemas.microsoft.com/office/drawing/2014/chart" uri="{C3380CC4-5D6E-409C-BE32-E72D297353CC}">
              <c16:uniqueId val="{00000000-6F15-4125-A04F-28F547F69875}"/>
            </c:ext>
          </c:extLst>
        </c:ser>
        <c:ser>
          <c:idx val="1"/>
          <c:order val="1"/>
          <c:tx>
            <c:strRef>
              <c:f>'10'!$K$2</c:f>
              <c:strCache>
                <c:ptCount val="1"/>
                <c:pt idx="0">
                  <c:v>Todas nuestras operaciones paralizadas</c:v>
                </c:pt>
              </c:strCache>
            </c:strRef>
          </c:tx>
          <c:spPr>
            <a:solidFill>
              <a:schemeClr val="accent2">
                <a:tint val="77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FF0-4A51-A740-4478D8BF643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'10'!$A$3:$A$16</c:f>
              <c:strCache>
                <c:ptCount val="11"/>
                <c:pt idx="0">
                  <c:v>Actividades culturales</c:v>
                </c:pt>
                <c:pt idx="1">
                  <c:v>Información y comunicaciones</c:v>
                </c:pt>
                <c:pt idx="2">
                  <c:v>Restaurant</c:v>
                </c:pt>
                <c:pt idx="3">
                  <c:v>Construcción</c:v>
                </c:pt>
                <c:pt idx="4">
                  <c:v>Hotelería o alojamiento</c:v>
                </c:pt>
                <c:pt idx="5">
                  <c:v>Turismo</c:v>
                </c:pt>
                <c:pt idx="6">
                  <c:v>Otra actividad</c:v>
                </c:pt>
                <c:pt idx="7">
                  <c:v>Salud</c:v>
                </c:pt>
                <c:pt idx="8">
                  <c:v>Comercio</c:v>
                </c:pt>
                <c:pt idx="9">
                  <c:v>Minería</c:v>
                </c:pt>
                <c:pt idx="10">
                  <c:v>Agricultura</c:v>
                </c:pt>
              </c:strCache>
            </c:strRef>
          </c:cat>
          <c:val>
            <c:numRef>
              <c:f>'10'!$K$3:$K$16</c:f>
              <c:numCache>
                <c:formatCode>0%</c:formatCode>
                <c:ptCount val="11"/>
                <c:pt idx="0">
                  <c:v>0.66666668653488159</c:v>
                </c:pt>
                <c:pt idx="1">
                  <c:v>0</c:v>
                </c:pt>
                <c:pt idx="2">
                  <c:v>0.28571429848670959</c:v>
                </c:pt>
                <c:pt idx="3">
                  <c:v>0.23076923191547394</c:v>
                </c:pt>
                <c:pt idx="4">
                  <c:v>0.45454546809196472</c:v>
                </c:pt>
                <c:pt idx="5">
                  <c:v>0.89999997615814209</c:v>
                </c:pt>
                <c:pt idx="6">
                  <c:v>0.25</c:v>
                </c:pt>
                <c:pt idx="7">
                  <c:v>0.5</c:v>
                </c:pt>
                <c:pt idx="8">
                  <c:v>6.4516127109527588E-2</c:v>
                </c:pt>
                <c:pt idx="9">
                  <c:v>0.10000000149011612</c:v>
                </c:pt>
                <c:pt idx="10">
                  <c:v>0</c:v>
                </c:pt>
              </c:numCache>
            </c:numRef>
          </c:val>
          <c:extLst>
            <c:ext xmlns:c16="http://schemas.microsoft.com/office/drawing/2014/chart" uri="{C3380CC4-5D6E-409C-BE32-E72D297353CC}">
              <c16:uniqueId val="{00000001-6F15-4125-A04F-28F547F69875}"/>
            </c:ext>
          </c:extLst>
        </c:ser>
        <c:dLbls>
          <c:showLegendKey val="0"/>
          <c:showVal val="0"/>
          <c:showCatName val="0"/>
          <c:showSerName val="0"/>
          <c:showPercent val="0"/>
          <c:showBubbleSize val="0"/>
        </c:dLbls>
        <c:gapWidth val="80"/>
        <c:overlap val="100"/>
        <c:axId val="1564176512"/>
        <c:axId val="1336595488"/>
      </c:barChart>
      <c:catAx>
        <c:axId val="15641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crossAx val="1336595488"/>
        <c:crosses val="autoZero"/>
        <c:auto val="1"/>
        <c:lblAlgn val="ctr"/>
        <c:lblOffset val="100"/>
        <c:noMultiLvlLbl val="0"/>
      </c:catAx>
      <c:valAx>
        <c:axId val="133659548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564176512"/>
        <c:crosses val="autoZero"/>
        <c:crossBetween val="between"/>
      </c:valAx>
      <c:spPr>
        <a:noFill/>
        <a:ln>
          <a:noFill/>
        </a:ln>
        <a:effectLst/>
      </c:spPr>
    </c:plotArea>
    <c:legend>
      <c:legendPos val="b"/>
      <c:layout>
        <c:manualLayout>
          <c:xMode val="edge"/>
          <c:yMode val="edge"/>
          <c:x val="0.13031322274930046"/>
          <c:y val="0.89005486077481699"/>
          <c:w val="0.74452359235188104"/>
          <c:h val="6.312361381501745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839329161421703E-2"/>
          <c:y val="3.5655442169891124E-2"/>
          <c:w val="0.91259982140110241"/>
          <c:h val="0.56031262689041461"/>
        </c:manualLayout>
      </c:layout>
      <c:barChart>
        <c:barDir val="col"/>
        <c:grouping val="stacked"/>
        <c:varyColors val="0"/>
        <c:ser>
          <c:idx val="0"/>
          <c:order val="0"/>
          <c:tx>
            <c:strRef>
              <c:f>'10 (2)'!$J$2</c:f>
              <c:strCache>
                <c:ptCount val="1"/>
                <c:pt idx="0">
                  <c:v>Operando con dificultades significativas</c:v>
                </c:pt>
              </c:strCache>
            </c:strRef>
          </c:tx>
          <c:spPr>
            <a:solidFill>
              <a:schemeClr val="accent2">
                <a:shade val="76000"/>
              </a:schemeClr>
            </a:solidFill>
            <a:ln>
              <a:noFill/>
            </a:ln>
            <a:effectLst/>
          </c:spPr>
          <c:invertIfNegative val="0"/>
          <c:dLbls>
            <c:dLbl>
              <c:idx val="2"/>
              <c:layout>
                <c:manualLayout>
                  <c:x val="1.386356483776358E-3"/>
                  <c:y val="-3.4220900368263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76-4616-B7D9-4D5D0706E49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 (2)'!$A$3:$A$10</c:f>
              <c:strCache>
                <c:ptCount val="6"/>
                <c:pt idx="0">
                  <c:v>Construcción</c:v>
                </c:pt>
                <c:pt idx="1">
                  <c:v>Hotelería o alojamiento</c:v>
                </c:pt>
                <c:pt idx="2">
                  <c:v>Turismo</c:v>
                </c:pt>
                <c:pt idx="3">
                  <c:v>Otra actividad</c:v>
                </c:pt>
                <c:pt idx="4">
                  <c:v>Transporte y logística</c:v>
                </c:pt>
                <c:pt idx="5">
                  <c:v>Comercio</c:v>
                </c:pt>
              </c:strCache>
            </c:strRef>
          </c:cat>
          <c:val>
            <c:numRef>
              <c:f>'10 (2)'!$J$3:$J$10</c:f>
              <c:numCache>
                <c:formatCode>0%</c:formatCode>
                <c:ptCount val="6"/>
                <c:pt idx="0">
                  <c:v>0.69230771064758301</c:v>
                </c:pt>
                <c:pt idx="1">
                  <c:v>0.45454546809196472</c:v>
                </c:pt>
                <c:pt idx="2">
                  <c:v>0</c:v>
                </c:pt>
                <c:pt idx="3">
                  <c:v>0.4848484992980957</c:v>
                </c:pt>
                <c:pt idx="4">
                  <c:v>0.5</c:v>
                </c:pt>
                <c:pt idx="5">
                  <c:v>0.48387095332145691</c:v>
                </c:pt>
              </c:numCache>
            </c:numRef>
          </c:val>
          <c:extLst>
            <c:ext xmlns:c16="http://schemas.microsoft.com/office/drawing/2014/chart" uri="{C3380CC4-5D6E-409C-BE32-E72D297353CC}">
              <c16:uniqueId val="{00000000-C3FC-475E-B838-364C4005BDE1}"/>
            </c:ext>
          </c:extLst>
        </c:ser>
        <c:ser>
          <c:idx val="1"/>
          <c:order val="1"/>
          <c:tx>
            <c:strRef>
              <c:f>'10 (2)'!$K$2</c:f>
              <c:strCache>
                <c:ptCount val="1"/>
                <c:pt idx="0">
                  <c:v>Todas nuestras operaciones paralizadas</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 (2)'!$A$3:$A$10</c:f>
              <c:strCache>
                <c:ptCount val="6"/>
                <c:pt idx="0">
                  <c:v>Construcción</c:v>
                </c:pt>
                <c:pt idx="1">
                  <c:v>Hotelería o alojamiento</c:v>
                </c:pt>
                <c:pt idx="2">
                  <c:v>Turismo</c:v>
                </c:pt>
                <c:pt idx="3">
                  <c:v>Otra actividad</c:v>
                </c:pt>
                <c:pt idx="4">
                  <c:v>Transporte y logística</c:v>
                </c:pt>
                <c:pt idx="5">
                  <c:v>Comercio</c:v>
                </c:pt>
              </c:strCache>
            </c:strRef>
          </c:cat>
          <c:val>
            <c:numRef>
              <c:f>'10 (2)'!$K$3:$K$10</c:f>
              <c:numCache>
                <c:formatCode>0%</c:formatCode>
                <c:ptCount val="6"/>
                <c:pt idx="0">
                  <c:v>0.23076923191547394</c:v>
                </c:pt>
                <c:pt idx="1">
                  <c:v>0.45454546809196472</c:v>
                </c:pt>
                <c:pt idx="2">
                  <c:v>0.89999997615814209</c:v>
                </c:pt>
                <c:pt idx="3">
                  <c:v>0.30303031206130981</c:v>
                </c:pt>
                <c:pt idx="4">
                  <c:v>0.10000000149011612</c:v>
                </c:pt>
                <c:pt idx="5">
                  <c:v>6.4516127109527588E-2</c:v>
                </c:pt>
              </c:numCache>
            </c:numRef>
          </c:val>
          <c:extLst>
            <c:ext xmlns:c16="http://schemas.microsoft.com/office/drawing/2014/chart" uri="{C3380CC4-5D6E-409C-BE32-E72D297353CC}">
              <c16:uniqueId val="{00000001-C3FC-475E-B838-364C4005BDE1}"/>
            </c:ext>
          </c:extLst>
        </c:ser>
        <c:dLbls>
          <c:showLegendKey val="0"/>
          <c:showVal val="0"/>
          <c:showCatName val="0"/>
          <c:showSerName val="0"/>
          <c:showPercent val="0"/>
          <c:showBubbleSize val="0"/>
        </c:dLbls>
        <c:gapWidth val="150"/>
        <c:overlap val="100"/>
        <c:axId val="1564176512"/>
        <c:axId val="1336595488"/>
      </c:barChart>
      <c:catAx>
        <c:axId val="156417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s-CL"/>
          </a:p>
        </c:txPr>
        <c:crossAx val="1336595488"/>
        <c:crosses val="autoZero"/>
        <c:auto val="1"/>
        <c:lblAlgn val="ctr"/>
        <c:lblOffset val="100"/>
        <c:noMultiLvlLbl val="0"/>
      </c:catAx>
      <c:valAx>
        <c:axId val="1336595488"/>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564176512"/>
        <c:crosses val="autoZero"/>
        <c:crossBetween val="between"/>
      </c:valAx>
      <c:spPr>
        <a:noFill/>
        <a:ln>
          <a:noFill/>
        </a:ln>
        <a:effectLst/>
      </c:spPr>
    </c:plotArea>
    <c:legend>
      <c:legendPos val="b"/>
      <c:layout>
        <c:manualLayout>
          <c:xMode val="edge"/>
          <c:yMode val="edge"/>
          <c:x val="0.10193879225207934"/>
          <c:y val="0.78962312860280681"/>
          <c:w val="0.80166773226901911"/>
          <c:h val="6.033138516711551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8">
  <a:schemeClr val="accent5"/>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8">
  <a:schemeClr val="accent5"/>
</cs:colorStyle>
</file>

<file path=ppt/charts/colors26.xml><?xml version="1.0" encoding="utf-8"?>
<cs:colorStyle xmlns:cs="http://schemas.microsoft.com/office/drawing/2012/chartStyle" xmlns:a="http://schemas.openxmlformats.org/drawingml/2006/main" meth="withinLinear" id="18">
  <a:schemeClr val="accent5"/>
</cs:colorStyle>
</file>

<file path=ppt/charts/colors27.xml><?xml version="1.0" encoding="utf-8"?>
<cs:colorStyle xmlns:cs="http://schemas.microsoft.com/office/drawing/2012/chartStyle" xmlns:a="http://schemas.openxmlformats.org/drawingml/2006/main" meth="withinLinear" id="15">
  <a:schemeClr val="accent2"/>
</cs:colorStyle>
</file>

<file path=ppt/charts/colors28.xml><?xml version="1.0" encoding="utf-8"?>
<cs:colorStyle xmlns:cs="http://schemas.microsoft.com/office/drawing/2012/chartStyle" xmlns:a="http://schemas.openxmlformats.org/drawingml/2006/main" meth="withinLinear" id="14">
  <a:schemeClr val="accent1"/>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F38696-9410-4D69-A72D-CFB9C71EC818}" type="datetimeFigureOut">
              <a:rPr lang="es-CL" smtClean="0"/>
              <a:t>09-07-2020</a:t>
            </a:fld>
            <a:endParaRPr lang="es-CL"/>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BDA39E-34F5-4EB3-B95C-93A3B5D86B2E}" type="slidenum">
              <a:rPr lang="es-CL" smtClean="0"/>
              <a:t>‹Nº›</a:t>
            </a:fld>
            <a:endParaRPr lang="es-CL"/>
          </a:p>
        </p:txBody>
      </p:sp>
    </p:spTree>
    <p:extLst>
      <p:ext uri="{BB962C8B-B14F-4D97-AF65-F5344CB8AC3E}">
        <p14:creationId xmlns:p14="http://schemas.microsoft.com/office/powerpoint/2010/main" val="243698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a:t>
            </a:fld>
            <a:endParaRPr lang="es-CL"/>
          </a:p>
        </p:txBody>
      </p:sp>
    </p:spTree>
    <p:extLst>
      <p:ext uri="{BB962C8B-B14F-4D97-AF65-F5344CB8AC3E}">
        <p14:creationId xmlns:p14="http://schemas.microsoft.com/office/powerpoint/2010/main" val="650853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10</a:t>
            </a:fld>
            <a:endParaRPr lang="es-CL"/>
          </a:p>
        </p:txBody>
      </p:sp>
    </p:spTree>
    <p:extLst>
      <p:ext uri="{BB962C8B-B14F-4D97-AF65-F5344CB8AC3E}">
        <p14:creationId xmlns:p14="http://schemas.microsoft.com/office/powerpoint/2010/main" val="213335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11</a:t>
            </a:fld>
            <a:endParaRPr lang="es-CL"/>
          </a:p>
        </p:txBody>
      </p:sp>
    </p:spTree>
    <p:extLst>
      <p:ext uri="{BB962C8B-B14F-4D97-AF65-F5344CB8AC3E}">
        <p14:creationId xmlns:p14="http://schemas.microsoft.com/office/powerpoint/2010/main" val="210881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12</a:t>
            </a:fld>
            <a:endParaRPr lang="es-CL"/>
          </a:p>
        </p:txBody>
      </p:sp>
    </p:spTree>
    <p:extLst>
      <p:ext uri="{BB962C8B-B14F-4D97-AF65-F5344CB8AC3E}">
        <p14:creationId xmlns:p14="http://schemas.microsoft.com/office/powerpoint/2010/main" val="415084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13</a:t>
            </a:fld>
            <a:endParaRPr lang="es-CL"/>
          </a:p>
        </p:txBody>
      </p:sp>
    </p:spTree>
    <p:extLst>
      <p:ext uri="{BB962C8B-B14F-4D97-AF65-F5344CB8AC3E}">
        <p14:creationId xmlns:p14="http://schemas.microsoft.com/office/powerpoint/2010/main" val="122027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14</a:t>
            </a:fld>
            <a:endParaRPr lang="es-CL"/>
          </a:p>
        </p:txBody>
      </p:sp>
    </p:spTree>
    <p:extLst>
      <p:ext uri="{BB962C8B-B14F-4D97-AF65-F5344CB8AC3E}">
        <p14:creationId xmlns:p14="http://schemas.microsoft.com/office/powerpoint/2010/main" val="402221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15</a:t>
            </a:fld>
            <a:endParaRPr lang="es-CL"/>
          </a:p>
        </p:txBody>
      </p:sp>
    </p:spTree>
    <p:extLst>
      <p:ext uri="{BB962C8B-B14F-4D97-AF65-F5344CB8AC3E}">
        <p14:creationId xmlns:p14="http://schemas.microsoft.com/office/powerpoint/2010/main" val="269786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16</a:t>
            </a:fld>
            <a:endParaRPr lang="es-CL"/>
          </a:p>
        </p:txBody>
      </p:sp>
    </p:spTree>
    <p:extLst>
      <p:ext uri="{BB962C8B-B14F-4D97-AF65-F5344CB8AC3E}">
        <p14:creationId xmlns:p14="http://schemas.microsoft.com/office/powerpoint/2010/main" val="98679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17</a:t>
            </a:fld>
            <a:endParaRPr lang="es-CL"/>
          </a:p>
        </p:txBody>
      </p:sp>
    </p:spTree>
    <p:extLst>
      <p:ext uri="{BB962C8B-B14F-4D97-AF65-F5344CB8AC3E}">
        <p14:creationId xmlns:p14="http://schemas.microsoft.com/office/powerpoint/2010/main" val="805781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18</a:t>
            </a:fld>
            <a:endParaRPr lang="es-CL"/>
          </a:p>
        </p:txBody>
      </p:sp>
    </p:spTree>
    <p:extLst>
      <p:ext uri="{BB962C8B-B14F-4D97-AF65-F5344CB8AC3E}">
        <p14:creationId xmlns:p14="http://schemas.microsoft.com/office/powerpoint/2010/main" val="1868483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19</a:t>
            </a:fld>
            <a:endParaRPr lang="es-CL"/>
          </a:p>
        </p:txBody>
      </p:sp>
    </p:spTree>
    <p:extLst>
      <p:ext uri="{BB962C8B-B14F-4D97-AF65-F5344CB8AC3E}">
        <p14:creationId xmlns:p14="http://schemas.microsoft.com/office/powerpoint/2010/main" val="306554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a:t>
            </a:fld>
            <a:endParaRPr lang="es-CL"/>
          </a:p>
        </p:txBody>
      </p:sp>
    </p:spTree>
    <p:extLst>
      <p:ext uri="{BB962C8B-B14F-4D97-AF65-F5344CB8AC3E}">
        <p14:creationId xmlns:p14="http://schemas.microsoft.com/office/powerpoint/2010/main" val="2398858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20</a:t>
            </a:fld>
            <a:endParaRPr lang="es-CL"/>
          </a:p>
        </p:txBody>
      </p:sp>
    </p:spTree>
    <p:extLst>
      <p:ext uri="{BB962C8B-B14F-4D97-AF65-F5344CB8AC3E}">
        <p14:creationId xmlns:p14="http://schemas.microsoft.com/office/powerpoint/2010/main" val="456356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21</a:t>
            </a:fld>
            <a:endParaRPr lang="es-CL"/>
          </a:p>
        </p:txBody>
      </p:sp>
    </p:spTree>
    <p:extLst>
      <p:ext uri="{BB962C8B-B14F-4D97-AF65-F5344CB8AC3E}">
        <p14:creationId xmlns:p14="http://schemas.microsoft.com/office/powerpoint/2010/main" val="177782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22</a:t>
            </a:fld>
            <a:endParaRPr lang="es-CL"/>
          </a:p>
        </p:txBody>
      </p:sp>
    </p:spTree>
    <p:extLst>
      <p:ext uri="{BB962C8B-B14F-4D97-AF65-F5344CB8AC3E}">
        <p14:creationId xmlns:p14="http://schemas.microsoft.com/office/powerpoint/2010/main" val="372426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23</a:t>
            </a:fld>
            <a:endParaRPr lang="es-CL"/>
          </a:p>
        </p:txBody>
      </p:sp>
    </p:spTree>
    <p:extLst>
      <p:ext uri="{BB962C8B-B14F-4D97-AF65-F5344CB8AC3E}">
        <p14:creationId xmlns:p14="http://schemas.microsoft.com/office/powerpoint/2010/main" val="120037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24</a:t>
            </a:fld>
            <a:endParaRPr lang="es-CL"/>
          </a:p>
        </p:txBody>
      </p:sp>
    </p:spTree>
    <p:extLst>
      <p:ext uri="{BB962C8B-B14F-4D97-AF65-F5344CB8AC3E}">
        <p14:creationId xmlns:p14="http://schemas.microsoft.com/office/powerpoint/2010/main" val="3997774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25</a:t>
            </a:fld>
            <a:endParaRPr lang="es-CL"/>
          </a:p>
        </p:txBody>
      </p:sp>
    </p:spTree>
    <p:extLst>
      <p:ext uri="{BB962C8B-B14F-4D97-AF65-F5344CB8AC3E}">
        <p14:creationId xmlns:p14="http://schemas.microsoft.com/office/powerpoint/2010/main" val="4084272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26</a:t>
            </a:fld>
            <a:endParaRPr lang="es-CL"/>
          </a:p>
        </p:txBody>
      </p:sp>
    </p:spTree>
    <p:extLst>
      <p:ext uri="{BB962C8B-B14F-4D97-AF65-F5344CB8AC3E}">
        <p14:creationId xmlns:p14="http://schemas.microsoft.com/office/powerpoint/2010/main" val="2419413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27</a:t>
            </a:fld>
            <a:endParaRPr lang="es-CL"/>
          </a:p>
        </p:txBody>
      </p:sp>
    </p:spTree>
    <p:extLst>
      <p:ext uri="{BB962C8B-B14F-4D97-AF65-F5344CB8AC3E}">
        <p14:creationId xmlns:p14="http://schemas.microsoft.com/office/powerpoint/2010/main" val="296464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28</a:t>
            </a:fld>
            <a:endParaRPr lang="es-CL"/>
          </a:p>
        </p:txBody>
      </p:sp>
    </p:spTree>
    <p:extLst>
      <p:ext uri="{BB962C8B-B14F-4D97-AF65-F5344CB8AC3E}">
        <p14:creationId xmlns:p14="http://schemas.microsoft.com/office/powerpoint/2010/main" val="78232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29</a:t>
            </a:fld>
            <a:endParaRPr lang="es-CL"/>
          </a:p>
        </p:txBody>
      </p:sp>
    </p:spTree>
    <p:extLst>
      <p:ext uri="{BB962C8B-B14F-4D97-AF65-F5344CB8AC3E}">
        <p14:creationId xmlns:p14="http://schemas.microsoft.com/office/powerpoint/2010/main" val="162280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3</a:t>
            </a:fld>
            <a:endParaRPr lang="es-CL"/>
          </a:p>
        </p:txBody>
      </p:sp>
    </p:spTree>
    <p:extLst>
      <p:ext uri="{BB962C8B-B14F-4D97-AF65-F5344CB8AC3E}">
        <p14:creationId xmlns:p14="http://schemas.microsoft.com/office/powerpoint/2010/main" val="3785443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30</a:t>
            </a:fld>
            <a:endParaRPr lang="es-CL"/>
          </a:p>
        </p:txBody>
      </p:sp>
    </p:spTree>
    <p:extLst>
      <p:ext uri="{BB962C8B-B14F-4D97-AF65-F5344CB8AC3E}">
        <p14:creationId xmlns:p14="http://schemas.microsoft.com/office/powerpoint/2010/main" val="118045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4</a:t>
            </a:fld>
            <a:endParaRPr lang="es-CL"/>
          </a:p>
        </p:txBody>
      </p:sp>
    </p:spTree>
    <p:extLst>
      <p:ext uri="{BB962C8B-B14F-4D97-AF65-F5344CB8AC3E}">
        <p14:creationId xmlns:p14="http://schemas.microsoft.com/office/powerpoint/2010/main" val="108680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5</a:t>
            </a:fld>
            <a:endParaRPr lang="es-CL"/>
          </a:p>
        </p:txBody>
      </p:sp>
    </p:spTree>
    <p:extLst>
      <p:ext uri="{BB962C8B-B14F-4D97-AF65-F5344CB8AC3E}">
        <p14:creationId xmlns:p14="http://schemas.microsoft.com/office/powerpoint/2010/main" val="168457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6</a:t>
            </a:fld>
            <a:endParaRPr lang="es-CL"/>
          </a:p>
        </p:txBody>
      </p:sp>
    </p:spTree>
    <p:extLst>
      <p:ext uri="{BB962C8B-B14F-4D97-AF65-F5344CB8AC3E}">
        <p14:creationId xmlns:p14="http://schemas.microsoft.com/office/powerpoint/2010/main" val="90759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7</a:t>
            </a:fld>
            <a:endParaRPr lang="es-CL"/>
          </a:p>
        </p:txBody>
      </p:sp>
    </p:spTree>
    <p:extLst>
      <p:ext uri="{BB962C8B-B14F-4D97-AF65-F5344CB8AC3E}">
        <p14:creationId xmlns:p14="http://schemas.microsoft.com/office/powerpoint/2010/main" val="297504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8</a:t>
            </a:fld>
            <a:endParaRPr lang="es-CL"/>
          </a:p>
        </p:txBody>
      </p:sp>
    </p:spTree>
    <p:extLst>
      <p:ext uri="{BB962C8B-B14F-4D97-AF65-F5344CB8AC3E}">
        <p14:creationId xmlns:p14="http://schemas.microsoft.com/office/powerpoint/2010/main" val="107955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9</a:t>
            </a:fld>
            <a:endParaRPr lang="es-CL"/>
          </a:p>
        </p:txBody>
      </p:sp>
    </p:spTree>
    <p:extLst>
      <p:ext uri="{BB962C8B-B14F-4D97-AF65-F5344CB8AC3E}">
        <p14:creationId xmlns:p14="http://schemas.microsoft.com/office/powerpoint/2010/main" val="133351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281" y="2130430"/>
            <a:ext cx="10361851"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140691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740230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8049" y="274643"/>
            <a:ext cx="2742843"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609522" y="274643"/>
            <a:ext cx="8025355"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141577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237943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60" y="4406905"/>
            <a:ext cx="10361851"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66053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609522" y="1600205"/>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96793" y="1600205"/>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637333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245061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313738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280888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3050"/>
            <a:ext cx="4010562"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6113" y="273055"/>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521"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301076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0600"/>
            <a:ext cx="7314248"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D9E426E-79C9-4C88-8BB1-4DEC571E331D}" type="datetimeFigureOut">
              <a:rPr lang="es-CL" smtClean="0"/>
              <a:t>09-07-2020</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0B774BD5-47D8-4B46-B8F9-6071680276EB}" type="slidenum">
              <a:rPr lang="es-CL" smtClean="0"/>
              <a:t>‹Nº›</a:t>
            </a:fld>
            <a:endParaRPr lang="es-CL"/>
          </a:p>
        </p:txBody>
      </p:sp>
    </p:spTree>
    <p:extLst>
      <p:ext uri="{BB962C8B-B14F-4D97-AF65-F5344CB8AC3E}">
        <p14:creationId xmlns:p14="http://schemas.microsoft.com/office/powerpoint/2010/main" val="152180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609521" y="1600205"/>
            <a:ext cx="10971372"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609521" y="6356355"/>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E426E-79C9-4C88-8BB1-4DEC571E331D}" type="datetimeFigureOut">
              <a:rPr lang="es-CL" smtClean="0"/>
              <a:t>09-07-2020</a:t>
            </a:fld>
            <a:endParaRPr lang="es-CL"/>
          </a:p>
        </p:txBody>
      </p:sp>
      <p:sp>
        <p:nvSpPr>
          <p:cNvPr id="5" name="4 Marcador de pie de página"/>
          <p:cNvSpPr>
            <a:spLocks noGrp="1"/>
          </p:cNvSpPr>
          <p:nvPr>
            <p:ph type="ftr" sz="quarter" idx="3"/>
          </p:nvPr>
        </p:nvSpPr>
        <p:spPr>
          <a:xfrm>
            <a:off x="4165058" y="6356355"/>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8736463" y="6356355"/>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74BD5-47D8-4B46-B8F9-6071680276EB}" type="slidenum">
              <a:rPr lang="es-CL" smtClean="0"/>
              <a:t>‹Nº›</a:t>
            </a:fld>
            <a:endParaRPr lang="es-CL"/>
          </a:p>
        </p:txBody>
      </p:sp>
    </p:spTree>
    <p:extLst>
      <p:ext uri="{BB962C8B-B14F-4D97-AF65-F5344CB8AC3E}">
        <p14:creationId xmlns:p14="http://schemas.microsoft.com/office/powerpoint/2010/main" val="3447381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image" Target="../media/image6.png"/><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2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image" Target="../media/image6.png"/><Relationship Id="rId4" Type="http://schemas.openxmlformats.org/officeDocument/2006/relationships/chart" Target="../charts/char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29.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chart" Target="../charts/chart4.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F85F1072-7CF6-1849-B4E5-3A06D2DB1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9" y="-970425"/>
            <a:ext cx="12317308" cy="7927817"/>
          </a:xfrm>
          <a:prstGeom prst="rect">
            <a:avLst/>
          </a:prstGeom>
        </p:spPr>
      </p:pic>
      <p:pic>
        <p:nvPicPr>
          <p:cNvPr id="20" name="Imagen 19" descr="Imagen que contiene reloj, medidor&#10;&#10;Descripción generada automáticamente">
            <a:extLst>
              <a:ext uri="{FF2B5EF4-FFF2-40B4-BE49-F238E27FC236}">
                <a16:creationId xmlns:a16="http://schemas.microsoft.com/office/drawing/2014/main" id="{D81A4543-6505-6044-B30A-BF6FBB60B6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329"/>
          <a:stretch/>
        </p:blipFill>
        <p:spPr>
          <a:xfrm>
            <a:off x="58176" y="3434499"/>
            <a:ext cx="5275073" cy="1160370"/>
          </a:xfrm>
          <a:prstGeom prst="rect">
            <a:avLst/>
          </a:prstGeom>
        </p:spPr>
      </p:pic>
      <p:sp>
        <p:nvSpPr>
          <p:cNvPr id="5" name="CuadroTexto 4">
            <a:extLst>
              <a:ext uri="{FF2B5EF4-FFF2-40B4-BE49-F238E27FC236}">
                <a16:creationId xmlns:a16="http://schemas.microsoft.com/office/drawing/2014/main" id="{22CA9DE7-7E61-104C-ADF0-0905739A871C}"/>
              </a:ext>
            </a:extLst>
          </p:cNvPr>
          <p:cNvSpPr txBox="1"/>
          <p:nvPr/>
        </p:nvSpPr>
        <p:spPr>
          <a:xfrm>
            <a:off x="478582" y="2466344"/>
            <a:ext cx="4944101" cy="495260"/>
          </a:xfrm>
          <a:prstGeom prst="rect">
            <a:avLst/>
          </a:prstGeom>
          <a:noFill/>
        </p:spPr>
        <p:txBody>
          <a:bodyPr wrap="none" lIns="0" rIns="72000" bIns="36000" rtlCol="0">
            <a:spAutoFit/>
          </a:bodyPr>
          <a:lstStyle/>
          <a:p>
            <a:pPr>
              <a:lnSpc>
                <a:spcPct val="70000"/>
              </a:lnSpc>
            </a:pPr>
            <a:r>
              <a:rPr lang="es-CL" sz="3600" b="1" dirty="0">
                <a:solidFill>
                  <a:schemeClr val="bg1"/>
                </a:solidFill>
                <a:latin typeface="+mj-lt"/>
              </a:rPr>
              <a:t>OBSERVATORIO LABORAL</a:t>
            </a:r>
            <a:endParaRPr lang="es-CL" sz="2800" b="1" dirty="0">
              <a:solidFill>
                <a:schemeClr val="bg1"/>
              </a:solidFill>
              <a:latin typeface="+mj-lt"/>
            </a:endParaRPr>
          </a:p>
        </p:txBody>
      </p:sp>
      <p:pic>
        <p:nvPicPr>
          <p:cNvPr id="14" name="Imagen 13">
            <a:extLst>
              <a:ext uri="{FF2B5EF4-FFF2-40B4-BE49-F238E27FC236}">
                <a16:creationId xmlns:a16="http://schemas.microsoft.com/office/drawing/2014/main" id="{26A1971C-4753-344D-B8C2-1B5FC0F38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540" y="5234594"/>
            <a:ext cx="2845175" cy="1517664"/>
          </a:xfrm>
          <a:prstGeom prst="rect">
            <a:avLst/>
          </a:prstGeom>
        </p:spPr>
      </p:pic>
      <p:sp>
        <p:nvSpPr>
          <p:cNvPr id="6" name="CuadroTexto 5">
            <a:extLst>
              <a:ext uri="{FF2B5EF4-FFF2-40B4-BE49-F238E27FC236}">
                <a16:creationId xmlns:a16="http://schemas.microsoft.com/office/drawing/2014/main" id="{2241E2D2-5E61-BD4D-8D53-E9860310972C}"/>
              </a:ext>
            </a:extLst>
          </p:cNvPr>
          <p:cNvSpPr txBox="1"/>
          <p:nvPr/>
        </p:nvSpPr>
        <p:spPr>
          <a:xfrm>
            <a:off x="121821" y="3577417"/>
            <a:ext cx="7272808" cy="830997"/>
          </a:xfrm>
          <a:prstGeom prst="rect">
            <a:avLst/>
          </a:prstGeom>
          <a:noFill/>
        </p:spPr>
        <p:txBody>
          <a:bodyPr wrap="square" rtlCol="0">
            <a:spAutoFit/>
          </a:bodyPr>
          <a:lstStyle/>
          <a:p>
            <a:r>
              <a:rPr lang="es-CL" sz="2400" b="1" dirty="0">
                <a:solidFill>
                  <a:schemeClr val="bg1"/>
                </a:solidFill>
                <a:latin typeface="+mj-lt"/>
              </a:rPr>
              <a:t>RESULTADOS</a:t>
            </a:r>
          </a:p>
          <a:p>
            <a:r>
              <a:rPr lang="es-CL" sz="2400" b="1" dirty="0">
                <a:solidFill>
                  <a:schemeClr val="bg1"/>
                </a:solidFill>
                <a:latin typeface="+mj-lt"/>
              </a:rPr>
              <a:t>ENCUESTA COVID</a:t>
            </a:r>
          </a:p>
        </p:txBody>
      </p:sp>
      <p:cxnSp>
        <p:nvCxnSpPr>
          <p:cNvPr id="7" name="Conector recto 6">
            <a:extLst>
              <a:ext uri="{FF2B5EF4-FFF2-40B4-BE49-F238E27FC236}">
                <a16:creationId xmlns:a16="http://schemas.microsoft.com/office/drawing/2014/main" id="{FB7BD4A1-2650-6842-A45D-219ABB93FFA8}"/>
              </a:ext>
            </a:extLst>
          </p:cNvPr>
          <p:cNvCxnSpPr>
            <a:cxnSpLocks/>
          </p:cNvCxnSpPr>
          <p:nvPr/>
        </p:nvCxnSpPr>
        <p:spPr>
          <a:xfrm>
            <a:off x="478582" y="3068960"/>
            <a:ext cx="1080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4A94C40-B77E-454A-B7FE-075AE08021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0475"/>
          <a:stretch/>
        </p:blipFill>
        <p:spPr>
          <a:xfrm>
            <a:off x="8119987" y="5559129"/>
            <a:ext cx="1182553" cy="1246000"/>
          </a:xfrm>
          <a:prstGeom prst="rect">
            <a:avLst/>
          </a:prstGeom>
        </p:spPr>
      </p:pic>
      <p:pic>
        <p:nvPicPr>
          <p:cNvPr id="22" name="Imagen 21" descr="Imagen que contiene reloj, medidor&#10;&#10;Descripción generada automáticamente">
            <a:extLst>
              <a:ext uri="{FF2B5EF4-FFF2-40B4-BE49-F238E27FC236}">
                <a16:creationId xmlns:a16="http://schemas.microsoft.com/office/drawing/2014/main" id="{557C74CB-58D5-0A47-BD28-B454256BE7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04" r="9380" b="58314"/>
          <a:stretch/>
        </p:blipFill>
        <p:spPr>
          <a:xfrm>
            <a:off x="10469048" y="-970425"/>
            <a:ext cx="1722976" cy="836712"/>
          </a:xfrm>
          <a:prstGeom prst="rect">
            <a:avLst/>
          </a:prstGeom>
        </p:spPr>
      </p:pic>
      <p:pic>
        <p:nvPicPr>
          <p:cNvPr id="11" name="Imagen 10">
            <a:extLst>
              <a:ext uri="{FF2B5EF4-FFF2-40B4-BE49-F238E27FC236}">
                <a16:creationId xmlns:a16="http://schemas.microsoft.com/office/drawing/2014/main" id="{C7CCC6F7-D827-4ABA-951C-70A50CB7632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582" y="0"/>
            <a:ext cx="3018918" cy="2776149"/>
          </a:xfrm>
          <a:prstGeom prst="rect">
            <a:avLst/>
          </a:prstGeom>
          <a:noFill/>
          <a:ln>
            <a:noFill/>
          </a:ln>
        </p:spPr>
      </p:pic>
      <p:sp>
        <p:nvSpPr>
          <p:cNvPr id="2" name="Rectángulo 1">
            <a:extLst>
              <a:ext uri="{FF2B5EF4-FFF2-40B4-BE49-F238E27FC236}">
                <a16:creationId xmlns:a16="http://schemas.microsoft.com/office/drawing/2014/main" id="{F685A94B-C818-4DB3-970E-FB9E8BC33AFC}"/>
              </a:ext>
            </a:extLst>
          </p:cNvPr>
          <p:cNvSpPr/>
          <p:nvPr/>
        </p:nvSpPr>
        <p:spPr>
          <a:xfrm>
            <a:off x="29497" y="5506258"/>
            <a:ext cx="5275073" cy="131719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7CEE97BE-2064-45C4-B311-25DD9DFF5AB6}"/>
              </a:ext>
            </a:extLst>
          </p:cNvPr>
          <p:cNvPicPr>
            <a:picLocks noChangeAspect="1"/>
          </p:cNvPicPr>
          <p:nvPr/>
        </p:nvPicPr>
        <p:blipFill>
          <a:blip r:embed="rId9"/>
          <a:stretch>
            <a:fillRect/>
          </a:stretch>
        </p:blipFill>
        <p:spPr>
          <a:xfrm>
            <a:off x="3255835" y="5653528"/>
            <a:ext cx="1638611" cy="884240"/>
          </a:xfrm>
          <a:prstGeom prst="rect">
            <a:avLst/>
          </a:prstGeom>
        </p:spPr>
      </p:pic>
      <p:pic>
        <p:nvPicPr>
          <p:cNvPr id="4" name="Imagen 3">
            <a:extLst>
              <a:ext uri="{FF2B5EF4-FFF2-40B4-BE49-F238E27FC236}">
                <a16:creationId xmlns:a16="http://schemas.microsoft.com/office/drawing/2014/main" id="{A4B776D6-009F-4035-A972-EF3CD47C6FCF}"/>
              </a:ext>
            </a:extLst>
          </p:cNvPr>
          <p:cNvPicPr>
            <a:picLocks noChangeAspect="1"/>
          </p:cNvPicPr>
          <p:nvPr/>
        </p:nvPicPr>
        <p:blipFill>
          <a:blip r:embed="rId10"/>
          <a:stretch>
            <a:fillRect/>
          </a:stretch>
        </p:blipFill>
        <p:spPr>
          <a:xfrm>
            <a:off x="1525455" y="5749504"/>
            <a:ext cx="1700931" cy="692997"/>
          </a:xfrm>
          <a:prstGeom prst="rect">
            <a:avLst/>
          </a:prstGeom>
        </p:spPr>
      </p:pic>
      <p:pic>
        <p:nvPicPr>
          <p:cNvPr id="8" name="Imagen 7">
            <a:extLst>
              <a:ext uri="{FF2B5EF4-FFF2-40B4-BE49-F238E27FC236}">
                <a16:creationId xmlns:a16="http://schemas.microsoft.com/office/drawing/2014/main" id="{403C0DA4-3C2D-4D3D-9A3A-3D15FBC4D66C}"/>
              </a:ext>
            </a:extLst>
          </p:cNvPr>
          <p:cNvPicPr>
            <a:picLocks noChangeAspect="1"/>
          </p:cNvPicPr>
          <p:nvPr/>
        </p:nvPicPr>
        <p:blipFill>
          <a:blip r:embed="rId11"/>
          <a:stretch>
            <a:fillRect/>
          </a:stretch>
        </p:blipFill>
        <p:spPr>
          <a:xfrm>
            <a:off x="96971" y="5686141"/>
            <a:ext cx="1201016" cy="685162"/>
          </a:xfrm>
          <a:prstGeom prst="rect">
            <a:avLst/>
          </a:prstGeom>
        </p:spPr>
      </p:pic>
    </p:spTree>
    <p:extLst>
      <p:ext uri="{BB962C8B-B14F-4D97-AF65-F5344CB8AC3E}">
        <p14:creationId xmlns:p14="http://schemas.microsoft.com/office/powerpoint/2010/main" val="66129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7308" y="373772"/>
            <a:ext cx="8147936" cy="646331"/>
          </a:xfrm>
          <a:prstGeom prst="rect">
            <a:avLst/>
          </a:prstGeom>
          <a:solidFill>
            <a:schemeClr val="bg1"/>
          </a:solidFill>
        </p:spPr>
        <p:txBody>
          <a:bodyPr wrap="none">
            <a:spAutoFit/>
          </a:bodyPr>
          <a:lstStyle/>
          <a:p>
            <a:r>
              <a:rPr lang="es-CL" sz="3600" b="1" dirty="0">
                <a:solidFill>
                  <a:srgbClr val="0070C0"/>
                </a:solidFill>
                <a:latin typeface="+mj-lt"/>
              </a:rPr>
              <a:t>Situación por Sectores Agrupados: Ventas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9307" y="1053045"/>
            <a:ext cx="93561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7308" y="1125044"/>
            <a:ext cx="8875062" cy="369284"/>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6869" y="447"/>
            <a:ext cx="1722752" cy="836603"/>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6674" y="6182449"/>
            <a:ext cx="10727794"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Comparando la situación actual de su empresa con el mismo mes del año 2019, ¿cómo se han visto afectadas sus ventas o ingresos?”. Distribución sobre total de empresas (179). </a:t>
            </a:r>
            <a:endParaRPr lang="es-CL" sz="1200" dirty="0">
              <a:solidFill>
                <a:schemeClr val="tx2"/>
              </a:solidFill>
            </a:endParaRPr>
          </a:p>
        </p:txBody>
      </p:sp>
      <p:pic>
        <p:nvPicPr>
          <p:cNvPr id="12" name="Imagen 11">
            <a:extLst>
              <a:ext uri="{FF2B5EF4-FFF2-40B4-BE49-F238E27FC236}">
                <a16:creationId xmlns:a16="http://schemas.microsoft.com/office/drawing/2014/main" id="{65DEEC95-024C-4CA0-BFE7-0B29C8672D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3" name="Gráfico 12">
            <a:extLst>
              <a:ext uri="{FF2B5EF4-FFF2-40B4-BE49-F238E27FC236}">
                <a16:creationId xmlns:a16="http://schemas.microsoft.com/office/drawing/2014/main" id="{0950F0FF-8F09-4CD2-8576-3CC1F41F543D}"/>
              </a:ext>
            </a:extLst>
          </p:cNvPr>
          <p:cNvGraphicFramePr>
            <a:graphicFrameLocks/>
          </p:cNvGraphicFramePr>
          <p:nvPr>
            <p:extLst>
              <p:ext uri="{D42A27DB-BD31-4B8C-83A1-F6EECF244321}">
                <p14:modId xmlns:p14="http://schemas.microsoft.com/office/powerpoint/2010/main" val="3431104670"/>
              </p:ext>
            </p:extLst>
          </p:nvPr>
        </p:nvGraphicFramePr>
        <p:xfrm>
          <a:off x="1450985" y="1277792"/>
          <a:ext cx="9288442" cy="42386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52054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2580643" cy="646331"/>
          </a:xfrm>
          <a:prstGeom prst="rect">
            <a:avLst/>
          </a:prstGeom>
          <a:solidFill>
            <a:schemeClr val="bg1"/>
          </a:solidFill>
        </p:spPr>
        <p:txBody>
          <a:bodyPr wrap="none">
            <a:spAutoFit/>
          </a:bodyPr>
          <a:lstStyle/>
          <a:p>
            <a:r>
              <a:rPr lang="es-CL" sz="3600" b="1" dirty="0">
                <a:solidFill>
                  <a:srgbClr val="0070C0"/>
                </a:solidFill>
                <a:latin typeface="+mj-lt"/>
              </a:rPr>
              <a:t>Operaciones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Y en términos de actividades y operaciones, ¿en qué situación está su empresa?”. Distribución sobre total de empresas que declararon que seguían operando. 132 del total.  </a:t>
            </a:r>
            <a:endParaRPr lang="es-CL" sz="1200" dirty="0">
              <a:solidFill>
                <a:schemeClr val="tx2"/>
              </a:solidFill>
            </a:endParaRPr>
          </a:p>
        </p:txBody>
      </p:sp>
      <p:pic>
        <p:nvPicPr>
          <p:cNvPr id="12" name="Imagen 11">
            <a:extLst>
              <a:ext uri="{FF2B5EF4-FFF2-40B4-BE49-F238E27FC236}">
                <a16:creationId xmlns:a16="http://schemas.microsoft.com/office/drawing/2014/main" id="{A9027DBB-FAA5-49CC-9903-3A0D68AF0F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4" name="Gráfico 13">
            <a:extLst>
              <a:ext uri="{FF2B5EF4-FFF2-40B4-BE49-F238E27FC236}">
                <a16:creationId xmlns:a16="http://schemas.microsoft.com/office/drawing/2014/main" id="{55BD9FD5-F63B-4EDC-B30E-6FD050C34F92}"/>
              </a:ext>
            </a:extLst>
          </p:cNvPr>
          <p:cNvGraphicFramePr>
            <a:graphicFrameLocks/>
          </p:cNvGraphicFramePr>
          <p:nvPr>
            <p:extLst>
              <p:ext uri="{D42A27DB-BD31-4B8C-83A1-F6EECF244321}">
                <p14:modId xmlns:p14="http://schemas.microsoft.com/office/powerpoint/2010/main" val="3575472745"/>
              </p:ext>
            </p:extLst>
          </p:nvPr>
        </p:nvGraphicFramePr>
        <p:xfrm>
          <a:off x="118543" y="1283443"/>
          <a:ext cx="10729191" cy="47163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5530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7308" y="373772"/>
            <a:ext cx="6665414" cy="646331"/>
          </a:xfrm>
          <a:prstGeom prst="rect">
            <a:avLst/>
          </a:prstGeom>
          <a:solidFill>
            <a:schemeClr val="bg1"/>
          </a:solidFill>
        </p:spPr>
        <p:txBody>
          <a:bodyPr wrap="none">
            <a:spAutoFit/>
          </a:bodyPr>
          <a:lstStyle/>
          <a:p>
            <a:r>
              <a:rPr lang="es-CL" sz="3600" b="1" dirty="0">
                <a:solidFill>
                  <a:srgbClr val="0070C0"/>
                </a:solidFill>
                <a:latin typeface="+mj-lt"/>
              </a:rPr>
              <a:t>Situación por Sector: Operaciones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9307" y="1053045"/>
            <a:ext cx="93561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7308" y="1125044"/>
            <a:ext cx="8875062" cy="369284"/>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6869" y="447"/>
            <a:ext cx="1722752" cy="836603"/>
          </a:xfrm>
          <a:prstGeom prst="rect">
            <a:avLst/>
          </a:prstGeom>
        </p:spPr>
      </p:pic>
      <p:sp>
        <p:nvSpPr>
          <p:cNvPr id="16" name="Rectángulo 15">
            <a:extLst>
              <a:ext uri="{FF2B5EF4-FFF2-40B4-BE49-F238E27FC236}">
                <a16:creationId xmlns:a16="http://schemas.microsoft.com/office/drawing/2014/main" id="{64117692-1826-4F40-84BA-AC41C7B52650}"/>
              </a:ext>
            </a:extLst>
          </p:cNvPr>
          <p:cNvSpPr/>
          <p:nvPr/>
        </p:nvSpPr>
        <p:spPr>
          <a:xfrm>
            <a:off x="98509" y="6194342"/>
            <a:ext cx="10727794"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Y en términos de actividades y operaciones, ¿en qué situación está su empresa?”. Distribución sobre total de empresas que declararon que seguían operando. 132 del total.  </a:t>
            </a:r>
            <a:endParaRPr lang="es-CL" sz="1200" dirty="0">
              <a:solidFill>
                <a:schemeClr val="tx2"/>
              </a:solidFill>
            </a:endParaRPr>
          </a:p>
        </p:txBody>
      </p:sp>
      <p:graphicFrame>
        <p:nvGraphicFramePr>
          <p:cNvPr id="9" name="Gráfico 8">
            <a:extLst>
              <a:ext uri="{FF2B5EF4-FFF2-40B4-BE49-F238E27FC236}">
                <a16:creationId xmlns:a16="http://schemas.microsoft.com/office/drawing/2014/main" id="{44CCD7DA-0579-46FC-95B5-F7B60858CDDB}"/>
              </a:ext>
            </a:extLst>
          </p:cNvPr>
          <p:cNvGraphicFramePr>
            <a:graphicFrameLocks/>
          </p:cNvGraphicFramePr>
          <p:nvPr>
            <p:extLst>
              <p:ext uri="{D42A27DB-BD31-4B8C-83A1-F6EECF244321}">
                <p14:modId xmlns:p14="http://schemas.microsoft.com/office/powerpoint/2010/main" val="271509001"/>
              </p:ext>
            </p:extLst>
          </p:nvPr>
        </p:nvGraphicFramePr>
        <p:xfrm>
          <a:off x="1126654" y="1268760"/>
          <a:ext cx="9412223" cy="5005902"/>
        </p:xfrm>
        <a:graphic>
          <a:graphicData uri="http://schemas.openxmlformats.org/drawingml/2006/chart">
            <c:chart xmlns:c="http://schemas.openxmlformats.org/drawingml/2006/chart" xmlns:r="http://schemas.openxmlformats.org/officeDocument/2006/relationships" r:id="rId4"/>
          </a:graphicData>
        </a:graphic>
      </p:graphicFrame>
      <p:pic>
        <p:nvPicPr>
          <p:cNvPr id="11" name="Imagen 10">
            <a:extLst>
              <a:ext uri="{FF2B5EF4-FFF2-40B4-BE49-F238E27FC236}">
                <a16:creationId xmlns:a16="http://schemas.microsoft.com/office/drawing/2014/main" id="{E1204478-C0BE-4FBD-9517-175CB2051CE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303128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7308" y="373772"/>
            <a:ext cx="9250674" cy="646331"/>
          </a:xfrm>
          <a:prstGeom prst="rect">
            <a:avLst/>
          </a:prstGeom>
          <a:solidFill>
            <a:schemeClr val="bg1"/>
          </a:solidFill>
        </p:spPr>
        <p:txBody>
          <a:bodyPr wrap="none">
            <a:spAutoFit/>
          </a:bodyPr>
          <a:lstStyle/>
          <a:p>
            <a:r>
              <a:rPr lang="es-CL" sz="3600" b="1" dirty="0">
                <a:solidFill>
                  <a:srgbClr val="0070C0"/>
                </a:solidFill>
                <a:latin typeface="+mj-lt"/>
              </a:rPr>
              <a:t>Situación por Sectores Agrupados: Operaciones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9307" y="1053045"/>
            <a:ext cx="93561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7308" y="1125044"/>
            <a:ext cx="8875062" cy="369284"/>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6869" y="447"/>
            <a:ext cx="1722752" cy="836603"/>
          </a:xfrm>
          <a:prstGeom prst="rect">
            <a:avLst/>
          </a:prstGeom>
        </p:spPr>
      </p:pic>
      <p:sp>
        <p:nvSpPr>
          <p:cNvPr id="16" name="Rectángulo 15">
            <a:extLst>
              <a:ext uri="{FF2B5EF4-FFF2-40B4-BE49-F238E27FC236}">
                <a16:creationId xmlns:a16="http://schemas.microsoft.com/office/drawing/2014/main" id="{64117692-1826-4F40-84BA-AC41C7B52650}"/>
              </a:ext>
            </a:extLst>
          </p:cNvPr>
          <p:cNvSpPr/>
          <p:nvPr/>
        </p:nvSpPr>
        <p:spPr>
          <a:xfrm>
            <a:off x="98509" y="6194342"/>
            <a:ext cx="10727794"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Y en términos de actividades y operaciones, ¿en qué situación está su empresa?”. Distribución sobre total de empresas que declararon que seguían operando. 132 del total.  </a:t>
            </a:r>
            <a:endParaRPr lang="es-CL" sz="1200" dirty="0">
              <a:solidFill>
                <a:schemeClr val="tx2"/>
              </a:solidFill>
            </a:endParaRPr>
          </a:p>
        </p:txBody>
      </p:sp>
      <p:graphicFrame>
        <p:nvGraphicFramePr>
          <p:cNvPr id="11" name="Gráfico 10">
            <a:extLst>
              <a:ext uri="{FF2B5EF4-FFF2-40B4-BE49-F238E27FC236}">
                <a16:creationId xmlns:a16="http://schemas.microsoft.com/office/drawing/2014/main" id="{498DCB6A-4F0F-44C3-A0A6-9E9E6F7845A2}"/>
              </a:ext>
            </a:extLst>
          </p:cNvPr>
          <p:cNvGraphicFramePr>
            <a:graphicFrameLocks/>
          </p:cNvGraphicFramePr>
          <p:nvPr>
            <p:extLst>
              <p:ext uri="{D42A27DB-BD31-4B8C-83A1-F6EECF244321}">
                <p14:modId xmlns:p14="http://schemas.microsoft.com/office/powerpoint/2010/main" val="471984865"/>
              </p:ext>
            </p:extLst>
          </p:nvPr>
        </p:nvGraphicFramePr>
        <p:xfrm>
          <a:off x="1306166" y="1427157"/>
          <a:ext cx="9160703" cy="4824537"/>
        </p:xfrm>
        <a:graphic>
          <a:graphicData uri="http://schemas.openxmlformats.org/drawingml/2006/chart">
            <c:chart xmlns:c="http://schemas.openxmlformats.org/drawingml/2006/chart" xmlns:r="http://schemas.openxmlformats.org/officeDocument/2006/relationships" r:id="rId4"/>
          </a:graphicData>
        </a:graphic>
      </p:graphicFrame>
      <p:pic>
        <p:nvPicPr>
          <p:cNvPr id="12" name="Imagen 11">
            <a:extLst>
              <a:ext uri="{FF2B5EF4-FFF2-40B4-BE49-F238E27FC236}">
                <a16:creationId xmlns:a16="http://schemas.microsoft.com/office/drawing/2014/main" id="{7FF0AB59-10D0-4ABE-A252-F2B4F7CAC96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2704625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4407745" cy="646331"/>
          </a:xfrm>
          <a:prstGeom prst="rect">
            <a:avLst/>
          </a:prstGeom>
          <a:solidFill>
            <a:schemeClr val="bg1"/>
          </a:solidFill>
        </p:spPr>
        <p:txBody>
          <a:bodyPr wrap="none">
            <a:spAutoFit/>
          </a:bodyPr>
          <a:lstStyle/>
          <a:p>
            <a:r>
              <a:rPr lang="es-CL" sz="3600" b="1" dirty="0">
                <a:solidFill>
                  <a:srgbClr val="0070C0"/>
                </a:solidFill>
                <a:latin typeface="+mj-lt"/>
              </a:rPr>
              <a:t>Principales Problemas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261753" y="6269183"/>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¿Ha tenido que enfrentar algunos de los siguientes problemas producto de la actual crisis sanitaria?”. Distribución sobre total de empresas que declararon que seguían operando. 132 del total.  </a:t>
            </a:r>
            <a:endParaRPr lang="es-CL" sz="1200" dirty="0">
              <a:solidFill>
                <a:schemeClr val="tx2"/>
              </a:solidFill>
            </a:endParaRPr>
          </a:p>
        </p:txBody>
      </p:sp>
      <p:graphicFrame>
        <p:nvGraphicFramePr>
          <p:cNvPr id="9" name="Gráfico 8">
            <a:extLst>
              <a:ext uri="{FF2B5EF4-FFF2-40B4-BE49-F238E27FC236}">
                <a16:creationId xmlns:a16="http://schemas.microsoft.com/office/drawing/2014/main" id="{7C052665-0EDE-45CC-BBA4-0CCF16D513BE}"/>
              </a:ext>
            </a:extLst>
          </p:cNvPr>
          <p:cNvGraphicFramePr>
            <a:graphicFrameLocks/>
          </p:cNvGraphicFramePr>
          <p:nvPr>
            <p:extLst>
              <p:ext uri="{D42A27DB-BD31-4B8C-83A1-F6EECF244321}">
                <p14:modId xmlns:p14="http://schemas.microsoft.com/office/powerpoint/2010/main" val="1445135609"/>
              </p:ext>
            </p:extLst>
          </p:nvPr>
        </p:nvGraphicFramePr>
        <p:xfrm>
          <a:off x="406574" y="934366"/>
          <a:ext cx="10657184" cy="523716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Imagen 11">
            <a:extLst>
              <a:ext uri="{FF2B5EF4-FFF2-40B4-BE49-F238E27FC236}">
                <a16:creationId xmlns:a16="http://schemas.microsoft.com/office/drawing/2014/main" id="{869DE902-11C7-47CD-93A5-872BE16FE1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416774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4794005" cy="646331"/>
          </a:xfrm>
          <a:prstGeom prst="rect">
            <a:avLst/>
          </a:prstGeom>
          <a:solidFill>
            <a:schemeClr val="bg1"/>
          </a:solidFill>
        </p:spPr>
        <p:txBody>
          <a:bodyPr wrap="none">
            <a:spAutoFit/>
          </a:bodyPr>
          <a:lstStyle/>
          <a:p>
            <a:r>
              <a:rPr lang="es-CL" sz="3600" b="1" dirty="0">
                <a:solidFill>
                  <a:srgbClr val="0070C0"/>
                </a:solidFill>
                <a:latin typeface="+mj-lt"/>
              </a:rPr>
              <a:t>Acceso a Crédito Formal</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Su empresa, ¿tiene acceso a mecanismos formales de financiamiento o crédito?”. Proporción de empresas con acceso a crédito sobre total de empresas que declararon que seguían operando (132).  </a:t>
            </a:r>
            <a:endParaRPr lang="es-CL" sz="1200" dirty="0">
              <a:solidFill>
                <a:schemeClr val="tx2"/>
              </a:solidFill>
            </a:endParaRPr>
          </a:p>
        </p:txBody>
      </p:sp>
      <p:pic>
        <p:nvPicPr>
          <p:cNvPr id="13" name="Imagen 12">
            <a:extLst>
              <a:ext uri="{FF2B5EF4-FFF2-40B4-BE49-F238E27FC236}">
                <a16:creationId xmlns:a16="http://schemas.microsoft.com/office/drawing/2014/main" id="{8BD95FF3-FFD6-412A-94D8-9197790D416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9" name="Gráfico 8">
            <a:extLst>
              <a:ext uri="{FF2B5EF4-FFF2-40B4-BE49-F238E27FC236}">
                <a16:creationId xmlns:a16="http://schemas.microsoft.com/office/drawing/2014/main" id="{E6C2E047-04CE-4FC0-BE37-F719386962C8}"/>
              </a:ext>
            </a:extLst>
          </p:cNvPr>
          <p:cNvGraphicFramePr>
            <a:graphicFrameLocks/>
          </p:cNvGraphicFramePr>
          <p:nvPr>
            <p:extLst>
              <p:ext uri="{D42A27DB-BD31-4B8C-83A1-F6EECF244321}">
                <p14:modId xmlns:p14="http://schemas.microsoft.com/office/powerpoint/2010/main" val="1183222380"/>
              </p:ext>
            </p:extLst>
          </p:nvPr>
        </p:nvGraphicFramePr>
        <p:xfrm>
          <a:off x="334566" y="1304764"/>
          <a:ext cx="9433048" cy="42484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47441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7904664" cy="646331"/>
          </a:xfrm>
          <a:prstGeom prst="rect">
            <a:avLst/>
          </a:prstGeom>
          <a:solidFill>
            <a:schemeClr val="bg1"/>
          </a:solidFill>
        </p:spPr>
        <p:txBody>
          <a:bodyPr wrap="none">
            <a:spAutoFit/>
          </a:bodyPr>
          <a:lstStyle/>
          <a:p>
            <a:r>
              <a:rPr lang="es-CL" sz="3600" b="1" dirty="0">
                <a:solidFill>
                  <a:srgbClr val="0070C0"/>
                </a:solidFill>
                <a:latin typeface="+mj-lt"/>
              </a:rPr>
              <a:t>Necesidades de Crédito o Renegociación</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Considerando su situación financiera actual y esperada para los próximos meses, ¿cree que va a requerir solicitar o renegociar créditos o préstamos para su empresa?”. Distribución de empresas sobre total de empresas que declararon que seguían operando (132).  </a:t>
            </a:r>
            <a:endParaRPr lang="es-CL" sz="1200" dirty="0">
              <a:solidFill>
                <a:schemeClr val="tx2"/>
              </a:solidFill>
            </a:endParaRPr>
          </a:p>
        </p:txBody>
      </p:sp>
      <p:pic>
        <p:nvPicPr>
          <p:cNvPr id="13" name="Imagen 12">
            <a:extLst>
              <a:ext uri="{FF2B5EF4-FFF2-40B4-BE49-F238E27FC236}">
                <a16:creationId xmlns:a16="http://schemas.microsoft.com/office/drawing/2014/main" id="{20E2F248-588C-4EE8-BF26-6D34A78C769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FB424D2A-0254-4BD0-8EA8-28B09C7096B0}"/>
              </a:ext>
            </a:extLst>
          </p:cNvPr>
          <p:cNvGraphicFramePr>
            <a:graphicFrameLocks/>
          </p:cNvGraphicFramePr>
          <p:nvPr>
            <p:extLst>
              <p:ext uri="{D42A27DB-BD31-4B8C-83A1-F6EECF244321}">
                <p14:modId xmlns:p14="http://schemas.microsoft.com/office/powerpoint/2010/main" val="1665786620"/>
              </p:ext>
            </p:extLst>
          </p:nvPr>
        </p:nvGraphicFramePr>
        <p:xfrm>
          <a:off x="478582" y="1256053"/>
          <a:ext cx="10297144" cy="46904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5678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5574026" cy="646331"/>
          </a:xfrm>
          <a:prstGeom prst="rect">
            <a:avLst/>
          </a:prstGeom>
          <a:solidFill>
            <a:schemeClr val="bg1"/>
          </a:solidFill>
        </p:spPr>
        <p:txBody>
          <a:bodyPr wrap="none">
            <a:spAutoFit/>
          </a:bodyPr>
          <a:lstStyle/>
          <a:p>
            <a:r>
              <a:rPr lang="es-CL" sz="3600" b="1" dirty="0">
                <a:solidFill>
                  <a:srgbClr val="0070C0"/>
                </a:solidFill>
                <a:latin typeface="+mj-lt"/>
              </a:rPr>
              <a:t>Desvinculaciones por COVID</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¿Ha desvinculado trabajadores como consecuencia de la crisis sanitaria asociada al COVID-19? (No considere como desvinculación la suspensión temporal de la relación laboral)”. Proporción de empresas sobre total de empresas que declararon que seguían operando (132).  </a:t>
            </a:r>
            <a:endParaRPr lang="es-CL" sz="1200" dirty="0">
              <a:solidFill>
                <a:schemeClr val="tx2"/>
              </a:solidFill>
            </a:endParaRPr>
          </a:p>
        </p:txBody>
      </p:sp>
      <p:graphicFrame>
        <p:nvGraphicFramePr>
          <p:cNvPr id="17" name="Gráfico 16">
            <a:extLst>
              <a:ext uri="{FF2B5EF4-FFF2-40B4-BE49-F238E27FC236}">
                <a16:creationId xmlns:a16="http://schemas.microsoft.com/office/drawing/2014/main" id="{B222308F-CCB3-4269-85EB-182058C68493}"/>
              </a:ext>
            </a:extLst>
          </p:cNvPr>
          <p:cNvGraphicFramePr>
            <a:graphicFrameLocks/>
          </p:cNvGraphicFramePr>
          <p:nvPr>
            <p:extLst>
              <p:ext uri="{D42A27DB-BD31-4B8C-83A1-F6EECF244321}">
                <p14:modId xmlns:p14="http://schemas.microsoft.com/office/powerpoint/2010/main" val="178841637"/>
              </p:ext>
            </p:extLst>
          </p:nvPr>
        </p:nvGraphicFramePr>
        <p:xfrm>
          <a:off x="-511646" y="744339"/>
          <a:ext cx="4572000" cy="3909081"/>
        </p:xfrm>
        <a:graphic>
          <a:graphicData uri="http://schemas.openxmlformats.org/drawingml/2006/chart">
            <c:chart xmlns:c="http://schemas.openxmlformats.org/drawingml/2006/chart" xmlns:r="http://schemas.openxmlformats.org/officeDocument/2006/relationships" r:id="rId4"/>
          </a:graphicData>
        </a:graphic>
      </p:graphicFrame>
      <p:pic>
        <p:nvPicPr>
          <p:cNvPr id="19" name="Imagen 18">
            <a:extLst>
              <a:ext uri="{FF2B5EF4-FFF2-40B4-BE49-F238E27FC236}">
                <a16:creationId xmlns:a16="http://schemas.microsoft.com/office/drawing/2014/main" id="{D15A25BA-1913-401C-922F-170F8E9196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6" name="Gráfico 15">
            <a:extLst>
              <a:ext uri="{FF2B5EF4-FFF2-40B4-BE49-F238E27FC236}">
                <a16:creationId xmlns:a16="http://schemas.microsoft.com/office/drawing/2014/main" id="{B222308F-CCB3-4269-85EB-182058C68493}"/>
              </a:ext>
            </a:extLst>
          </p:cNvPr>
          <p:cNvGraphicFramePr>
            <a:graphicFrameLocks/>
          </p:cNvGraphicFramePr>
          <p:nvPr>
            <p:extLst>
              <p:ext uri="{D42A27DB-BD31-4B8C-83A1-F6EECF244321}">
                <p14:modId xmlns:p14="http://schemas.microsoft.com/office/powerpoint/2010/main" val="2184049733"/>
              </p:ext>
            </p:extLst>
          </p:nvPr>
        </p:nvGraphicFramePr>
        <p:xfrm>
          <a:off x="499586" y="1309408"/>
          <a:ext cx="4839028" cy="42391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Gráfico 21">
            <a:extLst>
              <a:ext uri="{FF2B5EF4-FFF2-40B4-BE49-F238E27FC236}">
                <a16:creationId xmlns:a16="http://schemas.microsoft.com/office/drawing/2014/main" id="{749C0F61-363F-48CB-B384-AF8B8937E2E9}"/>
              </a:ext>
            </a:extLst>
          </p:cNvPr>
          <p:cNvGraphicFramePr>
            <a:graphicFrameLocks/>
          </p:cNvGraphicFramePr>
          <p:nvPr>
            <p:extLst>
              <p:ext uri="{D42A27DB-BD31-4B8C-83A1-F6EECF244321}">
                <p14:modId xmlns:p14="http://schemas.microsoft.com/office/powerpoint/2010/main" val="1167957120"/>
              </p:ext>
            </p:extLst>
          </p:nvPr>
        </p:nvGraphicFramePr>
        <p:xfrm>
          <a:off x="5895438" y="1309409"/>
          <a:ext cx="4572000" cy="423918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1954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3062890" cy="646331"/>
          </a:xfrm>
          <a:prstGeom prst="rect">
            <a:avLst/>
          </a:prstGeom>
          <a:solidFill>
            <a:schemeClr val="bg1"/>
          </a:solidFill>
        </p:spPr>
        <p:txBody>
          <a:bodyPr wrap="none">
            <a:spAutoFit/>
          </a:bodyPr>
          <a:lstStyle/>
          <a:p>
            <a:r>
              <a:rPr lang="es-CL" sz="3600" b="1" dirty="0">
                <a:solidFill>
                  <a:srgbClr val="0070C0"/>
                </a:solidFill>
                <a:latin typeface="+mj-lt"/>
              </a:rPr>
              <a:t>Contrataciones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8913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¿Y ha contratado trabajadores desde el inicio de la emergencia sanitaria asociada al COVID-19?”. Proporción de empresas sobre total de empresas que declararon que seguían operando (132).  </a:t>
            </a:r>
            <a:endParaRPr lang="es-CL" sz="1200" dirty="0">
              <a:solidFill>
                <a:schemeClr val="tx2"/>
              </a:solidFill>
            </a:endParaRPr>
          </a:p>
        </p:txBody>
      </p:sp>
      <p:pic>
        <p:nvPicPr>
          <p:cNvPr id="26" name="Imagen 25">
            <a:extLst>
              <a:ext uri="{FF2B5EF4-FFF2-40B4-BE49-F238E27FC236}">
                <a16:creationId xmlns:a16="http://schemas.microsoft.com/office/drawing/2014/main" id="{C23E9BDC-C0F2-4243-ADF5-6475B78D7B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B51C1976-3F99-4233-A238-0E072BBBEBB1}"/>
              </a:ext>
            </a:extLst>
          </p:cNvPr>
          <p:cNvGraphicFramePr>
            <a:graphicFrameLocks/>
          </p:cNvGraphicFramePr>
          <p:nvPr>
            <p:extLst>
              <p:ext uri="{D42A27DB-BD31-4B8C-83A1-F6EECF244321}">
                <p14:modId xmlns:p14="http://schemas.microsoft.com/office/powerpoint/2010/main" val="2808618801"/>
              </p:ext>
            </p:extLst>
          </p:nvPr>
        </p:nvGraphicFramePr>
        <p:xfrm>
          <a:off x="748118" y="1331374"/>
          <a:ext cx="4572000" cy="43032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id="{9D46F6A7-D078-4D8C-BDF4-BD44FF6C1FF8}"/>
              </a:ext>
            </a:extLst>
          </p:cNvPr>
          <p:cNvGraphicFramePr>
            <a:graphicFrameLocks/>
          </p:cNvGraphicFramePr>
          <p:nvPr>
            <p:extLst>
              <p:ext uri="{D42A27DB-BD31-4B8C-83A1-F6EECF244321}">
                <p14:modId xmlns:p14="http://schemas.microsoft.com/office/powerpoint/2010/main" val="541055810"/>
              </p:ext>
            </p:extLst>
          </p:nvPr>
        </p:nvGraphicFramePr>
        <p:xfrm>
          <a:off x="6067891" y="1298827"/>
          <a:ext cx="4572000" cy="43032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69199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10074681" cy="646331"/>
          </a:xfrm>
          <a:prstGeom prst="rect">
            <a:avLst/>
          </a:prstGeom>
          <a:solidFill>
            <a:schemeClr val="bg1"/>
          </a:solidFill>
        </p:spPr>
        <p:txBody>
          <a:bodyPr wrap="none">
            <a:spAutoFit/>
          </a:bodyPr>
          <a:lstStyle/>
          <a:p>
            <a:r>
              <a:rPr lang="es-CL" sz="3600" b="1" dirty="0">
                <a:solidFill>
                  <a:srgbClr val="0070C0"/>
                </a:solidFill>
                <a:latin typeface="+mj-lt"/>
              </a:rPr>
              <a:t>¿Es factible para su empresa operar vía teletrabajo?</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Es factible para su empresa usar la modalidad de teletrabajo para seguir operando durante la crisis sanitaria?”. Proporción de empresas sobre total de empresas que declararon que seguían operando (132).  </a:t>
            </a:r>
            <a:endParaRPr lang="es-CL" sz="1200" dirty="0">
              <a:solidFill>
                <a:schemeClr val="tx2"/>
              </a:solidFill>
            </a:endParaRPr>
          </a:p>
        </p:txBody>
      </p:sp>
      <p:pic>
        <p:nvPicPr>
          <p:cNvPr id="15" name="Imagen 14">
            <a:extLst>
              <a:ext uri="{FF2B5EF4-FFF2-40B4-BE49-F238E27FC236}">
                <a16:creationId xmlns:a16="http://schemas.microsoft.com/office/drawing/2014/main" id="{A5525E75-ECED-40A8-AC7A-42B31AE059B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9" name="Gráfico 8">
            <a:extLst>
              <a:ext uri="{FF2B5EF4-FFF2-40B4-BE49-F238E27FC236}">
                <a16:creationId xmlns:a16="http://schemas.microsoft.com/office/drawing/2014/main" id="{2CE43568-5F2E-477B-9C73-B050451B349A}"/>
              </a:ext>
            </a:extLst>
          </p:cNvPr>
          <p:cNvGraphicFramePr>
            <a:graphicFrameLocks/>
          </p:cNvGraphicFramePr>
          <p:nvPr>
            <p:extLst>
              <p:ext uri="{D42A27DB-BD31-4B8C-83A1-F6EECF244321}">
                <p14:modId xmlns:p14="http://schemas.microsoft.com/office/powerpoint/2010/main" val="1896946230"/>
              </p:ext>
            </p:extLst>
          </p:nvPr>
        </p:nvGraphicFramePr>
        <p:xfrm>
          <a:off x="743410" y="1407036"/>
          <a:ext cx="10081120" cy="44022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228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spejo&#10;&#10;Descripción generada automáticamente">
            <a:extLst>
              <a:ext uri="{FF2B5EF4-FFF2-40B4-BE49-F238E27FC236}">
                <a16:creationId xmlns:a16="http://schemas.microsoft.com/office/drawing/2014/main" id="{BE0FF2CC-3209-43DA-9123-ABE39902D34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44504" y="696538"/>
            <a:ext cx="1987290" cy="1353618"/>
          </a:xfrm>
          <a:prstGeom prst="rect">
            <a:avLst/>
          </a:prstGeom>
        </p:spPr>
      </p:pic>
      <p:sp>
        <p:nvSpPr>
          <p:cNvPr id="10" name="9 Rectángulo"/>
          <p:cNvSpPr/>
          <p:nvPr/>
        </p:nvSpPr>
        <p:spPr>
          <a:xfrm>
            <a:off x="766614" y="373373"/>
            <a:ext cx="2819362" cy="646331"/>
          </a:xfrm>
          <a:prstGeom prst="rect">
            <a:avLst/>
          </a:prstGeom>
          <a:solidFill>
            <a:schemeClr val="bg1"/>
          </a:solidFill>
        </p:spPr>
        <p:txBody>
          <a:bodyPr wrap="none">
            <a:spAutoFit/>
          </a:bodyPr>
          <a:lstStyle/>
          <a:p>
            <a:pPr algn="just"/>
            <a:r>
              <a:rPr lang="es-CL" sz="3600" b="1" dirty="0">
                <a:solidFill>
                  <a:srgbClr val="0070C0"/>
                </a:solidFill>
                <a:latin typeface="+mj-lt"/>
              </a:rPr>
              <a:t>Antecedentes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550590" y="1342328"/>
            <a:ext cx="9793088" cy="503535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La Encuesta COVID 19 se levantó entre el 17 de abril y el 22 de mayo. </a:t>
            </a:r>
          </a:p>
          <a:p>
            <a:pPr marL="342900" indent="-342900" algn="just">
              <a:lnSpc>
                <a:spcPct val="150000"/>
              </a:lnSpc>
              <a:buFont typeface="Arial" panose="020B0604020202020204" pitchFamily="34" charset="0"/>
              <a:buChar char="•"/>
            </a:pP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Fue enviada a un extenso directorio de empresas a nivel nacional, las que respondieron de forma voluntaria en un formulario online.</a:t>
            </a:r>
          </a:p>
          <a:p>
            <a:pPr marL="342900" indent="-342900" algn="just">
              <a:lnSpc>
                <a:spcPct val="150000"/>
              </a:lnSpc>
              <a:buFont typeface="Arial" panose="020B0604020202020204" pitchFamily="34" charset="0"/>
              <a:buChar char="•"/>
            </a:pP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La encuesta nos entrega una </a:t>
            </a:r>
            <a:r>
              <a:rPr lang="es-ES" dirty="0">
                <a:solidFill>
                  <a:srgbClr val="FF0000"/>
                </a:solidFill>
                <a:ea typeface="Microsoft Himalaya" panose="01010100010101010101" pitchFamily="2" charset="0"/>
                <a:cs typeface="Microsoft Himalaya" panose="01010100010101010101" pitchFamily="2" charset="0"/>
                <a:sym typeface="Wingdings" panose="05000000000000000000" pitchFamily="2" charset="2"/>
              </a:rPr>
              <a:t>caracterización</a:t>
            </a: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 de las empresas hoy, desde el punto de vista de sus ventas, operaciones y empleo dada la actual </a:t>
            </a:r>
          </a:p>
          <a:p>
            <a:pPr marL="342900" indent="-342900" algn="just">
              <a:lnSpc>
                <a:spcPct val="150000"/>
              </a:lnSpc>
              <a:buFont typeface="Arial" panose="020B0604020202020204" pitchFamily="34" charset="0"/>
              <a:buChar char="•"/>
            </a:pP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Además, indica las principales medidas que están implementando para atravesar esta crisis sanitaria.</a:t>
            </a:r>
          </a:p>
          <a:p>
            <a:pPr marL="342900" indent="-342900" algn="just">
              <a:lnSpc>
                <a:spcPct val="150000"/>
              </a:lnSpc>
              <a:buFont typeface="Arial" panose="020B0604020202020204" pitchFamily="34" charset="0"/>
              <a:buChar char="•"/>
            </a:pP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El presente informe entrega los resultados obtenidos a nivel regional y las principales </a:t>
            </a:r>
            <a:r>
              <a:rPr lang="es-ES" dirty="0">
                <a:solidFill>
                  <a:schemeClr val="accent1">
                    <a:lumMod val="75000"/>
                  </a:schemeClr>
                </a:solidFill>
                <a:highlight>
                  <a:srgbClr val="FFFF00"/>
                </a:highlight>
                <a:ea typeface="Microsoft Himalaya" panose="01010100010101010101" pitchFamily="2" charset="0"/>
                <a:cs typeface="Microsoft Himalaya" panose="01010100010101010101" pitchFamily="2" charset="0"/>
                <a:sym typeface="Wingdings" panose="05000000000000000000" pitchFamily="2" charset="2"/>
              </a:rPr>
              <a:t>tendencias identificadas en cuanto a la afectación de sus ventas e ingresos</a:t>
            </a:r>
            <a:r>
              <a:rPr lang="es-ES" dirty="0">
                <a:solidFill>
                  <a:schemeClr val="accent1">
                    <a:lumMod val="75000"/>
                  </a:schemeClr>
                </a:solidFill>
                <a:ea typeface="Microsoft Himalaya" panose="01010100010101010101" pitchFamily="2" charset="0"/>
                <a:cs typeface="Microsoft Himalaya" panose="01010100010101010101" pitchFamily="2" charset="0"/>
                <a:sym typeface="Wingdings" panose="05000000000000000000" pitchFamily="2" charset="2"/>
              </a:rPr>
              <a:t>, funcionamiento, los principales efectos, el impacto en desvinculaciones o nuevas contrataciones, así como nuevas modalidades de trabajo, sus proyecciones a 12 meses, necesidades de capacitación, aplicación de la Nueva Ley de Protección al Empleo, entre otras variables que, a continuación desarrollamos.</a:t>
            </a:r>
            <a:endParaRPr lang="es-ES" dirty="0">
              <a:solidFill>
                <a:schemeClr val="accent1">
                  <a:lumMod val="75000"/>
                </a:schemeClr>
              </a:solidFill>
              <a:highlight>
                <a:srgbClr val="FFFF00"/>
              </a:highlight>
              <a:ea typeface="Microsoft Himalaya" panose="01010100010101010101" pitchFamily="2" charset="0"/>
              <a:cs typeface="Microsoft Himalaya" panose="01010100010101010101" pitchFamily="2" charset="0"/>
              <a:sym typeface="Wingdings" panose="05000000000000000000" pitchFamily="2" charset="2"/>
            </a:endParaRP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pic>
        <p:nvPicPr>
          <p:cNvPr id="7" name="Imagen 6">
            <a:extLst>
              <a:ext uri="{FF2B5EF4-FFF2-40B4-BE49-F238E27FC236}">
                <a16:creationId xmlns:a16="http://schemas.microsoft.com/office/drawing/2014/main" id="{B7C85A7F-2CF9-4BE8-8C0F-94AC45F8389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1369836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4749570" cy="646331"/>
          </a:xfrm>
          <a:prstGeom prst="rect">
            <a:avLst/>
          </a:prstGeom>
          <a:solidFill>
            <a:schemeClr val="bg1"/>
          </a:solidFill>
        </p:spPr>
        <p:txBody>
          <a:bodyPr wrap="none">
            <a:spAutoFit/>
          </a:bodyPr>
          <a:lstStyle/>
          <a:p>
            <a:r>
              <a:rPr lang="es-CL" sz="3600" b="1" dirty="0">
                <a:solidFill>
                  <a:srgbClr val="0070C0"/>
                </a:solidFill>
                <a:latin typeface="+mj-lt"/>
              </a:rPr>
              <a:t>¿Por qué no es factible?</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¿Cuál es la principal razón por la que no es posible para su empresa operar con teletrabajo?”. Distribución total empresas que declara que no puede operar con teletrabajo (99).  </a:t>
            </a:r>
            <a:endParaRPr lang="es-CL" sz="1200" dirty="0">
              <a:solidFill>
                <a:schemeClr val="tx2"/>
              </a:solidFill>
            </a:endParaRPr>
          </a:p>
        </p:txBody>
      </p:sp>
      <p:pic>
        <p:nvPicPr>
          <p:cNvPr id="13" name="Imagen 12">
            <a:extLst>
              <a:ext uri="{FF2B5EF4-FFF2-40B4-BE49-F238E27FC236}">
                <a16:creationId xmlns:a16="http://schemas.microsoft.com/office/drawing/2014/main" id="{8F6C7177-2C6F-4C5D-B1D2-265F2C8323F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9" name="Gráfico 8">
            <a:extLst>
              <a:ext uri="{FF2B5EF4-FFF2-40B4-BE49-F238E27FC236}">
                <a16:creationId xmlns:a16="http://schemas.microsoft.com/office/drawing/2014/main" id="{EA7388F5-88D3-4031-9B8E-DA6AB71DDF68}"/>
              </a:ext>
            </a:extLst>
          </p:cNvPr>
          <p:cNvGraphicFramePr>
            <a:graphicFrameLocks/>
          </p:cNvGraphicFramePr>
          <p:nvPr>
            <p:extLst>
              <p:ext uri="{D42A27DB-BD31-4B8C-83A1-F6EECF244321}">
                <p14:modId xmlns:p14="http://schemas.microsoft.com/office/powerpoint/2010/main" val="2936074499"/>
              </p:ext>
            </p:extLst>
          </p:nvPr>
        </p:nvGraphicFramePr>
        <p:xfrm>
          <a:off x="550590" y="1317137"/>
          <a:ext cx="10300336" cy="50486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792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6434262" cy="646331"/>
          </a:xfrm>
          <a:prstGeom prst="rect">
            <a:avLst/>
          </a:prstGeom>
          <a:solidFill>
            <a:schemeClr val="bg1"/>
          </a:solidFill>
        </p:spPr>
        <p:txBody>
          <a:bodyPr wrap="none">
            <a:spAutoFit/>
          </a:bodyPr>
          <a:lstStyle/>
          <a:p>
            <a:r>
              <a:rPr lang="es-CL" sz="3600" b="1" dirty="0">
                <a:solidFill>
                  <a:srgbClr val="0070C0"/>
                </a:solidFill>
                <a:latin typeface="+mj-lt"/>
              </a:rPr>
              <a:t>Nueva Ley Protección de Empleo</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1591220" y="1092699"/>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Desde que se implementó la ley, ¿ha suspendido el contrato de trabajo de alguno de sus trabajadores producto de una DECLARACIÓN DE CUARENTENA DE LA AUTORIDAD?”. Proporción de empresas sobre total de empresas que declararon que seguían operando (132).</a:t>
            </a:r>
            <a:endParaRPr lang="es-CL" sz="1200" dirty="0">
              <a:solidFill>
                <a:schemeClr val="tx2"/>
              </a:solidFill>
            </a:endParaRPr>
          </a:p>
        </p:txBody>
      </p:sp>
      <p:pic>
        <p:nvPicPr>
          <p:cNvPr id="18" name="Imagen 17">
            <a:extLst>
              <a:ext uri="{FF2B5EF4-FFF2-40B4-BE49-F238E27FC236}">
                <a16:creationId xmlns:a16="http://schemas.microsoft.com/office/drawing/2014/main" id="{A6F6DF37-606F-4E6A-9127-560E1ACF9A6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9C999310-67A6-41AC-A6DC-C63647DC2AFA}"/>
              </a:ext>
            </a:extLst>
          </p:cNvPr>
          <p:cNvGraphicFramePr>
            <a:graphicFrameLocks/>
          </p:cNvGraphicFramePr>
          <p:nvPr>
            <p:extLst>
              <p:ext uri="{D42A27DB-BD31-4B8C-83A1-F6EECF244321}">
                <p14:modId xmlns:p14="http://schemas.microsoft.com/office/powerpoint/2010/main" val="2333269712"/>
              </p:ext>
            </p:extLst>
          </p:nvPr>
        </p:nvGraphicFramePr>
        <p:xfrm>
          <a:off x="662632" y="1142892"/>
          <a:ext cx="5432573" cy="4602715"/>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13">
            <a:extLst>
              <a:ext uri="{FF2B5EF4-FFF2-40B4-BE49-F238E27FC236}">
                <a16:creationId xmlns:a16="http://schemas.microsoft.com/office/drawing/2014/main" id="{0DB444DD-E5FB-4376-B44B-C94E0C8E022E}"/>
              </a:ext>
            </a:extLst>
          </p:cNvPr>
          <p:cNvSpPr/>
          <p:nvPr/>
        </p:nvSpPr>
        <p:spPr>
          <a:xfrm>
            <a:off x="1657097" y="868070"/>
            <a:ext cx="8876218" cy="369332"/>
          </a:xfrm>
          <a:prstGeom prst="rect">
            <a:avLst/>
          </a:prstGeom>
        </p:spPr>
        <p:txBody>
          <a:bodyPr wrap="square">
            <a:spAutoFit/>
          </a:bodyPr>
          <a:lstStyle/>
          <a:p>
            <a:r>
              <a:rPr lang="es-CL" b="1" dirty="0"/>
              <a:t> </a:t>
            </a:r>
          </a:p>
        </p:txBody>
      </p:sp>
      <p:graphicFrame>
        <p:nvGraphicFramePr>
          <p:cNvPr id="16" name="Gráfico 15">
            <a:extLst>
              <a:ext uri="{FF2B5EF4-FFF2-40B4-BE49-F238E27FC236}">
                <a16:creationId xmlns:a16="http://schemas.microsoft.com/office/drawing/2014/main" id="{9147A5DE-4700-49BE-B6E8-F6D51B70B2A5}"/>
              </a:ext>
            </a:extLst>
          </p:cNvPr>
          <p:cNvGraphicFramePr>
            <a:graphicFrameLocks/>
          </p:cNvGraphicFramePr>
          <p:nvPr>
            <p:extLst>
              <p:ext uri="{D42A27DB-BD31-4B8C-83A1-F6EECF244321}">
                <p14:modId xmlns:p14="http://schemas.microsoft.com/office/powerpoint/2010/main" val="388409377"/>
              </p:ext>
            </p:extLst>
          </p:nvPr>
        </p:nvGraphicFramePr>
        <p:xfrm>
          <a:off x="6210680" y="1253384"/>
          <a:ext cx="5185346" cy="38318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74821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4936801" cy="646331"/>
          </a:xfrm>
          <a:prstGeom prst="rect">
            <a:avLst/>
          </a:prstGeom>
          <a:solidFill>
            <a:schemeClr val="bg1"/>
          </a:solidFill>
        </p:spPr>
        <p:txBody>
          <a:bodyPr wrap="none">
            <a:spAutoFit/>
          </a:bodyPr>
          <a:lstStyle/>
          <a:p>
            <a:r>
              <a:rPr lang="es-CL" sz="3600" b="1" dirty="0">
                <a:solidFill>
                  <a:srgbClr val="0070C0"/>
                </a:solidFill>
                <a:latin typeface="+mj-lt"/>
              </a:rPr>
              <a:t>Medidas Implementadas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¿Qué medidas adicionales ha implementado su empresa, o está pensando implementar, para responder al contexto actual?”. Distribución sobre total de empresas que declararon que seguían operando. 132 del total.  </a:t>
            </a:r>
            <a:endParaRPr lang="es-CL" sz="1200" dirty="0">
              <a:solidFill>
                <a:schemeClr val="tx2"/>
              </a:solidFill>
            </a:endParaRPr>
          </a:p>
        </p:txBody>
      </p:sp>
      <p:pic>
        <p:nvPicPr>
          <p:cNvPr id="13" name="Imagen 12">
            <a:extLst>
              <a:ext uri="{FF2B5EF4-FFF2-40B4-BE49-F238E27FC236}">
                <a16:creationId xmlns:a16="http://schemas.microsoft.com/office/drawing/2014/main" id="{3FB67912-7F12-4C26-B6FD-C4E5FED136D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4" name="Gráfico 13">
            <a:extLst>
              <a:ext uri="{FF2B5EF4-FFF2-40B4-BE49-F238E27FC236}">
                <a16:creationId xmlns:a16="http://schemas.microsoft.com/office/drawing/2014/main" id="{928C4087-A6C4-480C-8D80-0FF3ADBEA7B0}"/>
              </a:ext>
            </a:extLst>
          </p:cNvPr>
          <p:cNvGraphicFramePr>
            <a:graphicFrameLocks/>
          </p:cNvGraphicFramePr>
          <p:nvPr>
            <p:extLst>
              <p:ext uri="{D42A27DB-BD31-4B8C-83A1-F6EECF244321}">
                <p14:modId xmlns:p14="http://schemas.microsoft.com/office/powerpoint/2010/main" val="2959618202"/>
              </p:ext>
            </p:extLst>
          </p:nvPr>
        </p:nvGraphicFramePr>
        <p:xfrm>
          <a:off x="638125" y="1220994"/>
          <a:ext cx="9993585" cy="47788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3611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9312742" cy="646331"/>
          </a:xfrm>
          <a:prstGeom prst="rect">
            <a:avLst/>
          </a:prstGeom>
          <a:solidFill>
            <a:schemeClr val="bg1"/>
          </a:solidFill>
        </p:spPr>
        <p:txBody>
          <a:bodyPr wrap="none">
            <a:spAutoFit/>
          </a:bodyPr>
          <a:lstStyle/>
          <a:p>
            <a:r>
              <a:rPr lang="es-CL" sz="3600" b="1" dirty="0">
                <a:solidFill>
                  <a:srgbClr val="0070C0"/>
                </a:solidFill>
                <a:latin typeface="+mj-lt"/>
              </a:rPr>
              <a:t>Proyección Próximos 2 Meses: Desvinculaciones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Teniendo en cuenta la incertidumbre asociada a esta crisis y las medidas anunciadas por el Estado, ¿cree que va a requerir desvincular trabajadores de aquí a 2 meses más?”. Distribución sobre total de empresas que declararon que seguían operando. 3.985 del total.  </a:t>
            </a:r>
            <a:endParaRPr lang="es-CL" sz="1200" dirty="0">
              <a:solidFill>
                <a:schemeClr val="tx2"/>
              </a:solidFill>
            </a:endParaRPr>
          </a:p>
        </p:txBody>
      </p:sp>
      <p:pic>
        <p:nvPicPr>
          <p:cNvPr id="13" name="Imagen 12">
            <a:extLst>
              <a:ext uri="{FF2B5EF4-FFF2-40B4-BE49-F238E27FC236}">
                <a16:creationId xmlns:a16="http://schemas.microsoft.com/office/drawing/2014/main" id="{FA4EF3FF-84E4-4BED-BDEE-9ECFFDDDDFA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CB558AE4-9F51-4A0C-ABAC-68ACFC7509D9}"/>
              </a:ext>
            </a:extLst>
          </p:cNvPr>
          <p:cNvGraphicFramePr>
            <a:graphicFrameLocks/>
          </p:cNvGraphicFramePr>
          <p:nvPr>
            <p:extLst>
              <p:ext uri="{D42A27DB-BD31-4B8C-83A1-F6EECF244321}">
                <p14:modId xmlns:p14="http://schemas.microsoft.com/office/powerpoint/2010/main" val="17892373"/>
              </p:ext>
            </p:extLst>
          </p:nvPr>
        </p:nvGraphicFramePr>
        <p:xfrm>
          <a:off x="309462" y="1268760"/>
          <a:ext cx="10227046" cy="45365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70708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8399992" cy="646331"/>
          </a:xfrm>
          <a:prstGeom prst="rect">
            <a:avLst/>
          </a:prstGeom>
          <a:solidFill>
            <a:schemeClr val="bg1"/>
          </a:solidFill>
        </p:spPr>
        <p:txBody>
          <a:bodyPr wrap="none">
            <a:spAutoFit/>
          </a:bodyPr>
          <a:lstStyle/>
          <a:p>
            <a:r>
              <a:rPr lang="es-CL" sz="3600" b="1" dirty="0">
                <a:solidFill>
                  <a:srgbClr val="0070C0"/>
                </a:solidFill>
                <a:latin typeface="+mj-lt"/>
              </a:rPr>
              <a:t>Proyección Próximos 2 Meses: Operaciones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¿Y en qué situación cree que va a estar su empresa de aquí a 2 meses más?”. Distribución sobre total de empresas que declararon que seguían operando. 132 del total.  </a:t>
            </a:r>
            <a:endParaRPr lang="es-CL" sz="1200" dirty="0">
              <a:solidFill>
                <a:schemeClr val="tx2"/>
              </a:solidFill>
            </a:endParaRPr>
          </a:p>
        </p:txBody>
      </p:sp>
      <p:pic>
        <p:nvPicPr>
          <p:cNvPr id="12" name="Imagen 11">
            <a:extLst>
              <a:ext uri="{FF2B5EF4-FFF2-40B4-BE49-F238E27FC236}">
                <a16:creationId xmlns:a16="http://schemas.microsoft.com/office/drawing/2014/main" id="{B106D446-FC2B-41C5-A6BF-1ED4E8BDBE7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3" name="Gráfico 12">
            <a:extLst>
              <a:ext uri="{FF2B5EF4-FFF2-40B4-BE49-F238E27FC236}">
                <a16:creationId xmlns:a16="http://schemas.microsoft.com/office/drawing/2014/main" id="{36A0A723-F472-4D02-B483-106C39069982}"/>
              </a:ext>
            </a:extLst>
          </p:cNvPr>
          <p:cNvGraphicFramePr>
            <a:graphicFrameLocks/>
          </p:cNvGraphicFramePr>
          <p:nvPr>
            <p:extLst>
              <p:ext uri="{D42A27DB-BD31-4B8C-83A1-F6EECF244321}">
                <p14:modId xmlns:p14="http://schemas.microsoft.com/office/powerpoint/2010/main" val="3374768910"/>
              </p:ext>
            </p:extLst>
          </p:nvPr>
        </p:nvGraphicFramePr>
        <p:xfrm>
          <a:off x="334565" y="1340768"/>
          <a:ext cx="10585177" cy="45555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82326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9363141" cy="646331"/>
          </a:xfrm>
          <a:prstGeom prst="rect">
            <a:avLst/>
          </a:prstGeom>
          <a:solidFill>
            <a:schemeClr val="bg1"/>
          </a:solidFill>
        </p:spPr>
        <p:txBody>
          <a:bodyPr wrap="none">
            <a:spAutoFit/>
          </a:bodyPr>
          <a:lstStyle/>
          <a:p>
            <a:r>
              <a:rPr lang="es-CL" sz="3600" b="1" dirty="0">
                <a:solidFill>
                  <a:srgbClr val="0070C0"/>
                </a:solidFill>
                <a:latin typeface="+mj-lt"/>
              </a:rPr>
              <a:t>Proyecciones Próximos 2 Meses: Contrataciones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¿Van a requerir contratar nuevos trabajadores durante los próximos 2 meses?”. Proporción de empresas sobre total de empresas que proyectan seguir operando sin mayores dificultades (27 empresas).  </a:t>
            </a:r>
            <a:endParaRPr lang="es-CL" sz="1200" dirty="0">
              <a:solidFill>
                <a:schemeClr val="tx2"/>
              </a:solidFill>
            </a:endParaRPr>
          </a:p>
        </p:txBody>
      </p:sp>
      <p:graphicFrame>
        <p:nvGraphicFramePr>
          <p:cNvPr id="15" name="Gráfico 14">
            <a:extLst>
              <a:ext uri="{FF2B5EF4-FFF2-40B4-BE49-F238E27FC236}">
                <a16:creationId xmlns:a16="http://schemas.microsoft.com/office/drawing/2014/main" id="{860EC413-7628-423F-8CC8-53402CFC6D69}"/>
              </a:ext>
            </a:extLst>
          </p:cNvPr>
          <p:cNvGraphicFramePr>
            <a:graphicFrameLocks/>
          </p:cNvGraphicFramePr>
          <p:nvPr>
            <p:extLst>
              <p:ext uri="{D42A27DB-BD31-4B8C-83A1-F6EECF244321}">
                <p14:modId xmlns:p14="http://schemas.microsoft.com/office/powerpoint/2010/main" val="793118905"/>
              </p:ext>
            </p:extLst>
          </p:nvPr>
        </p:nvGraphicFramePr>
        <p:xfrm>
          <a:off x="1083340" y="1157777"/>
          <a:ext cx="4572000" cy="3670828"/>
        </p:xfrm>
        <a:graphic>
          <a:graphicData uri="http://schemas.openxmlformats.org/drawingml/2006/chart">
            <c:chart xmlns:c="http://schemas.openxmlformats.org/drawingml/2006/chart" xmlns:r="http://schemas.openxmlformats.org/officeDocument/2006/relationships" r:id="rId4"/>
          </a:graphicData>
        </a:graphic>
      </p:graphicFrame>
      <p:pic>
        <p:nvPicPr>
          <p:cNvPr id="16" name="Imagen 15">
            <a:extLst>
              <a:ext uri="{FF2B5EF4-FFF2-40B4-BE49-F238E27FC236}">
                <a16:creationId xmlns:a16="http://schemas.microsoft.com/office/drawing/2014/main" id="{66AC283C-10EA-49FF-8416-20E7C70000D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4" name="Gráfico 13">
            <a:extLst>
              <a:ext uri="{FF2B5EF4-FFF2-40B4-BE49-F238E27FC236}">
                <a16:creationId xmlns:a16="http://schemas.microsoft.com/office/drawing/2014/main" id="{860EC413-7628-423F-8CC8-53402CFC6D69}"/>
              </a:ext>
            </a:extLst>
          </p:cNvPr>
          <p:cNvGraphicFramePr>
            <a:graphicFrameLocks/>
          </p:cNvGraphicFramePr>
          <p:nvPr>
            <p:extLst>
              <p:ext uri="{D42A27DB-BD31-4B8C-83A1-F6EECF244321}">
                <p14:modId xmlns:p14="http://schemas.microsoft.com/office/powerpoint/2010/main" val="360556956"/>
              </p:ext>
            </p:extLst>
          </p:nvPr>
        </p:nvGraphicFramePr>
        <p:xfrm>
          <a:off x="433683" y="1292160"/>
          <a:ext cx="4572000" cy="45131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Gráfico 16">
            <a:extLst>
              <a:ext uri="{FF2B5EF4-FFF2-40B4-BE49-F238E27FC236}">
                <a16:creationId xmlns:a16="http://schemas.microsoft.com/office/drawing/2014/main" id="{7BCC1856-2AC1-40BE-8A40-C3BE7FB72C3E}"/>
              </a:ext>
            </a:extLst>
          </p:cNvPr>
          <p:cNvGraphicFramePr>
            <a:graphicFrameLocks/>
          </p:cNvGraphicFramePr>
          <p:nvPr>
            <p:extLst>
              <p:ext uri="{D42A27DB-BD31-4B8C-83A1-F6EECF244321}">
                <p14:modId xmlns:p14="http://schemas.microsoft.com/office/powerpoint/2010/main" val="831581643"/>
              </p:ext>
            </p:extLst>
          </p:nvPr>
        </p:nvGraphicFramePr>
        <p:xfrm>
          <a:off x="5557755" y="1336789"/>
          <a:ext cx="4572000" cy="442384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020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8537594" cy="646331"/>
          </a:xfrm>
          <a:prstGeom prst="rect">
            <a:avLst/>
          </a:prstGeom>
          <a:solidFill>
            <a:schemeClr val="bg1"/>
          </a:solidFill>
        </p:spPr>
        <p:txBody>
          <a:bodyPr wrap="none">
            <a:spAutoFit/>
          </a:bodyPr>
          <a:lstStyle/>
          <a:p>
            <a:r>
              <a:rPr lang="es-CL" sz="3600" b="1" dirty="0">
                <a:solidFill>
                  <a:srgbClr val="0070C0"/>
                </a:solidFill>
                <a:latin typeface="+mj-lt"/>
              </a:rPr>
              <a:t>Proyecciones Próximos Meses: Capacitación</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¿Tienen pensado capacitar a personas de su empresa durante los próximos meses, incluido usted?”. Proporción de empresas sobre total de empresas que proyectan seguir operando (115 empresas).  </a:t>
            </a:r>
            <a:endParaRPr lang="es-CL" sz="1200" dirty="0">
              <a:solidFill>
                <a:schemeClr val="tx2"/>
              </a:solidFill>
            </a:endParaRPr>
          </a:p>
        </p:txBody>
      </p:sp>
      <p:pic>
        <p:nvPicPr>
          <p:cNvPr id="13" name="Imagen 12">
            <a:extLst>
              <a:ext uri="{FF2B5EF4-FFF2-40B4-BE49-F238E27FC236}">
                <a16:creationId xmlns:a16="http://schemas.microsoft.com/office/drawing/2014/main" id="{D0A5973C-61F6-48AC-A3E1-5394AF61C14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9FFF4A47-7EEC-4297-BFC9-8A971B91C3B5}"/>
              </a:ext>
            </a:extLst>
          </p:cNvPr>
          <p:cNvGraphicFramePr>
            <a:graphicFrameLocks/>
          </p:cNvGraphicFramePr>
          <p:nvPr>
            <p:extLst>
              <p:ext uri="{D42A27DB-BD31-4B8C-83A1-F6EECF244321}">
                <p14:modId xmlns:p14="http://schemas.microsoft.com/office/powerpoint/2010/main" val="3387595515"/>
              </p:ext>
            </p:extLst>
          </p:nvPr>
        </p:nvGraphicFramePr>
        <p:xfrm>
          <a:off x="375216" y="1309410"/>
          <a:ext cx="9320390" cy="43666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611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6018314" cy="646331"/>
          </a:xfrm>
          <a:prstGeom prst="rect">
            <a:avLst/>
          </a:prstGeom>
          <a:solidFill>
            <a:schemeClr val="bg1"/>
          </a:solidFill>
        </p:spPr>
        <p:txBody>
          <a:bodyPr wrap="none">
            <a:spAutoFit/>
          </a:bodyPr>
          <a:lstStyle/>
          <a:p>
            <a:r>
              <a:rPr lang="es-CL" sz="3600" b="1" dirty="0">
                <a:solidFill>
                  <a:srgbClr val="0070C0"/>
                </a:solidFill>
                <a:latin typeface="+mj-lt"/>
              </a:rPr>
              <a:t>Conocimiento y Uso SEJ y BTM</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¿Conoce el Subsidio al Empleo Joven (SEJ) y el bono al Trabajo de la Mujer (BTM)?”. Distribución sobre total de empresas que declararon que seguían operando. 132 del total.  </a:t>
            </a:r>
            <a:endParaRPr lang="es-CL" sz="1200" dirty="0">
              <a:solidFill>
                <a:schemeClr val="tx2"/>
              </a:solidFill>
            </a:endParaRPr>
          </a:p>
        </p:txBody>
      </p:sp>
      <p:pic>
        <p:nvPicPr>
          <p:cNvPr id="13" name="Imagen 12">
            <a:extLst>
              <a:ext uri="{FF2B5EF4-FFF2-40B4-BE49-F238E27FC236}">
                <a16:creationId xmlns:a16="http://schemas.microsoft.com/office/drawing/2014/main" id="{C60A3F86-BCED-49B2-A1DE-15797FB3D52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9" name="Gráfico 8">
            <a:extLst>
              <a:ext uri="{FF2B5EF4-FFF2-40B4-BE49-F238E27FC236}">
                <a16:creationId xmlns:a16="http://schemas.microsoft.com/office/drawing/2014/main" id="{CA85231E-9F1E-4E16-A23C-F51375E2ECB5}"/>
              </a:ext>
            </a:extLst>
          </p:cNvPr>
          <p:cNvGraphicFramePr>
            <a:graphicFrameLocks/>
          </p:cNvGraphicFramePr>
          <p:nvPr>
            <p:extLst>
              <p:ext uri="{D42A27DB-BD31-4B8C-83A1-F6EECF244321}">
                <p14:modId xmlns:p14="http://schemas.microsoft.com/office/powerpoint/2010/main" val="1917348221"/>
              </p:ext>
            </p:extLst>
          </p:nvPr>
        </p:nvGraphicFramePr>
        <p:xfrm>
          <a:off x="334566" y="1268760"/>
          <a:ext cx="10297144" cy="49140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281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Rectángulo"/>
          <p:cNvSpPr/>
          <p:nvPr/>
        </p:nvSpPr>
        <p:spPr>
          <a:xfrm>
            <a:off x="766614" y="373373"/>
            <a:ext cx="10242740" cy="646331"/>
          </a:xfrm>
          <a:prstGeom prst="rect">
            <a:avLst/>
          </a:prstGeom>
          <a:solidFill>
            <a:schemeClr val="bg1"/>
          </a:solidFill>
        </p:spPr>
        <p:txBody>
          <a:bodyPr wrap="none">
            <a:spAutoFit/>
          </a:bodyPr>
          <a:lstStyle/>
          <a:p>
            <a:r>
              <a:rPr lang="es-CL" sz="3600" b="1" dirty="0">
                <a:solidFill>
                  <a:srgbClr val="0070C0"/>
                </a:solidFill>
                <a:latin typeface="+mj-lt"/>
              </a:rPr>
              <a:t>Conocimiento y Uso Bolsa Nacional de Empleo </a:t>
            </a:r>
            <a:r>
              <a:rPr lang="es-CL" sz="3600" b="1" dirty="0">
                <a:solidFill>
                  <a:srgbClr val="FF0000"/>
                </a:solidFill>
                <a:latin typeface="+mj-lt"/>
              </a:rPr>
              <a:t>(BNE)</a:t>
            </a:r>
            <a:endParaRPr lang="es-CL" b="1" dirty="0">
              <a:solidFill>
                <a:srgbClr val="FF000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276999"/>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¿Conoce la Bolsa Nacional de Empleo (BNE)?”. Distribución sobre total de empresas que declararon que seguían operando. 132 del total.  </a:t>
            </a:r>
            <a:endParaRPr lang="es-CL" sz="1200" dirty="0">
              <a:solidFill>
                <a:schemeClr val="tx2"/>
              </a:solidFill>
            </a:endParaRPr>
          </a:p>
        </p:txBody>
      </p:sp>
      <p:pic>
        <p:nvPicPr>
          <p:cNvPr id="13" name="Imagen 12">
            <a:extLst>
              <a:ext uri="{FF2B5EF4-FFF2-40B4-BE49-F238E27FC236}">
                <a16:creationId xmlns:a16="http://schemas.microsoft.com/office/drawing/2014/main" id="{8DFAB5E2-A915-4DFD-A614-E5B25D38CDF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79542E8E-4DC5-45E5-A65B-5E63A00738DC}"/>
              </a:ext>
            </a:extLst>
          </p:cNvPr>
          <p:cNvGraphicFramePr>
            <a:graphicFrameLocks/>
          </p:cNvGraphicFramePr>
          <p:nvPr>
            <p:extLst>
              <p:ext uri="{D42A27DB-BD31-4B8C-83A1-F6EECF244321}">
                <p14:modId xmlns:p14="http://schemas.microsoft.com/office/powerpoint/2010/main" val="2923917319"/>
              </p:ext>
            </p:extLst>
          </p:nvPr>
        </p:nvGraphicFramePr>
        <p:xfrm>
          <a:off x="390314" y="1320750"/>
          <a:ext cx="10241395" cy="47725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424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9394944" cy="646331"/>
          </a:xfrm>
          <a:prstGeom prst="rect">
            <a:avLst/>
          </a:prstGeom>
          <a:solidFill>
            <a:schemeClr val="bg1"/>
          </a:solidFill>
        </p:spPr>
        <p:txBody>
          <a:bodyPr wrap="none">
            <a:spAutoFit/>
          </a:bodyPr>
          <a:lstStyle/>
          <a:p>
            <a:r>
              <a:rPr lang="es-CL" sz="3600" b="1" dirty="0">
                <a:solidFill>
                  <a:srgbClr val="0070C0"/>
                </a:solidFill>
                <a:latin typeface="+mj-lt"/>
              </a:rPr>
              <a:t>Conocimiento y Uso Franquicia Tributaria </a:t>
            </a:r>
            <a:r>
              <a:rPr lang="es-CL" sz="3600" b="1" dirty="0">
                <a:solidFill>
                  <a:srgbClr val="FF0000"/>
                </a:solidFill>
                <a:latin typeface="+mj-lt"/>
              </a:rPr>
              <a:t>SENCE</a:t>
            </a:r>
            <a:endParaRPr lang="es-CL" b="1" dirty="0">
              <a:solidFill>
                <a:srgbClr val="FF000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276999"/>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¿Conoce la Franquicia Tributaria SENCE?”. Distribución sobre total de empresas que declararon que seguían operando. 132 del total.  </a:t>
            </a:r>
            <a:endParaRPr lang="es-CL" sz="1200" dirty="0">
              <a:solidFill>
                <a:schemeClr val="tx2"/>
              </a:solidFill>
            </a:endParaRPr>
          </a:p>
        </p:txBody>
      </p:sp>
      <p:pic>
        <p:nvPicPr>
          <p:cNvPr id="13" name="Imagen 12">
            <a:extLst>
              <a:ext uri="{FF2B5EF4-FFF2-40B4-BE49-F238E27FC236}">
                <a16:creationId xmlns:a16="http://schemas.microsoft.com/office/drawing/2014/main" id="{014A7956-5EB0-4E65-8AF7-042F5F4939F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9" name="Gráfico 8">
            <a:extLst>
              <a:ext uri="{FF2B5EF4-FFF2-40B4-BE49-F238E27FC236}">
                <a16:creationId xmlns:a16="http://schemas.microsoft.com/office/drawing/2014/main" id="{90939ADF-9E9F-473B-A652-A93689C3525B}"/>
              </a:ext>
            </a:extLst>
          </p:cNvPr>
          <p:cNvGraphicFramePr>
            <a:graphicFrameLocks/>
          </p:cNvGraphicFramePr>
          <p:nvPr>
            <p:extLst>
              <p:ext uri="{D42A27DB-BD31-4B8C-83A1-F6EECF244321}">
                <p14:modId xmlns:p14="http://schemas.microsoft.com/office/powerpoint/2010/main" val="2183360982"/>
              </p:ext>
            </p:extLst>
          </p:nvPr>
        </p:nvGraphicFramePr>
        <p:xfrm>
          <a:off x="406574" y="1340767"/>
          <a:ext cx="10369152" cy="45555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7330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CF04FF2-A27C-47D1-9B0B-32EA6C46C734}"/>
              </a:ext>
            </a:extLst>
          </p:cNvPr>
          <p:cNvSpPr/>
          <p:nvPr/>
        </p:nvSpPr>
        <p:spPr>
          <a:xfrm>
            <a:off x="1457207" y="2060880"/>
            <a:ext cx="4078444" cy="2880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9 Rectángulo"/>
          <p:cNvSpPr/>
          <p:nvPr/>
        </p:nvSpPr>
        <p:spPr>
          <a:xfrm>
            <a:off x="766614" y="373373"/>
            <a:ext cx="4204292" cy="646331"/>
          </a:xfrm>
          <a:prstGeom prst="rect">
            <a:avLst/>
          </a:prstGeom>
          <a:solidFill>
            <a:schemeClr val="bg1"/>
          </a:solidFill>
        </p:spPr>
        <p:txBody>
          <a:bodyPr wrap="none">
            <a:spAutoFit/>
          </a:bodyPr>
          <a:lstStyle/>
          <a:p>
            <a:r>
              <a:rPr lang="es-CL" sz="3600" b="1" dirty="0">
                <a:solidFill>
                  <a:srgbClr val="0070C0"/>
                </a:solidFill>
                <a:latin typeface="+mj-lt"/>
              </a:rPr>
              <a:t>Empresas por Región</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244666"/>
            <a:ext cx="10585176"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90302" y="0"/>
            <a:ext cx="1722976" cy="836712"/>
          </a:xfrm>
          <a:prstGeom prst="rect">
            <a:avLst/>
          </a:prstGeom>
        </p:spPr>
      </p:pic>
      <p:graphicFrame>
        <p:nvGraphicFramePr>
          <p:cNvPr id="19" name="Gráfico 18">
            <a:extLst>
              <a:ext uri="{FF2B5EF4-FFF2-40B4-BE49-F238E27FC236}">
                <a16:creationId xmlns:a16="http://schemas.microsoft.com/office/drawing/2014/main" id="{3126B98A-3324-428C-A4FF-E009A498941D}"/>
              </a:ext>
            </a:extLst>
          </p:cNvPr>
          <p:cNvGraphicFramePr>
            <a:graphicFrameLocks/>
          </p:cNvGraphicFramePr>
          <p:nvPr/>
        </p:nvGraphicFramePr>
        <p:xfrm>
          <a:off x="1512706" y="1412776"/>
          <a:ext cx="7606836" cy="4962130"/>
        </p:xfrm>
        <a:graphic>
          <a:graphicData uri="http://schemas.openxmlformats.org/drawingml/2006/chart">
            <c:chart xmlns:c="http://schemas.openxmlformats.org/drawingml/2006/chart" xmlns:r="http://schemas.openxmlformats.org/officeDocument/2006/relationships" r:id="rId4"/>
          </a:graphicData>
        </a:graphic>
      </p:graphicFrame>
      <p:pic>
        <p:nvPicPr>
          <p:cNvPr id="8" name="Imagen 7">
            <a:extLst>
              <a:ext uri="{FF2B5EF4-FFF2-40B4-BE49-F238E27FC236}">
                <a16:creationId xmlns:a16="http://schemas.microsoft.com/office/drawing/2014/main" id="{2E0E1B78-B316-41BD-A1EA-5AF577077B1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1475644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66D66D-8C09-D042-997E-9F61FEEBC53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154"/>
                    </a14:imgEffect>
                    <a14:imgEffect>
                      <a14:saturation sat="117000"/>
                    </a14:imgEffect>
                    <a14:imgEffect>
                      <a14:brightnessContrast bright="34000"/>
                    </a14:imgEffect>
                  </a14:imgLayer>
                </a14:imgProps>
              </a:ext>
              <a:ext uri="{28A0092B-C50C-407E-A947-70E740481C1C}">
                <a14:useLocalDpi xmlns:a14="http://schemas.microsoft.com/office/drawing/2010/main" val="0"/>
              </a:ext>
            </a:extLst>
          </a:blip>
          <a:srcRect b="15679"/>
          <a:stretch/>
        </p:blipFill>
        <p:spPr>
          <a:xfrm>
            <a:off x="0" y="5262"/>
            <a:ext cx="12190413" cy="6852738"/>
          </a:xfrm>
          <a:prstGeom prst="rect">
            <a:avLst/>
          </a:prstGeom>
        </p:spPr>
      </p:pic>
      <p:pic>
        <p:nvPicPr>
          <p:cNvPr id="10" name="Imagen 9" descr="Imagen que contiene reloj, medidor&#10;&#10;Descripción generada automáticamente">
            <a:extLst>
              <a:ext uri="{FF2B5EF4-FFF2-40B4-BE49-F238E27FC236}">
                <a16:creationId xmlns:a16="http://schemas.microsoft.com/office/drawing/2014/main" id="{F9824D48-32D6-4E47-B765-350B5E21E8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pic>
        <p:nvPicPr>
          <p:cNvPr id="11" name="Imagen 10">
            <a:extLst>
              <a:ext uri="{FF2B5EF4-FFF2-40B4-BE49-F238E27FC236}">
                <a16:creationId xmlns:a16="http://schemas.microsoft.com/office/drawing/2014/main" id="{43850C3B-E618-6D4E-B563-280389678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2679" y="5373216"/>
            <a:ext cx="2845175" cy="1301640"/>
          </a:xfrm>
          <a:prstGeom prst="rect">
            <a:avLst/>
          </a:prstGeom>
        </p:spPr>
      </p:pic>
      <p:pic>
        <p:nvPicPr>
          <p:cNvPr id="13" name="Imagen 12">
            <a:extLst>
              <a:ext uri="{FF2B5EF4-FFF2-40B4-BE49-F238E27FC236}">
                <a16:creationId xmlns:a16="http://schemas.microsoft.com/office/drawing/2014/main" id="{641DC4A9-A0A2-BB49-B0EC-0E63D69B57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40475"/>
          <a:stretch/>
        </p:blipFill>
        <p:spPr>
          <a:xfrm>
            <a:off x="8039422" y="5489221"/>
            <a:ext cx="1108893" cy="953280"/>
          </a:xfrm>
          <a:prstGeom prst="rect">
            <a:avLst/>
          </a:prstGeom>
        </p:spPr>
      </p:pic>
      <p:pic>
        <p:nvPicPr>
          <p:cNvPr id="7" name="Imagen 6">
            <a:extLst>
              <a:ext uri="{FF2B5EF4-FFF2-40B4-BE49-F238E27FC236}">
                <a16:creationId xmlns:a16="http://schemas.microsoft.com/office/drawing/2014/main" id="{D1E1628D-DF6A-4D1C-9FF6-D9DB1109C23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574" y="195472"/>
            <a:ext cx="4680520" cy="4385656"/>
          </a:xfrm>
          <a:prstGeom prst="rect">
            <a:avLst/>
          </a:prstGeom>
          <a:noFill/>
          <a:ln>
            <a:noFill/>
          </a:ln>
        </p:spPr>
      </p:pic>
      <p:pic>
        <p:nvPicPr>
          <p:cNvPr id="8" name="Imagen 7">
            <a:extLst>
              <a:ext uri="{FF2B5EF4-FFF2-40B4-BE49-F238E27FC236}">
                <a16:creationId xmlns:a16="http://schemas.microsoft.com/office/drawing/2014/main" id="{59D1CAD4-1943-4464-B42D-BA2B637C62E9}"/>
              </a:ext>
            </a:extLst>
          </p:cNvPr>
          <p:cNvPicPr>
            <a:picLocks noChangeAspect="1"/>
          </p:cNvPicPr>
          <p:nvPr/>
        </p:nvPicPr>
        <p:blipFill rotWithShape="1">
          <a:blip r:embed="rId9">
            <a:extLst>
              <a:ext uri="{28A0092B-C50C-407E-A947-70E740481C1C}">
                <a14:useLocalDpi xmlns:a14="http://schemas.microsoft.com/office/drawing/2010/main" val="0"/>
              </a:ext>
            </a:extLst>
          </a:blip>
          <a:srcRect l="17007"/>
          <a:stretch/>
        </p:blipFill>
        <p:spPr>
          <a:xfrm>
            <a:off x="0" y="6123718"/>
            <a:ext cx="3495619" cy="734282"/>
          </a:xfrm>
          <a:prstGeom prst="rect">
            <a:avLst/>
          </a:prstGeom>
        </p:spPr>
      </p:pic>
      <p:pic>
        <p:nvPicPr>
          <p:cNvPr id="9" name="Imagen 8">
            <a:extLst>
              <a:ext uri="{FF2B5EF4-FFF2-40B4-BE49-F238E27FC236}">
                <a16:creationId xmlns:a16="http://schemas.microsoft.com/office/drawing/2014/main" id="{6CAE8707-DF17-49F7-B050-F68F577025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930" b="50780"/>
          <a:stretch/>
        </p:blipFill>
        <p:spPr>
          <a:xfrm>
            <a:off x="0" y="5702536"/>
            <a:ext cx="3246784" cy="421181"/>
          </a:xfrm>
          <a:prstGeom prst="rect">
            <a:avLst/>
          </a:prstGeom>
        </p:spPr>
      </p:pic>
      <p:pic>
        <p:nvPicPr>
          <p:cNvPr id="12" name="Imagen 11">
            <a:extLst>
              <a:ext uri="{FF2B5EF4-FFF2-40B4-BE49-F238E27FC236}">
                <a16:creationId xmlns:a16="http://schemas.microsoft.com/office/drawing/2014/main" id="{75D47657-F2B6-4831-9ECD-77164D986D33}"/>
              </a:ext>
            </a:extLst>
          </p:cNvPr>
          <p:cNvPicPr>
            <a:picLocks noChangeAspect="1"/>
          </p:cNvPicPr>
          <p:nvPr/>
        </p:nvPicPr>
        <p:blipFill rotWithShape="1">
          <a:blip r:embed="rId11"/>
          <a:srcRect l="22388" r="22388"/>
          <a:stretch/>
        </p:blipFill>
        <p:spPr>
          <a:xfrm>
            <a:off x="2205801" y="6192401"/>
            <a:ext cx="519845" cy="503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3">
            <a:extLst>
              <a:ext uri="{FF2B5EF4-FFF2-40B4-BE49-F238E27FC236}">
                <a16:creationId xmlns:a16="http://schemas.microsoft.com/office/drawing/2014/main" id="{B58A4968-B591-4914-B7B9-7275A7D7F942}"/>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01" y="6192401"/>
            <a:ext cx="470592" cy="503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4">
            <a:extLst>
              <a:ext uri="{FF2B5EF4-FFF2-40B4-BE49-F238E27FC236}">
                <a16:creationId xmlns:a16="http://schemas.microsoft.com/office/drawing/2014/main" id="{C072FCB6-B504-499E-8B13-51EA8A26E78D}"/>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2865" y="6205068"/>
            <a:ext cx="519845" cy="457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CuadroTexto 15">
            <a:extLst>
              <a:ext uri="{FF2B5EF4-FFF2-40B4-BE49-F238E27FC236}">
                <a16:creationId xmlns:a16="http://schemas.microsoft.com/office/drawing/2014/main" id="{BA76F576-8E58-4CFA-A7C9-0D1E75FE3AC8}"/>
              </a:ext>
            </a:extLst>
          </p:cNvPr>
          <p:cNvSpPr txBox="1"/>
          <p:nvPr/>
        </p:nvSpPr>
        <p:spPr>
          <a:xfrm>
            <a:off x="362800" y="5727602"/>
            <a:ext cx="2903706" cy="369332"/>
          </a:xfrm>
          <a:prstGeom prst="rect">
            <a:avLst/>
          </a:prstGeom>
          <a:noFill/>
        </p:spPr>
        <p:txBody>
          <a:bodyPr wrap="square" rtlCol="0">
            <a:spAutoFit/>
          </a:bodyPr>
          <a:lstStyle/>
          <a:p>
            <a:r>
              <a:rPr lang="es-MX" dirty="0">
                <a:solidFill>
                  <a:schemeClr val="bg1"/>
                </a:solidFill>
              </a:rPr>
              <a:t>www.observatoriolaboral.cl</a:t>
            </a:r>
            <a:endParaRPr lang="es-CL" dirty="0">
              <a:solidFill>
                <a:schemeClr val="bg1"/>
              </a:solidFill>
            </a:endParaRPr>
          </a:p>
        </p:txBody>
      </p:sp>
      <p:pic>
        <p:nvPicPr>
          <p:cNvPr id="17" name="Picture 4" descr="Ir a la página web internet icono vector illustration - Descargar ...">
            <a:extLst>
              <a:ext uri="{FF2B5EF4-FFF2-40B4-BE49-F238E27FC236}">
                <a16:creationId xmlns:a16="http://schemas.microsoft.com/office/drawing/2014/main" id="{EA4D1E50-0F8E-4A1F-B02D-652065DB41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4" y="5709136"/>
            <a:ext cx="394195" cy="40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5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7317965" cy="646331"/>
          </a:xfrm>
          <a:prstGeom prst="rect">
            <a:avLst/>
          </a:prstGeom>
          <a:solidFill>
            <a:schemeClr val="bg1"/>
          </a:solidFill>
        </p:spPr>
        <p:txBody>
          <a:bodyPr wrap="none">
            <a:spAutoFit/>
          </a:bodyPr>
          <a:lstStyle/>
          <a:p>
            <a:r>
              <a:rPr lang="es-CL" sz="3600" b="1" dirty="0">
                <a:solidFill>
                  <a:srgbClr val="0070C0"/>
                </a:solidFill>
                <a:latin typeface="+mj-lt"/>
              </a:rPr>
              <a:t>Distribución Empresas y Trabajadores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2" name="CuadroTexto 1">
            <a:extLst>
              <a:ext uri="{FF2B5EF4-FFF2-40B4-BE49-F238E27FC236}">
                <a16:creationId xmlns:a16="http://schemas.microsoft.com/office/drawing/2014/main" id="{26002FB8-5FE2-419B-BF2C-C46BA2CACC63}"/>
              </a:ext>
            </a:extLst>
          </p:cNvPr>
          <p:cNvSpPr txBox="1"/>
          <p:nvPr/>
        </p:nvSpPr>
        <p:spPr>
          <a:xfrm>
            <a:off x="766614" y="1309410"/>
            <a:ext cx="6624736" cy="707886"/>
          </a:xfrm>
          <a:prstGeom prst="rect">
            <a:avLst/>
          </a:prstGeom>
          <a:noFill/>
        </p:spPr>
        <p:txBody>
          <a:bodyPr wrap="square" rtlCol="0">
            <a:spAutoFit/>
          </a:bodyPr>
          <a:lstStyle/>
          <a:p>
            <a:pPr marL="285750" indent="-285750">
              <a:buFont typeface="Arial" panose="020B0604020202020204" pitchFamily="34" charset="0"/>
              <a:buChar char="•"/>
            </a:pPr>
            <a:r>
              <a:rPr lang="es-CL" sz="2000" dirty="0">
                <a:solidFill>
                  <a:schemeClr val="accent1">
                    <a:lumMod val="75000"/>
                  </a:schemeClr>
                </a:solidFill>
                <a:ea typeface="Microsoft Himalaya" panose="01010100010101010101" pitchFamily="2" charset="0"/>
                <a:cs typeface="Microsoft Himalaya" panose="01010100010101010101" pitchFamily="2" charset="0"/>
              </a:rPr>
              <a:t>179 empresas respondieron</a:t>
            </a:r>
          </a:p>
          <a:p>
            <a:pPr marL="285750" indent="-285750">
              <a:buFont typeface="Arial" panose="020B0604020202020204" pitchFamily="34" charset="0"/>
              <a:buChar char="•"/>
            </a:pPr>
            <a:r>
              <a:rPr lang="es-CL" sz="2000" dirty="0">
                <a:solidFill>
                  <a:schemeClr val="accent1">
                    <a:lumMod val="75000"/>
                  </a:schemeClr>
                </a:solidFill>
                <a:ea typeface="Microsoft Himalaya" panose="01010100010101010101" pitchFamily="2" charset="0"/>
                <a:cs typeface="Microsoft Himalaya" panose="01010100010101010101" pitchFamily="2" charset="0"/>
              </a:rPr>
              <a:t>Emplean a 5.711 personas</a:t>
            </a:r>
          </a:p>
        </p:txBody>
      </p:sp>
      <p:sp>
        <p:nvSpPr>
          <p:cNvPr id="12" name="CuadroTexto 11">
            <a:extLst>
              <a:ext uri="{FF2B5EF4-FFF2-40B4-BE49-F238E27FC236}">
                <a16:creationId xmlns:a16="http://schemas.microsoft.com/office/drawing/2014/main" id="{B75B4E00-69D5-44E2-BA53-AA8004406618}"/>
              </a:ext>
            </a:extLst>
          </p:cNvPr>
          <p:cNvSpPr txBox="1"/>
          <p:nvPr/>
        </p:nvSpPr>
        <p:spPr>
          <a:xfrm>
            <a:off x="172083" y="2345981"/>
            <a:ext cx="3204542" cy="523220"/>
          </a:xfrm>
          <a:prstGeom prst="rect">
            <a:avLst/>
          </a:prstGeom>
          <a:noFill/>
        </p:spPr>
        <p:txBody>
          <a:bodyPr wrap="square" rtlCol="0">
            <a:spAutoFit/>
          </a:bodyPr>
          <a:lstStyle/>
          <a:p>
            <a:r>
              <a:rPr lang="es-CL" sz="1400" dirty="0">
                <a:solidFill>
                  <a:schemeClr val="accent2">
                    <a:lumMod val="75000"/>
                  </a:schemeClr>
                </a:solidFill>
              </a:rPr>
              <a:t>La mayor parte corresponde a empresas de menos de 10 trabajadores</a:t>
            </a:r>
          </a:p>
        </p:txBody>
      </p:sp>
      <p:cxnSp>
        <p:nvCxnSpPr>
          <p:cNvPr id="13" name="Conector recto de flecha 12">
            <a:extLst>
              <a:ext uri="{FF2B5EF4-FFF2-40B4-BE49-F238E27FC236}">
                <a16:creationId xmlns:a16="http://schemas.microsoft.com/office/drawing/2014/main" id="{888565B3-1D0F-4AD3-92E3-8E20CFE2E05E}"/>
              </a:ext>
            </a:extLst>
          </p:cNvPr>
          <p:cNvCxnSpPr>
            <a:cxnSpLocks/>
          </p:cNvCxnSpPr>
          <p:nvPr/>
        </p:nvCxnSpPr>
        <p:spPr>
          <a:xfrm flipH="1" flipV="1">
            <a:off x="2902100" y="2698528"/>
            <a:ext cx="576063" cy="142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AD18C262-3276-4FF4-B26E-F5E4CB938920}"/>
              </a:ext>
            </a:extLst>
          </p:cNvPr>
          <p:cNvSpPr txBox="1"/>
          <p:nvPr/>
        </p:nvSpPr>
        <p:spPr>
          <a:xfrm>
            <a:off x="8543478" y="1402740"/>
            <a:ext cx="3204542" cy="738664"/>
          </a:xfrm>
          <a:prstGeom prst="rect">
            <a:avLst/>
          </a:prstGeom>
          <a:noFill/>
        </p:spPr>
        <p:txBody>
          <a:bodyPr wrap="square" rtlCol="0">
            <a:spAutoFit/>
          </a:bodyPr>
          <a:lstStyle/>
          <a:p>
            <a:r>
              <a:rPr lang="es-CL" sz="1400" dirty="0">
                <a:solidFill>
                  <a:schemeClr val="accent2">
                    <a:lumMod val="75000"/>
                  </a:schemeClr>
                </a:solidFill>
              </a:rPr>
              <a:t>Las empresas de 200 trabajadores o más (2 empresas) empleaban al 69% del total de trabajadores</a:t>
            </a:r>
          </a:p>
        </p:txBody>
      </p:sp>
      <p:cxnSp>
        <p:nvCxnSpPr>
          <p:cNvPr id="16" name="Conector recto de flecha 15">
            <a:extLst>
              <a:ext uri="{FF2B5EF4-FFF2-40B4-BE49-F238E27FC236}">
                <a16:creationId xmlns:a16="http://schemas.microsoft.com/office/drawing/2014/main" id="{558DCB5D-42C6-4B55-BAB2-BE8143EBEB68}"/>
              </a:ext>
            </a:extLst>
          </p:cNvPr>
          <p:cNvCxnSpPr>
            <a:cxnSpLocks/>
          </p:cNvCxnSpPr>
          <p:nvPr/>
        </p:nvCxnSpPr>
        <p:spPr>
          <a:xfrm flipV="1">
            <a:off x="8371581" y="2214590"/>
            <a:ext cx="288032" cy="643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Gráfico 18">
            <a:extLst>
              <a:ext uri="{FF2B5EF4-FFF2-40B4-BE49-F238E27FC236}">
                <a16:creationId xmlns:a16="http://schemas.microsoft.com/office/drawing/2014/main" id="{E4A68A55-4B71-4E00-878B-0AA5655610DF}"/>
              </a:ext>
            </a:extLst>
          </p:cNvPr>
          <p:cNvGraphicFramePr>
            <a:graphicFrameLocks/>
          </p:cNvGraphicFramePr>
          <p:nvPr>
            <p:extLst>
              <p:ext uri="{D42A27DB-BD31-4B8C-83A1-F6EECF244321}">
                <p14:modId xmlns:p14="http://schemas.microsoft.com/office/powerpoint/2010/main" val="3905735084"/>
              </p:ext>
            </p:extLst>
          </p:nvPr>
        </p:nvGraphicFramePr>
        <p:xfrm>
          <a:off x="3252588" y="2419166"/>
          <a:ext cx="5459663" cy="3746137"/>
        </p:xfrm>
        <a:graphic>
          <a:graphicData uri="http://schemas.openxmlformats.org/drawingml/2006/chart">
            <c:chart xmlns:c="http://schemas.openxmlformats.org/drawingml/2006/chart" xmlns:r="http://schemas.openxmlformats.org/officeDocument/2006/relationships" r:id="rId4"/>
          </a:graphicData>
        </a:graphic>
      </p:graphicFrame>
      <p:pic>
        <p:nvPicPr>
          <p:cNvPr id="21" name="Imagen 20">
            <a:extLst>
              <a:ext uri="{FF2B5EF4-FFF2-40B4-BE49-F238E27FC236}">
                <a16:creationId xmlns:a16="http://schemas.microsoft.com/office/drawing/2014/main" id="{4E0B8032-1AF9-40BC-9E08-47DED01ACBD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61732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7076809" cy="646331"/>
          </a:xfrm>
          <a:prstGeom prst="rect">
            <a:avLst/>
          </a:prstGeom>
          <a:solidFill>
            <a:schemeClr val="bg1"/>
          </a:solidFill>
        </p:spPr>
        <p:txBody>
          <a:bodyPr wrap="none">
            <a:spAutoFit/>
          </a:bodyPr>
          <a:lstStyle/>
          <a:p>
            <a:r>
              <a:rPr lang="es-CL" sz="3600" b="1" dirty="0">
                <a:solidFill>
                  <a:srgbClr val="0070C0"/>
                </a:solidFill>
                <a:latin typeface="+mj-lt"/>
              </a:rPr>
              <a:t>Distribución Empresas por Actividad</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graphicFrame>
        <p:nvGraphicFramePr>
          <p:cNvPr id="3" name="Tabla 2">
            <a:extLst>
              <a:ext uri="{FF2B5EF4-FFF2-40B4-BE49-F238E27FC236}">
                <a16:creationId xmlns:a16="http://schemas.microsoft.com/office/drawing/2014/main" id="{77C001F4-21D7-4E94-9815-9860C71788DD}"/>
              </a:ext>
            </a:extLst>
          </p:cNvPr>
          <p:cNvGraphicFramePr>
            <a:graphicFrameLocks noGrp="1"/>
          </p:cNvGraphicFramePr>
          <p:nvPr>
            <p:extLst>
              <p:ext uri="{D42A27DB-BD31-4B8C-83A1-F6EECF244321}">
                <p14:modId xmlns:p14="http://schemas.microsoft.com/office/powerpoint/2010/main" val="3906685854"/>
              </p:ext>
            </p:extLst>
          </p:nvPr>
        </p:nvGraphicFramePr>
        <p:xfrm>
          <a:off x="1306488" y="1701642"/>
          <a:ext cx="8876219" cy="4247632"/>
        </p:xfrm>
        <a:graphic>
          <a:graphicData uri="http://schemas.openxmlformats.org/drawingml/2006/table">
            <a:tbl>
              <a:tblPr firstRow="1">
                <a:tableStyleId>{3C2FFA5D-87B4-456A-9821-1D502468CF0F}</a:tableStyleId>
              </a:tblPr>
              <a:tblGrid>
                <a:gridCol w="6456345">
                  <a:extLst>
                    <a:ext uri="{9D8B030D-6E8A-4147-A177-3AD203B41FA5}">
                      <a16:colId xmlns:a16="http://schemas.microsoft.com/office/drawing/2014/main" val="1773640680"/>
                    </a:ext>
                  </a:extLst>
                </a:gridCol>
                <a:gridCol w="1209937">
                  <a:extLst>
                    <a:ext uri="{9D8B030D-6E8A-4147-A177-3AD203B41FA5}">
                      <a16:colId xmlns:a16="http://schemas.microsoft.com/office/drawing/2014/main" val="2900661687"/>
                    </a:ext>
                  </a:extLst>
                </a:gridCol>
                <a:gridCol w="1209937">
                  <a:extLst>
                    <a:ext uri="{9D8B030D-6E8A-4147-A177-3AD203B41FA5}">
                      <a16:colId xmlns:a16="http://schemas.microsoft.com/office/drawing/2014/main" val="4117376704"/>
                    </a:ext>
                  </a:extLst>
                </a:gridCol>
              </a:tblGrid>
              <a:tr h="265477">
                <a:tc>
                  <a:txBody>
                    <a:bodyPr/>
                    <a:lstStyle/>
                    <a:p>
                      <a:pPr algn="ctr" fontAlgn="b"/>
                      <a:r>
                        <a:rPr lang="es-CL" sz="1600" b="1" u="none" strike="noStrike" dirty="0">
                          <a:solidFill>
                            <a:srgbClr val="000000"/>
                          </a:solidFill>
                          <a:effectLst/>
                        </a:rPr>
                        <a:t>Actividad Económica</a:t>
                      </a:r>
                      <a:endParaRPr lang="es-CL"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1" u="none" strike="noStrike" dirty="0">
                          <a:solidFill>
                            <a:srgbClr val="000000"/>
                          </a:solidFill>
                          <a:effectLst/>
                        </a:rPr>
                        <a:t>Número</a:t>
                      </a:r>
                      <a:endParaRPr lang="es-CL"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1" u="none" strike="noStrike" dirty="0">
                          <a:solidFill>
                            <a:srgbClr val="000000"/>
                          </a:solidFill>
                          <a:effectLst/>
                        </a:rPr>
                        <a:t>%</a:t>
                      </a:r>
                      <a:endParaRPr lang="es-CL"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74975486"/>
                  </a:ext>
                </a:extLst>
              </a:tr>
              <a:tr h="265477">
                <a:tc>
                  <a:txBody>
                    <a:bodyPr/>
                    <a:lstStyle/>
                    <a:p>
                      <a:pPr algn="l" fontAlgn="b"/>
                      <a:r>
                        <a:rPr lang="es-CL" sz="1600" b="0" u="none" strike="noStrike" dirty="0">
                          <a:solidFill>
                            <a:srgbClr val="000000"/>
                          </a:solidFill>
                          <a:effectLst/>
                        </a:rPr>
                        <a:t>Comercio</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34</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114790367"/>
                  </a:ext>
                </a:extLst>
              </a:tr>
              <a:tr h="265477">
                <a:tc>
                  <a:txBody>
                    <a:bodyPr/>
                    <a:lstStyle/>
                    <a:p>
                      <a:pPr algn="l" fontAlgn="b"/>
                      <a:r>
                        <a:rPr lang="es-CL" sz="1600" b="0" u="none" strike="noStrike" dirty="0">
                          <a:solidFill>
                            <a:srgbClr val="000000"/>
                          </a:solidFill>
                          <a:effectLst/>
                        </a:rPr>
                        <a:t>Turismo</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28</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2472323022"/>
                  </a:ext>
                </a:extLst>
              </a:tr>
              <a:tr h="265477">
                <a:tc>
                  <a:txBody>
                    <a:bodyPr/>
                    <a:lstStyle/>
                    <a:p>
                      <a:pPr algn="l" fontAlgn="b"/>
                      <a:r>
                        <a:rPr lang="es-CL" sz="1600" b="0" u="none" strike="noStrike" dirty="0">
                          <a:solidFill>
                            <a:srgbClr val="000000"/>
                          </a:solidFill>
                          <a:effectLst/>
                        </a:rPr>
                        <a:t>Hotelería o alojamiento</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26</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739075169"/>
                  </a:ext>
                </a:extLst>
              </a:tr>
              <a:tr h="265477">
                <a:tc>
                  <a:txBody>
                    <a:bodyPr/>
                    <a:lstStyle/>
                    <a:p>
                      <a:pPr algn="l" fontAlgn="b"/>
                      <a:r>
                        <a:rPr lang="es-CL" sz="1600" b="0" u="none" strike="noStrike" dirty="0">
                          <a:solidFill>
                            <a:srgbClr val="000000"/>
                          </a:solidFill>
                          <a:effectLst/>
                        </a:rPr>
                        <a:t>Construcción</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17</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3744165951"/>
                  </a:ext>
                </a:extLst>
              </a:tr>
              <a:tr h="265477">
                <a:tc>
                  <a:txBody>
                    <a:bodyPr/>
                    <a:lstStyle/>
                    <a:p>
                      <a:pPr algn="l" fontAlgn="b"/>
                      <a:r>
                        <a:rPr lang="es-CL" sz="1600" b="0" i="0" u="none" strike="noStrike" dirty="0">
                          <a:solidFill>
                            <a:srgbClr val="000000"/>
                          </a:solidFill>
                          <a:effectLst/>
                          <a:latin typeface="Calibri" panose="020F0502020204030204" pitchFamily="34" charset="0"/>
                        </a:rPr>
                        <a:t>Restaurant</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17</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3627136261"/>
                  </a:ext>
                </a:extLst>
              </a:tr>
              <a:tr h="265477">
                <a:tc>
                  <a:txBody>
                    <a:bodyPr/>
                    <a:lstStyle/>
                    <a:p>
                      <a:pPr algn="l" fontAlgn="b"/>
                      <a:r>
                        <a:rPr lang="es-CL" sz="1600" b="0" u="none" strike="noStrike" dirty="0">
                          <a:solidFill>
                            <a:srgbClr val="000000"/>
                          </a:solidFill>
                          <a:effectLst/>
                        </a:rPr>
                        <a:t>Transporte y logística</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11</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2815090471"/>
                  </a:ext>
                </a:extLst>
              </a:tr>
              <a:tr h="265477">
                <a:tc>
                  <a:txBody>
                    <a:bodyPr/>
                    <a:lstStyle/>
                    <a:p>
                      <a:pPr algn="l" fontAlgn="b"/>
                      <a:r>
                        <a:rPr lang="es-CL" sz="1600" b="0" i="0" u="none" strike="noStrike" dirty="0">
                          <a:solidFill>
                            <a:srgbClr val="000000"/>
                          </a:solidFill>
                          <a:effectLst/>
                          <a:latin typeface="Calibri" panose="020F0502020204030204" pitchFamily="34" charset="0"/>
                        </a:rPr>
                        <a:t>Minería</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10</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3621402524"/>
                  </a:ext>
                </a:extLst>
              </a:tr>
              <a:tr h="265477">
                <a:tc>
                  <a:txBody>
                    <a:bodyPr/>
                    <a:lstStyle/>
                    <a:p>
                      <a:pPr algn="l" fontAlgn="b"/>
                      <a:r>
                        <a:rPr lang="es-CL" sz="1600" b="0" i="0" u="none" strike="noStrike" dirty="0">
                          <a:solidFill>
                            <a:srgbClr val="000000"/>
                          </a:solidFill>
                          <a:effectLst/>
                          <a:latin typeface="Calibri" panose="020F0502020204030204" pitchFamily="34" charset="0"/>
                        </a:rPr>
                        <a:t>Educación</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6</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3423021602"/>
                  </a:ext>
                </a:extLst>
              </a:tr>
              <a:tr h="265477">
                <a:tc>
                  <a:txBody>
                    <a:bodyPr/>
                    <a:lstStyle/>
                    <a:p>
                      <a:pPr algn="l" fontAlgn="b"/>
                      <a:r>
                        <a:rPr lang="es-CL" sz="1600" b="0" u="none" strike="noStrike" dirty="0">
                          <a:solidFill>
                            <a:srgbClr val="000000"/>
                          </a:solidFill>
                          <a:effectLst/>
                        </a:rPr>
                        <a:t>Salud</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4</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2%</a:t>
                      </a:r>
                    </a:p>
                  </a:txBody>
                  <a:tcPr marL="6350" marR="6350" marT="6350" marB="0" anchor="ctr"/>
                </a:tc>
                <a:extLst>
                  <a:ext uri="{0D108BD9-81ED-4DB2-BD59-A6C34878D82A}">
                    <a16:rowId xmlns:a16="http://schemas.microsoft.com/office/drawing/2014/main" val="465243061"/>
                  </a:ext>
                </a:extLst>
              </a:tr>
              <a:tr h="265477">
                <a:tc>
                  <a:txBody>
                    <a:bodyPr/>
                    <a:lstStyle/>
                    <a:p>
                      <a:pPr algn="l" fontAlgn="b"/>
                      <a:r>
                        <a:rPr lang="es-CL" sz="1600" b="0" u="none" strike="noStrike" dirty="0">
                          <a:solidFill>
                            <a:srgbClr val="000000"/>
                          </a:solidFill>
                          <a:effectLst/>
                        </a:rPr>
                        <a:t>Actividades culturales</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3</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2%</a:t>
                      </a:r>
                    </a:p>
                  </a:txBody>
                  <a:tcPr marL="6350" marR="6350" marT="6350" marB="0" anchor="ctr"/>
                </a:tc>
                <a:extLst>
                  <a:ext uri="{0D108BD9-81ED-4DB2-BD59-A6C34878D82A}">
                    <a16:rowId xmlns:a16="http://schemas.microsoft.com/office/drawing/2014/main" val="3561483705"/>
                  </a:ext>
                </a:extLst>
              </a:tr>
              <a:tr h="26547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L" sz="1600" b="0" i="0" u="none" strike="noStrike" dirty="0">
                          <a:solidFill>
                            <a:srgbClr val="000000"/>
                          </a:solidFill>
                          <a:effectLst/>
                          <a:latin typeface="Calibri" panose="020F0502020204030204" pitchFamily="34" charset="0"/>
                        </a:rPr>
                        <a:t>Manufactura</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3</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2%</a:t>
                      </a:r>
                    </a:p>
                  </a:txBody>
                  <a:tcPr marL="6350" marR="6350" marT="6350" marB="0" anchor="ctr"/>
                </a:tc>
                <a:extLst>
                  <a:ext uri="{0D108BD9-81ED-4DB2-BD59-A6C34878D82A}">
                    <a16:rowId xmlns:a16="http://schemas.microsoft.com/office/drawing/2014/main" val="3032696398"/>
                  </a:ext>
                </a:extLst>
              </a:tr>
              <a:tr h="265477">
                <a:tc>
                  <a:txBody>
                    <a:bodyPr/>
                    <a:lstStyle/>
                    <a:p>
                      <a:pPr algn="l" fontAlgn="b"/>
                      <a:r>
                        <a:rPr lang="es-CL" sz="1600" b="0" u="none" strike="noStrike" dirty="0">
                          <a:solidFill>
                            <a:srgbClr val="000000"/>
                          </a:solidFill>
                          <a:effectLst/>
                        </a:rPr>
                        <a:t>Información y comunicaciones</a:t>
                      </a:r>
                      <a:endParaRPr lang="es-CL"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546695204"/>
                  </a:ext>
                </a:extLst>
              </a:tr>
              <a:tr h="265477">
                <a:tc>
                  <a:txBody>
                    <a:bodyPr/>
                    <a:lstStyle/>
                    <a:p>
                      <a:pPr algn="l" fontAlgn="b"/>
                      <a:r>
                        <a:rPr lang="es-CL" sz="1600" b="0" i="0" u="none" strike="noStrike" dirty="0">
                          <a:solidFill>
                            <a:srgbClr val="000000"/>
                          </a:solidFill>
                          <a:effectLst/>
                          <a:latin typeface="Calibri" panose="020F0502020204030204" pitchFamily="34" charset="0"/>
                        </a:rPr>
                        <a:t>Agricultura</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2105954843"/>
                  </a:ext>
                </a:extLst>
              </a:tr>
              <a:tr h="265477">
                <a:tc>
                  <a:txBody>
                    <a:bodyPr/>
                    <a:lstStyle/>
                    <a:p>
                      <a:pPr algn="l" fontAlgn="b"/>
                      <a:r>
                        <a:rPr lang="es-CL" sz="1600" b="0" i="0" u="none" strike="noStrike" dirty="0">
                          <a:solidFill>
                            <a:srgbClr val="000000"/>
                          </a:solidFill>
                          <a:effectLst/>
                          <a:latin typeface="Calibri" panose="020F0502020204030204" pitchFamily="34" charset="0"/>
                        </a:rPr>
                        <a:t>Otra Actividad</a:t>
                      </a:r>
                    </a:p>
                  </a:txBody>
                  <a:tcPr marL="6350" marR="6350" marT="6350" marB="0" anchor="ctr"/>
                </a:tc>
                <a:tc>
                  <a:txBody>
                    <a:bodyPr/>
                    <a:lstStyle/>
                    <a:p>
                      <a:pPr algn="ctr" fontAlgn="b"/>
                      <a:r>
                        <a:rPr lang="es-CL" sz="1600" b="0" u="none" strike="noStrike" kern="1200" dirty="0">
                          <a:solidFill>
                            <a:srgbClr val="000000"/>
                          </a:solidFill>
                          <a:effectLst/>
                          <a:latin typeface="+mn-lt"/>
                          <a:ea typeface="+mn-ea"/>
                          <a:cs typeface="+mn-cs"/>
                        </a:rPr>
                        <a:t>18</a:t>
                      </a:r>
                    </a:p>
                  </a:txBody>
                  <a:tcPr marL="6350" marR="6350" marT="6350" marB="0" anchor="ctr"/>
                </a:tc>
                <a:tc>
                  <a:txBody>
                    <a:bodyPr/>
                    <a:lstStyle/>
                    <a:p>
                      <a:pPr algn="ctr" fontAlgn="b"/>
                      <a:r>
                        <a:rPr lang="es-CL" sz="1600" b="0" i="0" u="none" strike="noStrike">
                          <a:solidFill>
                            <a:srgbClr val="000000"/>
                          </a:solidFill>
                          <a:effectLst/>
                          <a:latin typeface="Calibri" panose="020F0502020204030204" pitchFamily="34" charset="0"/>
                        </a:rPr>
                        <a:t>10,1%</a:t>
                      </a:r>
                    </a:p>
                  </a:txBody>
                  <a:tcPr marL="6350" marR="6350" marT="6350" marB="0" anchor="ctr"/>
                </a:tc>
                <a:extLst>
                  <a:ext uri="{0D108BD9-81ED-4DB2-BD59-A6C34878D82A}">
                    <a16:rowId xmlns:a16="http://schemas.microsoft.com/office/drawing/2014/main" val="1515711469"/>
                  </a:ext>
                </a:extLst>
              </a:tr>
              <a:tr h="265477">
                <a:tc>
                  <a:txBody>
                    <a:bodyPr/>
                    <a:lstStyle/>
                    <a:p>
                      <a:pPr algn="l" fontAlgn="b"/>
                      <a:r>
                        <a:rPr lang="es-CL" sz="1600" b="1" u="none" strike="noStrike" dirty="0">
                          <a:solidFill>
                            <a:srgbClr val="000000"/>
                          </a:solidFill>
                          <a:effectLst/>
                        </a:rPr>
                        <a:t>Total</a:t>
                      </a:r>
                      <a:endParaRPr lang="es-CL"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s-CL" sz="1600" b="1" u="none" strike="noStrike" kern="1200" dirty="0">
                          <a:solidFill>
                            <a:srgbClr val="000000"/>
                          </a:solidFill>
                          <a:effectLst/>
                          <a:latin typeface="+mn-lt"/>
                          <a:ea typeface="+mn-ea"/>
                          <a:cs typeface="+mn-cs"/>
                        </a:rPr>
                        <a:t>179</a:t>
                      </a:r>
                    </a:p>
                  </a:txBody>
                  <a:tcPr marL="6350" marR="6350" marT="6350" marB="0" anchor="ctr"/>
                </a:tc>
                <a:tc>
                  <a:txBody>
                    <a:bodyPr/>
                    <a:lstStyle/>
                    <a:p>
                      <a:pPr algn="ctr" fontAlgn="b"/>
                      <a:r>
                        <a:rPr lang="es-CL" sz="1600" b="1" i="0" u="none" strike="noStrike" dirty="0">
                          <a:solidFill>
                            <a:srgbClr val="000000"/>
                          </a:solidFill>
                          <a:effectLst/>
                          <a:latin typeface="Calibri" panose="020F0502020204030204" pitchFamily="34" charset="0"/>
                        </a:rPr>
                        <a:t>100,0%</a:t>
                      </a:r>
                    </a:p>
                  </a:txBody>
                  <a:tcPr marL="6350" marR="6350" marT="6350" marB="0" anchor="ctr"/>
                </a:tc>
                <a:extLst>
                  <a:ext uri="{0D108BD9-81ED-4DB2-BD59-A6C34878D82A}">
                    <a16:rowId xmlns:a16="http://schemas.microsoft.com/office/drawing/2014/main" val="1833363285"/>
                  </a:ext>
                </a:extLst>
              </a:tr>
            </a:tbl>
          </a:graphicData>
        </a:graphic>
      </p:graphicFrame>
      <p:pic>
        <p:nvPicPr>
          <p:cNvPr id="8" name="Imagen 7">
            <a:extLst>
              <a:ext uri="{FF2B5EF4-FFF2-40B4-BE49-F238E27FC236}">
                <a16:creationId xmlns:a16="http://schemas.microsoft.com/office/drawing/2014/main" id="{B23F5E1F-3DE7-499E-9EAE-3637B03A20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1490905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6614" y="373373"/>
            <a:ext cx="9045297" cy="923330"/>
          </a:xfrm>
          <a:prstGeom prst="rect">
            <a:avLst/>
          </a:prstGeom>
          <a:solidFill>
            <a:schemeClr val="bg1"/>
          </a:solidFill>
        </p:spPr>
        <p:txBody>
          <a:bodyPr wrap="none">
            <a:spAutoFit/>
          </a:bodyPr>
          <a:lstStyle/>
          <a:p>
            <a:r>
              <a:rPr lang="es-CL" sz="3600" b="1" dirty="0">
                <a:solidFill>
                  <a:srgbClr val="0070C0"/>
                </a:solidFill>
                <a:latin typeface="+mj-lt"/>
              </a:rPr>
              <a:t>Distribución Empresas por Actividad Agrupada</a:t>
            </a:r>
          </a:p>
          <a:p>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graphicFrame>
        <p:nvGraphicFramePr>
          <p:cNvPr id="3" name="Tabla 2">
            <a:extLst>
              <a:ext uri="{FF2B5EF4-FFF2-40B4-BE49-F238E27FC236}">
                <a16:creationId xmlns:a16="http://schemas.microsoft.com/office/drawing/2014/main" id="{77C001F4-21D7-4E94-9815-9860C71788DD}"/>
              </a:ext>
            </a:extLst>
          </p:cNvPr>
          <p:cNvGraphicFramePr>
            <a:graphicFrameLocks noGrp="1"/>
          </p:cNvGraphicFramePr>
          <p:nvPr>
            <p:extLst>
              <p:ext uri="{D42A27DB-BD31-4B8C-83A1-F6EECF244321}">
                <p14:modId xmlns:p14="http://schemas.microsoft.com/office/powerpoint/2010/main" val="1376200971"/>
              </p:ext>
            </p:extLst>
          </p:nvPr>
        </p:nvGraphicFramePr>
        <p:xfrm>
          <a:off x="1303784" y="1841982"/>
          <a:ext cx="8877600" cy="2811150"/>
        </p:xfrm>
        <a:graphic>
          <a:graphicData uri="http://schemas.openxmlformats.org/drawingml/2006/table">
            <a:tbl>
              <a:tblPr firstRow="1">
                <a:tableStyleId>{3C2FFA5D-87B4-456A-9821-1D502468CF0F}</a:tableStyleId>
              </a:tblPr>
              <a:tblGrid>
                <a:gridCol w="6457350">
                  <a:extLst>
                    <a:ext uri="{9D8B030D-6E8A-4147-A177-3AD203B41FA5}">
                      <a16:colId xmlns:a16="http://schemas.microsoft.com/office/drawing/2014/main" val="1773640680"/>
                    </a:ext>
                  </a:extLst>
                </a:gridCol>
                <a:gridCol w="1210125">
                  <a:extLst>
                    <a:ext uri="{9D8B030D-6E8A-4147-A177-3AD203B41FA5}">
                      <a16:colId xmlns:a16="http://schemas.microsoft.com/office/drawing/2014/main" val="2900661687"/>
                    </a:ext>
                  </a:extLst>
                </a:gridCol>
                <a:gridCol w="1210125">
                  <a:extLst>
                    <a:ext uri="{9D8B030D-6E8A-4147-A177-3AD203B41FA5}">
                      <a16:colId xmlns:a16="http://schemas.microsoft.com/office/drawing/2014/main" val="4117376704"/>
                    </a:ext>
                  </a:extLst>
                </a:gridCol>
              </a:tblGrid>
              <a:tr h="281115">
                <a:tc>
                  <a:txBody>
                    <a:bodyPr/>
                    <a:lstStyle/>
                    <a:p>
                      <a:pPr algn="ctr" fontAlgn="b"/>
                      <a:r>
                        <a:rPr lang="es-CL" sz="1600" b="1" i="0" u="none" strike="noStrike" dirty="0">
                          <a:solidFill>
                            <a:srgbClr val="000000"/>
                          </a:solidFill>
                          <a:effectLst/>
                          <a:latin typeface="Calibri" panose="020F0502020204030204" pitchFamily="34" charset="0"/>
                        </a:rPr>
                        <a:t>Actividad</a:t>
                      </a:r>
                      <a:r>
                        <a:rPr lang="es-CL" sz="1600" b="0" i="0" u="none" strike="noStrike" dirty="0">
                          <a:solidFill>
                            <a:srgbClr val="000000"/>
                          </a:solidFill>
                          <a:effectLst/>
                          <a:latin typeface="Calibri" panose="020F0502020204030204" pitchFamily="34" charset="0"/>
                        </a:rPr>
                        <a:t> </a:t>
                      </a:r>
                      <a:r>
                        <a:rPr lang="es-CL" sz="1600" b="1" i="0" u="none" strike="noStrike" dirty="0">
                          <a:solidFill>
                            <a:srgbClr val="000000"/>
                          </a:solidFill>
                          <a:effectLst/>
                          <a:latin typeface="Calibri" panose="020F0502020204030204" pitchFamily="34" charset="0"/>
                        </a:rPr>
                        <a:t>Económica</a:t>
                      </a:r>
                    </a:p>
                  </a:txBody>
                  <a:tcPr marL="6350" marR="6350" marT="6350" marB="0" anchor="ctr"/>
                </a:tc>
                <a:tc>
                  <a:txBody>
                    <a:bodyPr/>
                    <a:lstStyle/>
                    <a:p>
                      <a:pPr algn="ctr" fontAlgn="b"/>
                      <a:r>
                        <a:rPr lang="es-CL" sz="1600" b="1" i="0" u="none" strike="noStrike" dirty="0">
                          <a:solidFill>
                            <a:srgbClr val="000000"/>
                          </a:solidFill>
                          <a:effectLst/>
                          <a:latin typeface="Calibri" panose="020F0502020204030204" pitchFamily="34" charset="0"/>
                        </a:rPr>
                        <a:t>Número</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a:t>
                      </a:r>
                    </a:p>
                  </a:txBody>
                  <a:tcPr marL="6350" marR="6350" marT="6350" marB="0" anchor="ctr"/>
                </a:tc>
                <a:extLst>
                  <a:ext uri="{0D108BD9-81ED-4DB2-BD59-A6C34878D82A}">
                    <a16:rowId xmlns:a16="http://schemas.microsoft.com/office/drawing/2014/main" val="1574975486"/>
                  </a:ext>
                </a:extLst>
              </a:tr>
              <a:tr h="281115">
                <a:tc>
                  <a:txBody>
                    <a:bodyPr/>
                    <a:lstStyle/>
                    <a:p>
                      <a:pPr algn="l" fontAlgn="b"/>
                      <a:r>
                        <a:rPr lang="es-CL" sz="1600" b="0" i="0" u="none" strike="noStrike">
                          <a:solidFill>
                            <a:srgbClr val="000000"/>
                          </a:solidFill>
                          <a:effectLst/>
                          <a:latin typeface="Calibri" panose="020F0502020204030204" pitchFamily="34" charset="0"/>
                        </a:rPr>
                        <a:t>Comercio</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34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114790367"/>
                  </a:ext>
                </a:extLst>
              </a:tr>
              <a:tr h="281115">
                <a:tc>
                  <a:txBody>
                    <a:bodyPr/>
                    <a:lstStyle/>
                    <a:p>
                      <a:pPr algn="l" fontAlgn="b"/>
                      <a:r>
                        <a:rPr lang="es-CL" sz="1600" b="0" i="0" u="none" strike="noStrike">
                          <a:solidFill>
                            <a:srgbClr val="000000"/>
                          </a:solidFill>
                          <a:effectLst/>
                          <a:latin typeface="Calibri" panose="020F0502020204030204" pitchFamily="34" charset="0"/>
                        </a:rPr>
                        <a:t>Turismo</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28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2472323022"/>
                  </a:ext>
                </a:extLst>
              </a:tr>
              <a:tr h="281115">
                <a:tc>
                  <a:txBody>
                    <a:bodyPr/>
                    <a:lstStyle/>
                    <a:p>
                      <a:pPr algn="l" fontAlgn="b"/>
                      <a:r>
                        <a:rPr lang="es-CL" sz="1600" b="0" i="0" u="none" strike="noStrike">
                          <a:solidFill>
                            <a:srgbClr val="000000"/>
                          </a:solidFill>
                          <a:effectLst/>
                          <a:latin typeface="Calibri" panose="020F0502020204030204" pitchFamily="34" charset="0"/>
                        </a:rPr>
                        <a:t>Hotelería o alojamiento</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26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739075169"/>
                  </a:ext>
                </a:extLst>
              </a:tr>
              <a:tr h="281115">
                <a:tc>
                  <a:txBody>
                    <a:bodyPr/>
                    <a:lstStyle/>
                    <a:p>
                      <a:pPr algn="l" fontAlgn="b"/>
                      <a:r>
                        <a:rPr lang="es-CL" sz="1600" b="0" i="0" u="none" strike="noStrike" dirty="0">
                          <a:solidFill>
                            <a:srgbClr val="000000"/>
                          </a:solidFill>
                          <a:effectLst/>
                          <a:latin typeface="Calibri" panose="020F0502020204030204" pitchFamily="34" charset="0"/>
                        </a:rPr>
                        <a:t>Restaurant</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17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3744165951"/>
                  </a:ext>
                </a:extLst>
              </a:tr>
              <a:tr h="281115">
                <a:tc>
                  <a:txBody>
                    <a:bodyPr/>
                    <a:lstStyle/>
                    <a:p>
                      <a:pPr algn="l" fontAlgn="b"/>
                      <a:r>
                        <a:rPr lang="es-CL" sz="1600" b="0" i="0" u="none" strike="noStrike" dirty="0">
                          <a:solidFill>
                            <a:srgbClr val="000000"/>
                          </a:solidFill>
                          <a:effectLst/>
                          <a:latin typeface="Calibri" panose="020F0502020204030204" pitchFamily="34" charset="0"/>
                        </a:rPr>
                        <a:t>Construcción</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17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3627136261"/>
                  </a:ext>
                </a:extLst>
              </a:tr>
              <a:tr h="281115">
                <a:tc>
                  <a:txBody>
                    <a:bodyPr/>
                    <a:lstStyle/>
                    <a:p>
                      <a:pPr algn="l" fontAlgn="b"/>
                      <a:r>
                        <a:rPr lang="es-CL" sz="1600" b="0" i="0" u="none" strike="noStrike">
                          <a:solidFill>
                            <a:srgbClr val="000000"/>
                          </a:solidFill>
                          <a:effectLst/>
                          <a:latin typeface="Calibri" panose="020F0502020204030204" pitchFamily="34" charset="0"/>
                        </a:rPr>
                        <a:t>Transporte y logística</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11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2815090471"/>
                  </a:ext>
                </a:extLst>
              </a:tr>
              <a:tr h="281115">
                <a:tc>
                  <a:txBody>
                    <a:bodyPr/>
                    <a:lstStyle/>
                    <a:p>
                      <a:pPr algn="l" fontAlgn="b"/>
                      <a:r>
                        <a:rPr lang="es-CL" sz="1600" b="0" i="0" u="none" strike="noStrike">
                          <a:solidFill>
                            <a:srgbClr val="000000"/>
                          </a:solidFill>
                          <a:effectLst/>
                          <a:latin typeface="Calibri" panose="020F0502020204030204" pitchFamily="34" charset="0"/>
                        </a:rPr>
                        <a:t>Minería</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10 </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3621402524"/>
                  </a:ext>
                </a:extLst>
              </a:tr>
              <a:tr h="281115">
                <a:tc>
                  <a:txBody>
                    <a:bodyPr/>
                    <a:lstStyle/>
                    <a:p>
                      <a:pPr algn="l" fontAlgn="b"/>
                      <a:r>
                        <a:rPr lang="es-CL" sz="1600" b="0" i="0" u="none" strike="noStrike">
                          <a:solidFill>
                            <a:srgbClr val="000000"/>
                          </a:solidFill>
                          <a:effectLst/>
                          <a:latin typeface="Calibri" panose="020F0502020204030204" pitchFamily="34" charset="0"/>
                        </a:rPr>
                        <a:t>Otra actividad</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36</a:t>
                      </a:r>
                    </a:p>
                  </a:txBody>
                  <a:tcPr marL="6350" marR="6350" marT="6350" marB="0" anchor="ctr"/>
                </a:tc>
                <a:tc>
                  <a:txBody>
                    <a:bodyPr/>
                    <a:lstStyle/>
                    <a:p>
                      <a:pPr algn="ctr" fontAlgn="b"/>
                      <a:r>
                        <a:rPr lang="es-CL" sz="1600" b="0" i="0" u="none" strike="noStrike" dirty="0">
                          <a:solidFill>
                            <a:srgbClr val="000000"/>
                          </a:solidFill>
                          <a:effectLst/>
                          <a:latin typeface="Calibri" panose="020F0502020204030204" pitchFamily="34" charset="0"/>
                        </a:rPr>
                        <a:t>20%</a:t>
                      </a:r>
                    </a:p>
                  </a:txBody>
                  <a:tcPr marL="6350" marR="6350" marT="6350" marB="0" anchor="ctr"/>
                </a:tc>
                <a:extLst>
                  <a:ext uri="{0D108BD9-81ED-4DB2-BD59-A6C34878D82A}">
                    <a16:rowId xmlns:a16="http://schemas.microsoft.com/office/drawing/2014/main" val="3423021602"/>
                  </a:ext>
                </a:extLst>
              </a:tr>
              <a:tr h="281115">
                <a:tc>
                  <a:txBody>
                    <a:bodyPr/>
                    <a:lstStyle/>
                    <a:p>
                      <a:pPr algn="l" fontAlgn="b"/>
                      <a:r>
                        <a:rPr lang="es-CL" sz="1600" b="1" i="0" u="none" strike="noStrike" dirty="0">
                          <a:solidFill>
                            <a:srgbClr val="000000"/>
                          </a:solidFill>
                          <a:effectLst/>
                          <a:latin typeface="Calibri" panose="020F0502020204030204" pitchFamily="34" charset="0"/>
                        </a:rPr>
                        <a:t>Total</a:t>
                      </a:r>
                    </a:p>
                  </a:txBody>
                  <a:tcPr marL="6350" marR="6350" marT="6350" marB="0" anchor="ctr"/>
                </a:tc>
                <a:tc>
                  <a:txBody>
                    <a:bodyPr/>
                    <a:lstStyle/>
                    <a:p>
                      <a:pPr algn="ctr" fontAlgn="b"/>
                      <a:r>
                        <a:rPr lang="es-CL" sz="1600" b="1" i="0" u="none" strike="noStrike" dirty="0">
                          <a:solidFill>
                            <a:srgbClr val="000000"/>
                          </a:solidFill>
                          <a:effectLst/>
                          <a:latin typeface="Calibri" panose="020F0502020204030204" pitchFamily="34" charset="0"/>
                        </a:rPr>
                        <a:t>179</a:t>
                      </a:r>
                    </a:p>
                  </a:txBody>
                  <a:tcPr marL="6350" marR="6350" marT="6350" marB="0" anchor="ctr"/>
                </a:tc>
                <a:tc>
                  <a:txBody>
                    <a:bodyPr/>
                    <a:lstStyle/>
                    <a:p>
                      <a:pPr algn="ctr" fontAlgn="b"/>
                      <a:r>
                        <a:rPr lang="es-CL" sz="1600" b="1" i="0" u="none" strike="noStrike" dirty="0">
                          <a:solidFill>
                            <a:srgbClr val="000000"/>
                          </a:solidFill>
                          <a:effectLst/>
                          <a:latin typeface="Calibri" panose="020F0502020204030204" pitchFamily="34" charset="0"/>
                        </a:rPr>
                        <a:t>100%</a:t>
                      </a:r>
                    </a:p>
                  </a:txBody>
                  <a:tcPr marL="6350" marR="6350" marT="6350" marB="0" anchor="ctr"/>
                </a:tc>
                <a:extLst>
                  <a:ext uri="{0D108BD9-81ED-4DB2-BD59-A6C34878D82A}">
                    <a16:rowId xmlns:a16="http://schemas.microsoft.com/office/drawing/2014/main" val="465243061"/>
                  </a:ext>
                </a:extLst>
              </a:tr>
            </a:tbl>
          </a:graphicData>
        </a:graphic>
      </p:graphicFrame>
      <p:pic>
        <p:nvPicPr>
          <p:cNvPr id="9" name="Imagen 8">
            <a:extLst>
              <a:ext uri="{FF2B5EF4-FFF2-40B4-BE49-F238E27FC236}">
                <a16:creationId xmlns:a16="http://schemas.microsoft.com/office/drawing/2014/main" id="{A6E387B8-E448-4A5D-A6CD-1850A2BF64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spTree>
    <p:extLst>
      <p:ext uri="{BB962C8B-B14F-4D97-AF65-F5344CB8AC3E}">
        <p14:creationId xmlns:p14="http://schemas.microsoft.com/office/powerpoint/2010/main" val="155759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Rectángulo"/>
          <p:cNvSpPr/>
          <p:nvPr/>
        </p:nvSpPr>
        <p:spPr>
          <a:xfrm>
            <a:off x="766614" y="373373"/>
            <a:ext cx="8197693" cy="646331"/>
          </a:xfrm>
          <a:prstGeom prst="rect">
            <a:avLst/>
          </a:prstGeom>
          <a:solidFill>
            <a:schemeClr val="bg1"/>
          </a:solidFill>
        </p:spPr>
        <p:txBody>
          <a:bodyPr wrap="none">
            <a:spAutoFit/>
          </a:bodyPr>
          <a:lstStyle/>
          <a:p>
            <a:r>
              <a:rPr lang="es-CL" sz="3600" b="1" dirty="0">
                <a:solidFill>
                  <a:srgbClr val="0070C0"/>
                </a:solidFill>
                <a:latin typeface="+mj-lt"/>
              </a:rPr>
              <a:t>Situación Empresas c/r Mismo Mes - 2019</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276999"/>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Comparando la situación actual de su empresa con el mismo mes del año 2019, ¿cómo se han visto afectadas sus ventas o ingresos?”.</a:t>
            </a:r>
            <a:endParaRPr lang="es-CL" sz="1200" dirty="0">
              <a:solidFill>
                <a:schemeClr val="tx2"/>
              </a:solidFill>
            </a:endParaRPr>
          </a:p>
        </p:txBody>
      </p:sp>
      <p:pic>
        <p:nvPicPr>
          <p:cNvPr id="12" name="Imagen 11">
            <a:extLst>
              <a:ext uri="{FF2B5EF4-FFF2-40B4-BE49-F238E27FC236}">
                <a16:creationId xmlns:a16="http://schemas.microsoft.com/office/drawing/2014/main" id="{069AE455-E399-427C-AD46-130B8B4117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3" name="Gráfico 12">
            <a:extLst>
              <a:ext uri="{FF2B5EF4-FFF2-40B4-BE49-F238E27FC236}">
                <a16:creationId xmlns:a16="http://schemas.microsoft.com/office/drawing/2014/main" id="{8DA6F7DD-246C-480F-BD22-B4E8B21D0E9A}"/>
              </a:ext>
            </a:extLst>
          </p:cNvPr>
          <p:cNvGraphicFramePr>
            <a:graphicFrameLocks/>
          </p:cNvGraphicFramePr>
          <p:nvPr>
            <p:extLst>
              <p:ext uri="{D42A27DB-BD31-4B8C-83A1-F6EECF244321}">
                <p14:modId xmlns:p14="http://schemas.microsoft.com/office/powerpoint/2010/main" val="4030009985"/>
              </p:ext>
            </p:extLst>
          </p:nvPr>
        </p:nvGraphicFramePr>
        <p:xfrm>
          <a:off x="478582" y="1218792"/>
          <a:ext cx="10494959" cy="47810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334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 Rectángulo"/>
          <p:cNvSpPr/>
          <p:nvPr/>
        </p:nvSpPr>
        <p:spPr>
          <a:xfrm>
            <a:off x="766614" y="373373"/>
            <a:ext cx="7667292" cy="646331"/>
          </a:xfrm>
          <a:prstGeom prst="rect">
            <a:avLst/>
          </a:prstGeom>
          <a:solidFill>
            <a:schemeClr val="bg1"/>
          </a:solidFill>
        </p:spPr>
        <p:txBody>
          <a:bodyPr wrap="none">
            <a:spAutoFit/>
          </a:bodyPr>
          <a:lstStyle/>
          <a:p>
            <a:r>
              <a:rPr lang="es-CL" sz="3600" b="1" dirty="0">
                <a:solidFill>
                  <a:srgbClr val="0070C0"/>
                </a:solidFill>
                <a:latin typeface="+mj-lt"/>
              </a:rPr>
              <a:t>Variación Ventas c/r Mismo Mes - 2019</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8622" y="1052736"/>
            <a:ext cx="93573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6614" y="1124744"/>
            <a:ext cx="8876218" cy="369332"/>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604" r="9380" b="58314"/>
          <a:stretch/>
        </p:blipFill>
        <p:spPr>
          <a:xfrm>
            <a:off x="10467438" y="0"/>
            <a:ext cx="1722976" cy="836712"/>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7481" y="6182807"/>
            <a:ext cx="10729191" cy="461665"/>
          </a:xfrm>
          <a:prstGeom prst="rect">
            <a:avLst/>
          </a:prstGeom>
        </p:spPr>
        <p:txBody>
          <a:bodyPr wrap="square">
            <a:spAutoFit/>
          </a:bodyPr>
          <a:lstStyle/>
          <a:p>
            <a:pPr lvl="2" algn="just"/>
            <a:r>
              <a:rPr lang="es-CL" sz="1200" dirty="0">
                <a:solidFill>
                  <a:schemeClr val="tx2"/>
                </a:solidFill>
              </a:rPr>
              <a:t>* “</a:t>
            </a:r>
            <a:r>
              <a:rPr lang="es-ES" sz="1200" dirty="0">
                <a:solidFill>
                  <a:schemeClr val="tx2"/>
                </a:solidFill>
              </a:rPr>
              <a:t>Considerando las ventas o ingresos del último mes, ¿cuánto han bajado respecto al mismo mes del año 2019?”. Distribución sobre total de empresas que declararon que sus ventas o ingresos se habían reducido: 109 empresas, 61% del total.   </a:t>
            </a:r>
            <a:endParaRPr lang="es-CL" sz="1200" dirty="0">
              <a:solidFill>
                <a:schemeClr val="tx2"/>
              </a:solidFill>
            </a:endParaRPr>
          </a:p>
        </p:txBody>
      </p:sp>
      <p:sp>
        <p:nvSpPr>
          <p:cNvPr id="13" name="9 Rectángulo">
            <a:extLst>
              <a:ext uri="{FF2B5EF4-FFF2-40B4-BE49-F238E27FC236}">
                <a16:creationId xmlns:a16="http://schemas.microsoft.com/office/drawing/2014/main" id="{85654572-EF9F-4D7E-97AC-257A9DEAA69D}"/>
              </a:ext>
            </a:extLst>
          </p:cNvPr>
          <p:cNvSpPr/>
          <p:nvPr/>
        </p:nvSpPr>
        <p:spPr>
          <a:xfrm>
            <a:off x="1990750" y="987274"/>
            <a:ext cx="5547737" cy="400110"/>
          </a:xfrm>
          <a:prstGeom prst="rect">
            <a:avLst/>
          </a:prstGeom>
          <a:solidFill>
            <a:schemeClr val="bg1"/>
          </a:solidFill>
        </p:spPr>
        <p:txBody>
          <a:bodyPr wrap="none">
            <a:spAutoFit/>
          </a:bodyPr>
          <a:lstStyle/>
          <a:p>
            <a:r>
              <a:rPr lang="es-CL" sz="2000" b="1" i="1" dirty="0">
                <a:solidFill>
                  <a:srgbClr val="0070C0"/>
                </a:solidFill>
                <a:latin typeface="+mj-lt"/>
              </a:rPr>
              <a:t>(sólo para empresas cuyas ventas se han reducido)</a:t>
            </a:r>
            <a:endParaRPr lang="es-CL" sz="1100" b="1" i="1" dirty="0">
              <a:solidFill>
                <a:srgbClr val="0070C0"/>
              </a:solidFill>
              <a:latin typeface="+mj-lt"/>
            </a:endParaRPr>
          </a:p>
        </p:txBody>
      </p:sp>
      <p:pic>
        <p:nvPicPr>
          <p:cNvPr id="16" name="Imagen 15">
            <a:extLst>
              <a:ext uri="{FF2B5EF4-FFF2-40B4-BE49-F238E27FC236}">
                <a16:creationId xmlns:a16="http://schemas.microsoft.com/office/drawing/2014/main" id="{F6B9CFE0-E52D-4E46-88E3-62D81B3DB68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E4AC670E-B340-4636-B0BF-902AEDBE9AE2}"/>
              </a:ext>
            </a:extLst>
          </p:cNvPr>
          <p:cNvGraphicFramePr>
            <a:graphicFrameLocks/>
          </p:cNvGraphicFramePr>
          <p:nvPr>
            <p:extLst>
              <p:ext uri="{D42A27DB-BD31-4B8C-83A1-F6EECF244321}">
                <p14:modId xmlns:p14="http://schemas.microsoft.com/office/powerpoint/2010/main" val="797979678"/>
              </p:ext>
            </p:extLst>
          </p:nvPr>
        </p:nvGraphicFramePr>
        <p:xfrm>
          <a:off x="334566" y="1466484"/>
          <a:ext cx="10297144" cy="444251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7069474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767308" y="373772"/>
            <a:ext cx="5562677" cy="646331"/>
          </a:xfrm>
          <a:prstGeom prst="rect">
            <a:avLst/>
          </a:prstGeom>
          <a:solidFill>
            <a:schemeClr val="bg1"/>
          </a:solidFill>
        </p:spPr>
        <p:txBody>
          <a:bodyPr wrap="none">
            <a:spAutoFit/>
          </a:bodyPr>
          <a:lstStyle/>
          <a:p>
            <a:r>
              <a:rPr lang="es-CL" sz="3600" b="1" dirty="0">
                <a:solidFill>
                  <a:srgbClr val="0070C0"/>
                </a:solidFill>
                <a:latin typeface="+mj-lt"/>
              </a:rPr>
              <a:t>Situación por Sector: Ventas</a:t>
            </a:r>
            <a:endParaRPr lang="es-CL" b="1" dirty="0">
              <a:solidFill>
                <a:srgbClr val="0070C0"/>
              </a:solidFill>
              <a:latin typeface="+mj-lt"/>
            </a:endParaRPr>
          </a:p>
        </p:txBody>
      </p:sp>
      <p:cxnSp>
        <p:nvCxnSpPr>
          <p:cNvPr id="20" name="Conector recto 19">
            <a:extLst>
              <a:ext uri="{FF2B5EF4-FFF2-40B4-BE49-F238E27FC236}">
                <a16:creationId xmlns:a16="http://schemas.microsoft.com/office/drawing/2014/main" id="{FCEF873B-10C0-244C-A35C-BD2D4B5603FF}"/>
              </a:ext>
            </a:extLst>
          </p:cNvPr>
          <p:cNvCxnSpPr>
            <a:cxnSpLocks/>
          </p:cNvCxnSpPr>
          <p:nvPr/>
        </p:nvCxnSpPr>
        <p:spPr>
          <a:xfrm>
            <a:off x="839307" y="1053045"/>
            <a:ext cx="93561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F3A961A0-1FB5-9249-9024-D16166EDA9EB}"/>
              </a:ext>
            </a:extLst>
          </p:cNvPr>
          <p:cNvSpPr/>
          <p:nvPr/>
        </p:nvSpPr>
        <p:spPr>
          <a:xfrm>
            <a:off x="767308" y="1125044"/>
            <a:ext cx="8875062" cy="369284"/>
          </a:xfrm>
          <a:prstGeom prst="rect">
            <a:avLst/>
          </a:prstGeom>
        </p:spPr>
        <p:txBody>
          <a:bodyPr wrap="square">
            <a:spAutoFit/>
          </a:bodyPr>
          <a:lstStyle/>
          <a:p>
            <a:r>
              <a:rPr lang="es-CL" b="1" dirty="0"/>
              <a:t> </a:t>
            </a:r>
          </a:p>
        </p:txBody>
      </p:sp>
      <p:pic>
        <p:nvPicPr>
          <p:cNvPr id="24" name="Imagen 23" descr="Imagen que contiene reloj, medidor&#10;&#10;Descripción generada automáticamente">
            <a:extLst>
              <a:ext uri="{FF2B5EF4-FFF2-40B4-BE49-F238E27FC236}">
                <a16:creationId xmlns:a16="http://schemas.microsoft.com/office/drawing/2014/main" id="{5F22B4AE-C0BD-C546-9B10-2EB840862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604" r="9380" b="58314"/>
          <a:stretch/>
        </p:blipFill>
        <p:spPr>
          <a:xfrm>
            <a:off x="10466869" y="447"/>
            <a:ext cx="1722752" cy="836603"/>
          </a:xfrm>
          <a:prstGeom prst="rect">
            <a:avLst/>
          </a:prstGeom>
        </p:spPr>
      </p:pic>
      <p:sp>
        <p:nvSpPr>
          <p:cNvPr id="11" name="Rectángulo 10">
            <a:extLst>
              <a:ext uri="{FF2B5EF4-FFF2-40B4-BE49-F238E27FC236}">
                <a16:creationId xmlns:a16="http://schemas.microsoft.com/office/drawing/2014/main" id="{0E6388B8-1828-467F-86E6-1F665DEC2A63}"/>
              </a:ext>
            </a:extLst>
          </p:cNvPr>
          <p:cNvSpPr/>
          <p:nvPr/>
        </p:nvSpPr>
        <p:spPr>
          <a:xfrm>
            <a:off x="-96674" y="6182449"/>
            <a:ext cx="10727794" cy="461665"/>
          </a:xfrm>
          <a:prstGeom prst="rect">
            <a:avLst/>
          </a:prstGeom>
        </p:spPr>
        <p:txBody>
          <a:bodyPr wrap="square">
            <a:spAutoFit/>
          </a:bodyPr>
          <a:lstStyle/>
          <a:p>
            <a:pPr lvl="2"/>
            <a:r>
              <a:rPr lang="es-CL" sz="1200" dirty="0">
                <a:solidFill>
                  <a:schemeClr val="tx2"/>
                </a:solidFill>
              </a:rPr>
              <a:t>* “</a:t>
            </a:r>
            <a:r>
              <a:rPr lang="es-ES" sz="1200" dirty="0">
                <a:solidFill>
                  <a:schemeClr val="tx2"/>
                </a:solidFill>
              </a:rPr>
              <a:t>Comparando la situación actual de su empresa con el mismo mes del año 2019, ¿cómo se han visto afectadas sus ventas o ingresos?”. Distribución sobre total de empresas (179). </a:t>
            </a:r>
            <a:endParaRPr lang="es-CL" sz="1200" dirty="0">
              <a:solidFill>
                <a:schemeClr val="tx2"/>
              </a:solidFill>
            </a:endParaRPr>
          </a:p>
        </p:txBody>
      </p:sp>
      <p:pic>
        <p:nvPicPr>
          <p:cNvPr id="13" name="Imagen 12">
            <a:extLst>
              <a:ext uri="{FF2B5EF4-FFF2-40B4-BE49-F238E27FC236}">
                <a16:creationId xmlns:a16="http://schemas.microsoft.com/office/drawing/2014/main" id="{1F5C3067-2B34-4E38-83DB-4F01821088E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7438" y="5238943"/>
            <a:ext cx="1866890" cy="1791642"/>
          </a:xfrm>
          <a:prstGeom prst="rect">
            <a:avLst/>
          </a:prstGeom>
          <a:noFill/>
          <a:ln>
            <a:noFill/>
          </a:ln>
        </p:spPr>
      </p:pic>
      <p:graphicFrame>
        <p:nvGraphicFramePr>
          <p:cNvPr id="12" name="Gráfico 11">
            <a:extLst>
              <a:ext uri="{FF2B5EF4-FFF2-40B4-BE49-F238E27FC236}">
                <a16:creationId xmlns:a16="http://schemas.microsoft.com/office/drawing/2014/main" id="{FE43E61E-3FA5-4550-AF43-33B996CA5E17}"/>
              </a:ext>
            </a:extLst>
          </p:cNvPr>
          <p:cNvGraphicFramePr>
            <a:graphicFrameLocks/>
          </p:cNvGraphicFramePr>
          <p:nvPr>
            <p:extLst>
              <p:ext uri="{D42A27DB-BD31-4B8C-83A1-F6EECF244321}">
                <p14:modId xmlns:p14="http://schemas.microsoft.com/office/powerpoint/2010/main" val="860101643"/>
              </p:ext>
            </p:extLst>
          </p:nvPr>
        </p:nvGraphicFramePr>
        <p:xfrm>
          <a:off x="839307" y="1255818"/>
          <a:ext cx="9916279" cy="48414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468957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19956</TotalTime>
  <Words>1385</Words>
  <Application>Microsoft Office PowerPoint</Application>
  <PresentationFormat>Personalizado</PresentationFormat>
  <Paragraphs>214</Paragraphs>
  <Slides>30</Slides>
  <Notes>30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30</vt:i4>
      </vt:variant>
    </vt:vector>
  </HeadingPairs>
  <TitlesOfParts>
    <vt:vector size="33"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Servicio Nacional de Capacitación y empleo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Carla Saavedra Rivera</dc:creator>
  <cp:lastModifiedBy>Roger Barraza Morales</cp:lastModifiedBy>
  <cp:revision>532</cp:revision>
  <dcterms:created xsi:type="dcterms:W3CDTF">2019-01-21T18:17:28Z</dcterms:created>
  <dcterms:modified xsi:type="dcterms:W3CDTF">2020-07-09T17:49:04Z</dcterms:modified>
</cp:coreProperties>
</file>